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</p:sldMasterIdLst>
  <p:notesMasterIdLst>
    <p:notesMasterId r:id="rId22"/>
  </p:notesMasterIdLst>
  <p:sldIdLst>
    <p:sldId id="257" r:id="rId6"/>
    <p:sldId id="269" r:id="rId7"/>
    <p:sldId id="258" r:id="rId8"/>
    <p:sldId id="282" r:id="rId9"/>
    <p:sldId id="259" r:id="rId10"/>
    <p:sldId id="262" r:id="rId11"/>
    <p:sldId id="271" r:id="rId12"/>
    <p:sldId id="263" r:id="rId13"/>
    <p:sldId id="285" r:id="rId14"/>
    <p:sldId id="286" r:id="rId15"/>
    <p:sldId id="278" r:id="rId16"/>
    <p:sldId id="283" r:id="rId17"/>
    <p:sldId id="287" r:id="rId18"/>
    <p:sldId id="281" r:id="rId19"/>
    <p:sldId id="284" r:id="rId20"/>
    <p:sldId id="270" r:id="rId21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Russo" initials="J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92" autoAdjust="0"/>
    <p:restoredTop sz="78479" autoAdjust="0"/>
  </p:normalViewPr>
  <p:slideViewPr>
    <p:cSldViewPr snapToGrid="0">
      <p:cViewPr>
        <p:scale>
          <a:sx n="78" d="100"/>
          <a:sy n="78" d="100"/>
        </p:scale>
        <p:origin x="321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8055"/>
          </a:xfrm>
          <a:prstGeom prst="rect">
            <a:avLst/>
          </a:prstGeom>
        </p:spPr>
        <p:txBody>
          <a:bodyPr vert="horz" lIns="90571" tIns="45286" rIns="90571" bIns="452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5"/>
          </a:xfrm>
          <a:prstGeom prst="rect">
            <a:avLst/>
          </a:prstGeom>
        </p:spPr>
        <p:txBody>
          <a:bodyPr vert="horz" lIns="90571" tIns="45286" rIns="90571" bIns="45286" rtlCol="0"/>
          <a:lstStyle>
            <a:lvl1pPr algn="r">
              <a:defRPr sz="1200"/>
            </a:lvl1pPr>
          </a:lstStyle>
          <a:p>
            <a:fld id="{60614A68-47C6-4399-8375-081E31D56547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71" tIns="45286" rIns="90571" bIns="452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3"/>
          </a:xfrm>
          <a:prstGeom prst="rect">
            <a:avLst/>
          </a:prstGeom>
        </p:spPr>
        <p:txBody>
          <a:bodyPr vert="horz" lIns="90571" tIns="45286" rIns="90571" bIns="452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889938" cy="498054"/>
          </a:xfrm>
          <a:prstGeom prst="rect">
            <a:avLst/>
          </a:prstGeom>
        </p:spPr>
        <p:txBody>
          <a:bodyPr vert="horz" lIns="90571" tIns="45286" rIns="90571" bIns="452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0571" tIns="45286" rIns="90571" bIns="45286" rtlCol="0" anchor="b"/>
          <a:lstStyle>
            <a:lvl1pPr algn="r">
              <a:defRPr sz="1200"/>
            </a:lvl1pPr>
          </a:lstStyle>
          <a:p>
            <a:fld id="{1DD38CF5-BC4C-48EF-B1DC-F68CD01EC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1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38CF5-BC4C-48EF-B1DC-F68CD01EC9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3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38CF5-BC4C-48EF-B1DC-F68CD01EC9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51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429105" y="465513"/>
            <a:ext cx="3075710" cy="872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33309" y="1026334"/>
            <a:ext cx="3268288" cy="2869882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70024" y="4121900"/>
            <a:ext cx="319485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</a:t>
            </a:r>
          </a:p>
          <a:p>
            <a:r>
              <a:rPr lang="en-US" dirty="0"/>
              <a:t>Job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4814" y="-19247"/>
            <a:ext cx="7606146" cy="694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8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0000" y="2880000"/>
            <a:ext cx="5160000" cy="3360000"/>
          </a:xfrm>
        </p:spPr>
        <p:txBody>
          <a:bodyPr/>
          <a:lstStyle>
            <a:lvl1pPr marL="239994">
              <a:defRPr sz="2667">
                <a:solidFill>
                  <a:schemeClr val="tx1"/>
                </a:solidFill>
              </a:defRPr>
            </a:lvl1pPr>
            <a:lvl2pPr marL="479988">
              <a:defRPr sz="2667">
                <a:solidFill>
                  <a:schemeClr val="tx1"/>
                </a:solidFill>
              </a:defRPr>
            </a:lvl2pPr>
            <a:lvl3pPr marL="719982">
              <a:defRPr sz="2667">
                <a:solidFill>
                  <a:schemeClr val="tx1"/>
                </a:solidFill>
              </a:defRPr>
            </a:lvl3pPr>
            <a:lvl4pPr marL="959976">
              <a:defRPr sz="2667">
                <a:solidFill>
                  <a:schemeClr val="tx1"/>
                </a:solidFill>
              </a:defRPr>
            </a:lvl4pPr>
            <a:lvl5pPr marL="1199970">
              <a:defRPr sz="26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0000" y="2880000"/>
            <a:ext cx="5160000" cy="3360000"/>
          </a:xfrm>
        </p:spPr>
        <p:txBody>
          <a:bodyPr>
            <a:normAutofit/>
          </a:bodyPr>
          <a:lstStyle>
            <a:lvl1pPr marL="239994">
              <a:defRPr sz="2667">
                <a:solidFill>
                  <a:schemeClr val="tx1"/>
                </a:solidFill>
              </a:defRPr>
            </a:lvl1pPr>
            <a:lvl2pPr marL="479988">
              <a:defRPr sz="2667">
                <a:solidFill>
                  <a:schemeClr val="tx1"/>
                </a:solidFill>
              </a:defRPr>
            </a:lvl2pPr>
            <a:lvl3pPr marL="719982">
              <a:defRPr sz="2667">
                <a:solidFill>
                  <a:schemeClr val="tx1"/>
                </a:solidFill>
              </a:defRPr>
            </a:lvl3pPr>
            <a:lvl4pPr marL="959976">
              <a:defRPr sz="2667">
                <a:solidFill>
                  <a:schemeClr val="tx1"/>
                </a:solidFill>
              </a:defRPr>
            </a:lvl4pPr>
            <a:lvl5pPr marL="1199970">
              <a:defRPr sz="2667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EFB1-45C7-4049-B073-B343CB1F5C4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270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317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448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5496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030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85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40821"/>
            <a:ext cx="3932237" cy="11097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1378" y="145057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2036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070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274319"/>
            <a:ext cx="3932237" cy="11762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321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000" y="1440000"/>
            <a:ext cx="10560000" cy="1200000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0000" y="2880000"/>
            <a:ext cx="10560000" cy="3360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EFB1-45C7-4049-B073-B343CB1F5C4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8519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BEFB1-45C7-4049-B073-B343CB1F5C4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3897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9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5400000">
            <a:off x="8646395" y="3312395"/>
            <a:ext cx="6858000" cy="233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38200" y="1510183"/>
            <a:ext cx="2246105" cy="78613"/>
          </a:xfrm>
          <a:prstGeom prst="rect">
            <a:avLst/>
          </a:prstGeom>
        </p:spPr>
      </p:pic>
      <p:pic>
        <p:nvPicPr>
          <p:cNvPr id="5" name="Picture 4" descr="A picture containing thing&#10;&#10;Description generated with high confidence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969" y="548640"/>
            <a:ext cx="2618774" cy="7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8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B0F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000" y="1440000"/>
            <a:ext cx="10560000" cy="12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000" y="2880000"/>
            <a:ext cx="10560000" cy="33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0000" y="6336000"/>
            <a:ext cx="1920000" cy="38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867">
                <a:solidFill>
                  <a:schemeClr val="tx1"/>
                </a:solidFill>
              </a:defRPr>
            </a:lvl1pPr>
          </a:lstStyle>
          <a:p>
            <a:fld id="{D1BBEFB1-45C7-4049-B073-B343CB1F5C4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376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267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39994" indent="-239994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479988" indent="-239994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719982" indent="-239994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959976" indent="-239994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199970" indent="-239994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nrich.maths.org/5572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rpaulswan.com.a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rpaulswan.com.au/teaching-at-home?fbclid=IwAR0qonewBFIhXCFs01aKe09MXUz5iT-wRYPAe34TBtuaUoVBeO4PJ7qNEdA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I1mMYlL4y4?feature=oembed" TargetMode="External"/><Relationship Id="rId4" Type="http://schemas.openxmlformats.org/officeDocument/2006/relationships/hyperlink" Target="https://www.lovemaths.me/game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thinksquare.com.au/mathematic-tac-toe-game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v.vic.edu.au/MAV-Shop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5364" y="1026334"/>
            <a:ext cx="4239491" cy="2869882"/>
          </a:xfrm>
        </p:spPr>
        <p:txBody>
          <a:bodyPr/>
          <a:lstStyle/>
          <a:p>
            <a:r>
              <a:rPr lang="en-AU" sz="4000" dirty="0"/>
              <a:t>School &amp; home: Engaging maths games to develop fluency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70024" y="4121900"/>
            <a:ext cx="3440085" cy="2472864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Ellen Corovic</a:t>
            </a:r>
          </a:p>
          <a:p>
            <a:r>
              <a:rPr lang="en-US" dirty="0"/>
              <a:t>Jennifer Bowden</a:t>
            </a:r>
          </a:p>
          <a:p>
            <a:r>
              <a:rPr lang="en-US" sz="1600" dirty="0"/>
              <a:t>Mathematical Education Consultant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2200" dirty="0"/>
              <a:t>28 April 2020</a:t>
            </a:r>
          </a:p>
        </p:txBody>
      </p:sp>
    </p:spTree>
    <p:extLst>
      <p:ext uri="{BB962C8B-B14F-4D97-AF65-F5344CB8AC3E}">
        <p14:creationId xmlns:p14="http://schemas.microsoft.com/office/powerpoint/2010/main" val="3645748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C1E2E-163A-4CE5-BAA8-4D8DE9E95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Number board puzzles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2B8AB-B927-4668-9E2E-5F07B36AD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294" y="5453148"/>
            <a:ext cx="5257800" cy="776827"/>
          </a:xfrm>
        </p:spPr>
        <p:txBody>
          <a:bodyPr/>
          <a:lstStyle/>
          <a:p>
            <a:r>
              <a:rPr lang="en-AU" dirty="0">
                <a:hlinkClick r:id="rId2"/>
              </a:rPr>
              <a:t>https://nrich.maths.org/5572</a:t>
            </a:r>
            <a:endParaRPr lang="en-AU" dirty="0"/>
          </a:p>
        </p:txBody>
      </p:sp>
      <p:pic>
        <p:nvPicPr>
          <p:cNvPr id="1026" name="id-4A32563E-93B7-4BC0-B9FD-1EFDBFB4D3AF" descr="Image.jpeg">
            <a:extLst>
              <a:ext uri="{FF2B5EF4-FFF2-40B4-BE49-F238E27FC236}">
                <a16:creationId xmlns:a16="http://schemas.microsoft.com/office/drawing/2014/main" id="{58048CC5-8460-4BC8-BF50-C4E9A8347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9198" r="1890" b="10553"/>
          <a:stretch/>
        </p:blipFill>
        <p:spPr bwMode="auto">
          <a:xfrm>
            <a:off x="6723530" y="1404852"/>
            <a:ext cx="4486835" cy="526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957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8138-B185-4674-9689-55F1F1D4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Spinner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C063E-05F7-46B3-9CE9-A6FB1C4C3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hlinkClick r:id="rId2"/>
              </a:rPr>
              <a:t>https://drpaulswan.com.au/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F4F55-39F3-493B-9831-5AD18EC01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862" y="0"/>
            <a:ext cx="481813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B1F676-D023-4B14-BF1C-1A3804C22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784" y="2448604"/>
            <a:ext cx="3076687" cy="431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4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096D-9AAD-4DAE-BFC4-04A28116E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Paul Swan Parent Pages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7F14A-4BA5-4A9A-87EC-EADF95493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>
                <a:hlinkClick r:id="rId2"/>
              </a:rPr>
              <a:t>https://drpaulswan.com.au/teaching-at-home?fbclid=IwAR0qonewBFIhXCFs01aKe09MXUz5iT-wRYPAe34TBtuaUoVBeO4PJ7qNEdA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2D110-000A-4D01-964F-80DF7A70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334" y="3333258"/>
            <a:ext cx="7173326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10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4B8A1-DA96-404C-A6C5-A31943955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Board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15D8-2DC5-46E2-9283-B1A66847D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F90D9-96C8-44AF-B4B9-12DE4E046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85020" y="572294"/>
            <a:ext cx="4879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6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610A3-B579-4564-B6E4-7130460CA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Traffic Light </a:t>
            </a:r>
            <a:r>
              <a:rPr lang="en-AU" dirty="0" err="1"/>
              <a:t>Os</a:t>
            </a:r>
            <a:r>
              <a:rPr lang="en-AU" dirty="0"/>
              <a:t> and </a:t>
            </a:r>
            <a:r>
              <a:rPr lang="en-AU" dirty="0" err="1"/>
              <a:t>Xs</a:t>
            </a:r>
            <a:endParaRPr lang="en-AU" dirty="0"/>
          </a:p>
        </p:txBody>
      </p:sp>
      <p:pic>
        <p:nvPicPr>
          <p:cNvPr id="6" name="Online Media 5" title="Traffic Light Os &amp; Xs">
            <a:hlinkClick r:id="" action="ppaction://media"/>
            <a:extLst>
              <a:ext uri="{FF2B5EF4-FFF2-40B4-BE49-F238E27FC236}">
                <a16:creationId xmlns:a16="http://schemas.microsoft.com/office/drawing/2014/main" id="{26BDF6C2-64BF-4C50-9BC4-805FB77FC2B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825625"/>
            <a:ext cx="7735888" cy="4351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1A29E1-1725-4D55-AE2A-415F0B7A3F6A}"/>
              </a:ext>
            </a:extLst>
          </p:cNvPr>
          <p:cNvSpPr/>
          <p:nvPr/>
        </p:nvSpPr>
        <p:spPr>
          <a:xfrm>
            <a:off x="7312169" y="6308208"/>
            <a:ext cx="3468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4"/>
              </a:rPr>
              <a:t>https://www.lovemaths.me/games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74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6E980-12A2-4EB9-BE5B-194DEDEDD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Maths tic tac toe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0F3F7-7588-4E00-9238-098731B31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4110"/>
            <a:ext cx="10515600" cy="4351338"/>
          </a:xfrm>
        </p:spPr>
        <p:txBody>
          <a:bodyPr/>
          <a:lstStyle/>
          <a:p>
            <a:r>
              <a:rPr lang="en-AU" dirty="0">
                <a:hlinkClick r:id="rId2"/>
              </a:rPr>
              <a:t>https://thinksquare.com.au/mathematic-tac-toe-game/</a:t>
            </a:r>
            <a:endParaRPr lang="en-AU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A6ED627-837E-4FD3-8808-33FB22FC1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386266"/>
              </p:ext>
            </p:extLst>
          </p:nvPr>
        </p:nvGraphicFramePr>
        <p:xfrm>
          <a:off x="6321762" y="2736807"/>
          <a:ext cx="4207434" cy="3230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478">
                  <a:extLst>
                    <a:ext uri="{9D8B030D-6E8A-4147-A177-3AD203B41FA5}">
                      <a16:colId xmlns:a16="http://schemas.microsoft.com/office/drawing/2014/main" val="2601952610"/>
                    </a:ext>
                  </a:extLst>
                </a:gridCol>
                <a:gridCol w="1402478">
                  <a:extLst>
                    <a:ext uri="{9D8B030D-6E8A-4147-A177-3AD203B41FA5}">
                      <a16:colId xmlns:a16="http://schemas.microsoft.com/office/drawing/2014/main" val="1022640473"/>
                    </a:ext>
                  </a:extLst>
                </a:gridCol>
                <a:gridCol w="1402478">
                  <a:extLst>
                    <a:ext uri="{9D8B030D-6E8A-4147-A177-3AD203B41FA5}">
                      <a16:colId xmlns:a16="http://schemas.microsoft.com/office/drawing/2014/main" val="3506170712"/>
                    </a:ext>
                  </a:extLst>
                </a:gridCol>
              </a:tblGrid>
              <a:tr h="1076823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196904"/>
                  </a:ext>
                </a:extLst>
              </a:tr>
              <a:tr h="1076823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16122"/>
                  </a:ext>
                </a:extLst>
              </a:tr>
              <a:tr h="1076823"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9658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7B1B10-9D2D-46E3-B931-4EC2B9C6AE53}"/>
              </a:ext>
            </a:extLst>
          </p:cNvPr>
          <p:cNvSpPr txBox="1">
            <a:spLocks/>
          </p:cNvSpPr>
          <p:nvPr/>
        </p:nvSpPr>
        <p:spPr>
          <a:xfrm>
            <a:off x="838200" y="3076686"/>
            <a:ext cx="4658958" cy="2474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/>
              <a:t>Each number between 1 and 9 can be used once only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AU" dirty="0"/>
              <a:t>Winner is the person who scores 15</a:t>
            </a:r>
          </a:p>
        </p:txBody>
      </p:sp>
    </p:spTree>
    <p:extLst>
      <p:ext uri="{BB962C8B-B14F-4D97-AF65-F5344CB8AC3E}">
        <p14:creationId xmlns:p14="http://schemas.microsoft.com/office/powerpoint/2010/main" val="3867475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69CCE-D884-447D-9724-36D7DF41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403" y="1936900"/>
            <a:ext cx="1955735" cy="28573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91C6B8-E7A2-4F72-A435-7FC3E72F5ACC}"/>
              </a:ext>
            </a:extLst>
          </p:cNvPr>
          <p:cNvSpPr/>
          <p:nvPr/>
        </p:nvSpPr>
        <p:spPr>
          <a:xfrm>
            <a:off x="7435740" y="5992297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3"/>
              </a:rPr>
              <a:t>https://www.mav.vic.edu.au/MAV-Shop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1EDF8-4F51-4FCA-B72F-C6CC812E3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474" y="1917399"/>
            <a:ext cx="1876854" cy="2876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B2E88D-C122-46FE-A5A9-29BE4673E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909" y="1930834"/>
            <a:ext cx="2011158" cy="285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04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Warm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SNAP</a:t>
            </a:r>
          </a:p>
          <a:p>
            <a:pPr marL="0" indent="0">
              <a:buNone/>
            </a:pPr>
            <a:r>
              <a:rPr lang="en-AU" dirty="0"/>
              <a:t>Colour or shape snap	Traditional snap		 One more/one less</a:t>
            </a:r>
          </a:p>
        </p:txBody>
      </p:sp>
      <p:pic>
        <p:nvPicPr>
          <p:cNvPr id="1026" name="Picture 2" descr="5d40e768-520f-45fe-a193-073827847c6c@AUSP282">
            <a:extLst>
              <a:ext uri="{FF2B5EF4-FFF2-40B4-BE49-F238E27FC236}">
                <a16:creationId xmlns:a16="http://schemas.microsoft.com/office/drawing/2014/main" id="{70BBC7DC-8893-4604-91C2-79715E04D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64955"/>
            <a:ext cx="3093004" cy="230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1e64a9a-56eb-45ae-b561-4ac9d074cda4@AUSP282">
            <a:extLst>
              <a:ext uri="{FF2B5EF4-FFF2-40B4-BE49-F238E27FC236}">
                <a16:creationId xmlns:a16="http://schemas.microsoft.com/office/drawing/2014/main" id="{137AD7C2-E03D-48A2-B71C-43CC97B27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78" y="3364955"/>
            <a:ext cx="3211443" cy="230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9636841f-706f-42ab-b6b0-ac9d3cd2d443@AUSP282">
            <a:extLst>
              <a:ext uri="{FF2B5EF4-FFF2-40B4-BE49-F238E27FC236}">
                <a16:creationId xmlns:a16="http://schemas.microsoft.com/office/drawing/2014/main" id="{22CD8AB8-3801-469A-B724-C5513DF5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78" y="3364955"/>
            <a:ext cx="3093004" cy="2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15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0" dirty="0"/>
              <a:t>Launch: Let’s get started! </a:t>
            </a:r>
            <a:br>
              <a:rPr lang="en-AU" b="0" dirty="0"/>
            </a:br>
            <a:r>
              <a:rPr lang="en-AU" b="0" dirty="0"/>
              <a:t>Using games to engage students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Overview</a:t>
            </a:r>
          </a:p>
          <a:p>
            <a:r>
              <a:rPr lang="en-AU" sz="3200" dirty="0">
                <a:solidFill>
                  <a:schemeClr val="accent5">
                    <a:lumMod val="75000"/>
                  </a:schemeClr>
                </a:solidFill>
              </a:rPr>
              <a:t>For parents and teachers! </a:t>
            </a:r>
          </a:p>
          <a:p>
            <a:r>
              <a:rPr lang="en-AU" sz="3200" dirty="0">
                <a:solidFill>
                  <a:schemeClr val="accent5">
                    <a:lumMod val="75000"/>
                  </a:schemeClr>
                </a:solidFill>
              </a:rPr>
              <a:t>maths games that can be played in the classroom, or at home to develop students fluency. </a:t>
            </a:r>
          </a:p>
          <a:p>
            <a:r>
              <a:rPr lang="en-AU" sz="3200" dirty="0">
                <a:solidFill>
                  <a:schemeClr val="accent5">
                    <a:lumMod val="75000"/>
                  </a:schemeClr>
                </a:solidFill>
              </a:rPr>
              <a:t>Adaptations for differentiation for all learners.</a:t>
            </a:r>
          </a:p>
          <a:p>
            <a:r>
              <a:rPr lang="en-AU" sz="3200" dirty="0">
                <a:solidFill>
                  <a:schemeClr val="accent5">
                    <a:lumMod val="75000"/>
                  </a:schemeClr>
                </a:solidFill>
              </a:rPr>
              <a:t>tasks will be reviewed to highlight how they may also target understanding, problem solving and/or reasoning to develop deeper mathematics skills and knowledge. 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78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5F72-5238-436E-B3E4-271B836BD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Tips for Maths at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D86ED-BF39-421E-8160-7D8B507C5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b="1" i="1" dirty="0"/>
              <a:t>Learning maths is about strategies</a:t>
            </a:r>
          </a:p>
          <a:p>
            <a:pPr marL="0" indent="0">
              <a:buNone/>
            </a:pPr>
            <a:r>
              <a:rPr lang="en-AU" b="1" i="1" dirty="0"/>
              <a:t> </a:t>
            </a:r>
          </a:p>
          <a:p>
            <a:pPr marL="0" indent="0">
              <a:buNone/>
            </a:pPr>
            <a:r>
              <a:rPr lang="en-AU" b="1" i="1" dirty="0"/>
              <a:t>Ask questions</a:t>
            </a:r>
          </a:p>
          <a:p>
            <a:pPr marL="0" indent="0">
              <a:buNone/>
            </a:pPr>
            <a:r>
              <a:rPr lang="en-AU" b="1" i="1" dirty="0"/>
              <a:t> </a:t>
            </a:r>
          </a:p>
          <a:p>
            <a:pPr marL="0" indent="0">
              <a:buNone/>
            </a:pPr>
            <a:r>
              <a:rPr lang="en-AU" b="1" i="1" dirty="0"/>
              <a:t>Be persistent, learn together</a:t>
            </a:r>
          </a:p>
          <a:p>
            <a:pPr marL="0" indent="0">
              <a:buNone/>
            </a:pPr>
            <a:endParaRPr lang="en-AU" b="1" i="1" dirty="0"/>
          </a:p>
          <a:p>
            <a:pPr marL="0" indent="0">
              <a:buNone/>
            </a:pPr>
            <a:r>
              <a:rPr lang="en-AU" b="1" i="1" dirty="0"/>
              <a:t>See maths in everyday activities</a:t>
            </a:r>
          </a:p>
          <a:p>
            <a:pPr marL="0" indent="0">
              <a:buNone/>
            </a:pPr>
            <a:r>
              <a:rPr lang="en-AU" b="1" i="1" dirty="0"/>
              <a:t> </a:t>
            </a:r>
          </a:p>
          <a:p>
            <a:pPr marL="0" indent="0">
              <a:buNone/>
            </a:pPr>
            <a:r>
              <a:rPr lang="en-AU" b="1" i="1" dirty="0"/>
              <a:t>Stay positive, keep calm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CBB4D-5BC1-437A-BE15-F883C2DA4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519" y="0"/>
            <a:ext cx="4859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52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AU" sz="3800" dirty="0">
                <a:solidFill>
                  <a:schemeClr val="tx1"/>
                </a:solidFill>
              </a:rPr>
              <a:t>Fluency is…</a:t>
            </a:r>
          </a:p>
          <a:p>
            <a:r>
              <a:rPr lang="en-AU" sz="3800" dirty="0"/>
              <a:t>In F–2, students become fluent as they develop skills in </a:t>
            </a:r>
            <a:r>
              <a:rPr lang="en-AU" sz="3800" dirty="0">
                <a:solidFill>
                  <a:srgbClr val="002060"/>
                </a:solidFill>
              </a:rPr>
              <a:t>choosing appropriate </a:t>
            </a:r>
            <a:r>
              <a:rPr lang="en-AU" sz="3800" dirty="0"/>
              <a:t>procedures; and </a:t>
            </a:r>
            <a:r>
              <a:rPr lang="en-AU" sz="3800" dirty="0">
                <a:solidFill>
                  <a:srgbClr val="002060"/>
                </a:solidFill>
              </a:rPr>
              <a:t>recalling</a:t>
            </a:r>
            <a:r>
              <a:rPr lang="en-AU" sz="3800" dirty="0"/>
              <a:t> factual knowledge and concepts </a:t>
            </a:r>
            <a:r>
              <a:rPr lang="en-AU" sz="3800" dirty="0">
                <a:solidFill>
                  <a:srgbClr val="002060"/>
                </a:solidFill>
              </a:rPr>
              <a:t>readily</a:t>
            </a:r>
            <a:r>
              <a:rPr lang="en-AU" sz="3800" dirty="0"/>
              <a:t>.</a:t>
            </a:r>
          </a:p>
          <a:p>
            <a:endParaRPr lang="en-AU" sz="3800" dirty="0"/>
          </a:p>
          <a:p>
            <a:r>
              <a:rPr lang="en-AU" sz="3800" dirty="0"/>
              <a:t>In Years 3–6, students become fluent as they develop skills in </a:t>
            </a:r>
            <a:r>
              <a:rPr lang="en-AU" sz="3800" dirty="0">
                <a:solidFill>
                  <a:srgbClr val="002060"/>
                </a:solidFill>
              </a:rPr>
              <a:t>choosing appropriate </a:t>
            </a:r>
            <a:r>
              <a:rPr lang="en-AU" sz="3800" dirty="0"/>
              <a:t>procedures; carrying out procedures </a:t>
            </a:r>
            <a:r>
              <a:rPr lang="en-AU" sz="3800" dirty="0">
                <a:solidFill>
                  <a:srgbClr val="002060"/>
                </a:solidFill>
              </a:rPr>
              <a:t>flexibly and accurately</a:t>
            </a:r>
            <a:r>
              <a:rPr lang="en-AU" sz="3800" dirty="0"/>
              <a:t>; and </a:t>
            </a:r>
            <a:r>
              <a:rPr lang="en-AU" sz="3800" dirty="0">
                <a:solidFill>
                  <a:srgbClr val="002060"/>
                </a:solidFill>
              </a:rPr>
              <a:t>recalling</a:t>
            </a:r>
            <a:r>
              <a:rPr lang="en-AU" sz="3800" dirty="0"/>
              <a:t> factual knowledge and concepts </a:t>
            </a:r>
            <a:r>
              <a:rPr lang="en-AU" sz="3800" dirty="0">
                <a:solidFill>
                  <a:srgbClr val="002060"/>
                </a:solidFill>
              </a:rPr>
              <a:t>readily</a:t>
            </a:r>
            <a:r>
              <a:rPr lang="en-AU" sz="3800" dirty="0"/>
              <a:t>. Students are fluent when they calculate answers </a:t>
            </a:r>
            <a:r>
              <a:rPr lang="en-AU" sz="3800" dirty="0">
                <a:solidFill>
                  <a:srgbClr val="002060"/>
                </a:solidFill>
              </a:rPr>
              <a:t>efficiently</a:t>
            </a:r>
            <a:r>
              <a:rPr lang="en-AU" sz="3800" dirty="0"/>
              <a:t>, when they recognise robust ways of answering questions, and when they recall definitions and regularly use facts.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sz="2500" dirty="0">
                <a:solidFill>
                  <a:schemeClr val="tx1"/>
                </a:solidFill>
              </a:rPr>
              <a:t>Reasoning is…</a:t>
            </a:r>
          </a:p>
          <a:p>
            <a:r>
              <a:rPr lang="en-AU" sz="2500" dirty="0"/>
              <a:t>In F–2, students develop an increasingly sophisticated capacity for </a:t>
            </a:r>
            <a:r>
              <a:rPr lang="en-AU" sz="2500" dirty="0">
                <a:solidFill>
                  <a:srgbClr val="002060"/>
                </a:solidFill>
              </a:rPr>
              <a:t>logical thought </a:t>
            </a:r>
            <a:r>
              <a:rPr lang="en-AU" sz="2500" dirty="0"/>
              <a:t>and </a:t>
            </a:r>
            <a:r>
              <a:rPr lang="en-AU" sz="2500" dirty="0">
                <a:solidFill>
                  <a:srgbClr val="002060"/>
                </a:solidFill>
              </a:rPr>
              <a:t>actions</a:t>
            </a:r>
            <a:r>
              <a:rPr lang="en-AU" sz="2500" dirty="0"/>
              <a:t>. Students are reasoning mathematically when they </a:t>
            </a:r>
            <a:r>
              <a:rPr lang="en-AU" sz="2500" dirty="0">
                <a:solidFill>
                  <a:srgbClr val="002060"/>
                </a:solidFill>
              </a:rPr>
              <a:t>explain</a:t>
            </a:r>
            <a:r>
              <a:rPr lang="en-AU" sz="2500" dirty="0"/>
              <a:t> their thinking.</a:t>
            </a:r>
          </a:p>
          <a:p>
            <a:pPr marL="0" indent="0">
              <a:buNone/>
            </a:pPr>
            <a:endParaRPr lang="en-AU" sz="2500" dirty="0"/>
          </a:p>
          <a:p>
            <a:r>
              <a:rPr lang="en-AU" sz="2500" dirty="0"/>
              <a:t>In Years 3–6, students develop an increasingly sophisticated capacity for </a:t>
            </a:r>
            <a:r>
              <a:rPr lang="en-AU" sz="2500" dirty="0">
                <a:solidFill>
                  <a:srgbClr val="002060"/>
                </a:solidFill>
              </a:rPr>
              <a:t>logical thought and actions</a:t>
            </a:r>
            <a:r>
              <a:rPr lang="en-AU" sz="2500" dirty="0"/>
              <a:t>, such as evaluating, explaining and generalising. Students are reasoning mathematically when they </a:t>
            </a:r>
            <a:r>
              <a:rPr lang="en-AU" sz="2500" dirty="0">
                <a:solidFill>
                  <a:srgbClr val="002060"/>
                </a:solidFill>
              </a:rPr>
              <a:t>explain</a:t>
            </a:r>
            <a:r>
              <a:rPr lang="en-AU" sz="2500" dirty="0"/>
              <a:t> their thinking, when they adapt the known to the unknown, and when they </a:t>
            </a:r>
            <a:r>
              <a:rPr lang="en-AU" sz="2500" dirty="0">
                <a:solidFill>
                  <a:srgbClr val="002060"/>
                </a:solidFill>
              </a:rPr>
              <a:t>transfer learning</a:t>
            </a:r>
            <a:r>
              <a:rPr lang="en-AU" sz="2500" dirty="0"/>
              <a:t> from one context to another and explain their choices.</a:t>
            </a:r>
          </a:p>
          <a:p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828C070-E7C7-49C3-8B63-35B884021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9726"/>
          </a:xfrm>
        </p:spPr>
        <p:txBody>
          <a:bodyPr/>
          <a:lstStyle/>
          <a:p>
            <a:r>
              <a:rPr lang="en-AU" dirty="0"/>
              <a:t>Fluency and Reasoning</a:t>
            </a:r>
          </a:p>
        </p:txBody>
      </p:sp>
    </p:spTree>
    <p:extLst>
      <p:ext uri="{BB962C8B-B14F-4D97-AF65-F5344CB8AC3E}">
        <p14:creationId xmlns:p14="http://schemas.microsoft.com/office/powerpoint/2010/main" val="129686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 charset="0"/>
              </a:rPr>
              <a:t>Games are:</a:t>
            </a:r>
          </a:p>
          <a:p>
            <a:r>
              <a:rPr lang="en-US" dirty="0">
                <a:latin typeface="Calibri" charset="0"/>
              </a:rPr>
              <a:t>Engaging</a:t>
            </a:r>
          </a:p>
          <a:p>
            <a:r>
              <a:rPr lang="en-US" dirty="0">
                <a:latin typeface="Calibri" charset="0"/>
              </a:rPr>
              <a:t>Active/fast</a:t>
            </a:r>
          </a:p>
          <a:p>
            <a:r>
              <a:rPr lang="en-US" dirty="0">
                <a:latin typeface="Calibri" charset="0"/>
              </a:rPr>
              <a:t>Aid in developing understanding &amp; fluency (and other proficiencies)</a:t>
            </a:r>
          </a:p>
          <a:p>
            <a:r>
              <a:rPr lang="en-US" dirty="0">
                <a:latin typeface="Calibri" charset="0"/>
              </a:rPr>
              <a:t>Promote or can be extended to promote problem solving and reasoning (particularly in strategy-based games)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87A3E3-2F8C-4317-B1A9-97BD2781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9726"/>
          </a:xfrm>
        </p:spPr>
        <p:txBody>
          <a:bodyPr/>
          <a:lstStyle/>
          <a:p>
            <a:r>
              <a:rPr lang="en-AU" dirty="0"/>
              <a:t>What’s so good about games?</a:t>
            </a:r>
          </a:p>
        </p:txBody>
      </p:sp>
    </p:spTree>
    <p:extLst>
      <p:ext uri="{BB962C8B-B14F-4D97-AF65-F5344CB8AC3E}">
        <p14:creationId xmlns:p14="http://schemas.microsoft.com/office/powerpoint/2010/main" val="4003366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114C-9C93-4660-B88E-51CC4B43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Explore:</a:t>
            </a:r>
            <a:br>
              <a:rPr lang="en-AU" dirty="0"/>
            </a:br>
            <a:r>
              <a:rPr lang="en-AU" dirty="0"/>
              <a:t>More than just what you see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7AF4C-7529-42CC-B1D8-55181CA63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For each of the tasks, what can a teacher ask to make the task</a:t>
            </a:r>
          </a:p>
          <a:p>
            <a:r>
              <a:rPr lang="en-AU" dirty="0"/>
              <a:t>A fluency task</a:t>
            </a:r>
          </a:p>
          <a:p>
            <a:r>
              <a:rPr lang="en-AU" dirty="0"/>
              <a:t>A reasoning task</a:t>
            </a:r>
          </a:p>
          <a:p>
            <a:r>
              <a:rPr lang="en-AU" dirty="0"/>
              <a:t>An investigation</a:t>
            </a:r>
          </a:p>
        </p:txBody>
      </p:sp>
    </p:spTree>
    <p:extLst>
      <p:ext uri="{BB962C8B-B14F-4D97-AF65-F5344CB8AC3E}">
        <p14:creationId xmlns:p14="http://schemas.microsoft.com/office/powerpoint/2010/main" val="1710415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0" dirty="0">
                <a:latin typeface="Calibri" panose="020F0502020204030204" pitchFamily="34" charset="0"/>
                <a:cs typeface="Calibri" panose="020F0502020204030204" pitchFamily="34" charset="0"/>
              </a:rPr>
              <a:t>Todays games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2595114" cy="4540669"/>
          </a:xfrm>
        </p:spPr>
        <p:txBody>
          <a:bodyPr>
            <a:normAutofit lnSpcReduction="10000"/>
          </a:bodyPr>
          <a:lstStyle/>
          <a:p>
            <a:r>
              <a:rPr lang="en-AU" dirty="0"/>
              <a:t>Order 10</a:t>
            </a:r>
          </a:p>
          <a:p>
            <a:r>
              <a:rPr lang="en-AU" dirty="0" err="1"/>
              <a:t>Stano</a:t>
            </a:r>
            <a:r>
              <a:rPr lang="en-AU" dirty="0"/>
              <a:t> 9</a:t>
            </a:r>
          </a:p>
          <a:p>
            <a:r>
              <a:rPr lang="en-AU" dirty="0"/>
              <a:t>Number board puzzles</a:t>
            </a:r>
          </a:p>
          <a:p>
            <a:r>
              <a:rPr lang="en-AU" dirty="0"/>
              <a:t>Spinner games</a:t>
            </a:r>
          </a:p>
          <a:p>
            <a:r>
              <a:rPr lang="en-AU" dirty="0"/>
              <a:t>Board games</a:t>
            </a:r>
          </a:p>
          <a:p>
            <a:r>
              <a:rPr lang="en-AU" dirty="0"/>
              <a:t>Traffic Light </a:t>
            </a:r>
            <a:r>
              <a:rPr lang="en-AU" dirty="0" err="1"/>
              <a:t>Os</a:t>
            </a:r>
            <a:r>
              <a:rPr lang="en-AU" dirty="0"/>
              <a:t> and </a:t>
            </a:r>
            <a:r>
              <a:rPr lang="en-AU" dirty="0" err="1"/>
              <a:t>Xs</a:t>
            </a:r>
            <a:endParaRPr lang="en-AU" dirty="0"/>
          </a:p>
          <a:p>
            <a:r>
              <a:rPr lang="en-AU" dirty="0"/>
              <a:t>Maths tic tac toe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2BF1F-9F9A-42AF-8A0A-016896AD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694" y="2137352"/>
            <a:ext cx="8120576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75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C8914E-603A-4C8D-BFFB-ADD69606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Card games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36FBEE-6F7A-4D36-A11E-E32078FCAB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b="1" dirty="0" err="1"/>
              <a:t>Stano</a:t>
            </a:r>
            <a:r>
              <a:rPr lang="en-AU" b="1" dirty="0"/>
              <a:t> 9</a:t>
            </a:r>
          </a:p>
          <a:p>
            <a:r>
              <a:rPr lang="en-AU" dirty="0"/>
              <a:t>Using the cards 1 to 9, place them face down in a random order</a:t>
            </a:r>
          </a:p>
          <a:p>
            <a:r>
              <a:rPr lang="en-AU" dirty="0"/>
              <a:t>Players take turns to turn over a card. They can keep turning over a card, as long as the numbers are in order, beginning with 1 (or the lowest number in the series). If they get it wrong, all cards are turned back over and the next player has a turn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F0209E-4564-4348-A475-2382427C9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6672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b="1" dirty="0"/>
              <a:t>Order 10</a:t>
            </a:r>
          </a:p>
          <a:p>
            <a:r>
              <a:rPr lang="en-AU" dirty="0"/>
              <a:t>Players take half a deck of cards each.</a:t>
            </a:r>
          </a:p>
          <a:p>
            <a:r>
              <a:rPr lang="en-AU" dirty="0"/>
              <a:t>They take it in turns to turn over a card and place it in the middle to create a shared number line.</a:t>
            </a:r>
          </a:p>
          <a:p>
            <a:r>
              <a:rPr lang="en-AU" dirty="0"/>
              <a:t>If multiple of the same card is turned over there are several options</a:t>
            </a:r>
          </a:p>
          <a:p>
            <a:pPr lvl="1"/>
            <a:r>
              <a:rPr lang="en-AU" dirty="0"/>
              <a:t>The card is added on top of the original card, or</a:t>
            </a:r>
          </a:p>
          <a:p>
            <a:pPr lvl="1"/>
            <a:r>
              <a:rPr lang="en-AU" dirty="0"/>
              <a:t>The player turning over the repeated card misses their turn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009EC-4FE9-4A66-978E-7DC0546A8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17" t="3411" r="6341" b="9971"/>
          <a:stretch/>
        </p:blipFill>
        <p:spPr>
          <a:xfrm rot="5400000">
            <a:off x="5786014" y="-5287641"/>
            <a:ext cx="5953972" cy="4621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11723-8A39-4B73-9B52-A85332E0D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624"/>
            <a:ext cx="6175801" cy="4477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671F84-F97B-4D19-B593-A08CE159E9FD}"/>
              </a:ext>
            </a:extLst>
          </p:cNvPr>
          <p:cNvSpPr txBox="1"/>
          <p:nvPr/>
        </p:nvSpPr>
        <p:spPr>
          <a:xfrm>
            <a:off x="8088451" y="6388766"/>
            <a:ext cx="383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Engaging Maths: 25 Favourite Lessons</a:t>
            </a:r>
          </a:p>
        </p:txBody>
      </p:sp>
    </p:spTree>
    <p:extLst>
      <p:ext uri="{BB962C8B-B14F-4D97-AF65-F5344CB8AC3E}">
        <p14:creationId xmlns:p14="http://schemas.microsoft.com/office/powerpoint/2010/main" val="114451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01524 0.79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3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4 -0.12824 L 0.01602 0.909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5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A0D193CC-76EE-4878-838D-47BE12D94ADE}" vid="{8912C857-D4AD-4E07-B424-61AD33B1F6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1FEDA79075F74C8C84137035FA181B" ma:contentTypeVersion="13" ma:contentTypeDescription="Create a new document." ma:contentTypeScope="" ma:versionID="43d466869d9ba8ded4ce016f2aa90946">
  <xsd:schema xmlns:xsd="http://www.w3.org/2001/XMLSchema" xmlns:xs="http://www.w3.org/2001/XMLSchema" xmlns:p="http://schemas.microsoft.com/office/2006/metadata/properties" xmlns:ns3="0c2a35d6-2895-4477-a75c-594f93e38441" xmlns:ns4="ac9082ee-cf5a-40bd-81c3-ab42a7cd2259" targetNamespace="http://schemas.microsoft.com/office/2006/metadata/properties" ma:root="true" ma:fieldsID="70613f18f26c823d4b8d671bcc7ba2c3" ns3:_="" ns4:_="">
    <xsd:import namespace="0c2a35d6-2895-4477-a75c-594f93e38441"/>
    <xsd:import namespace="ac9082ee-cf5a-40bd-81c3-ab42a7cd225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2a35d6-2895-4477-a75c-594f93e384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9082ee-cf5a-40bd-81c3-ab42a7cd225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9AC10B-B3EA-4265-BEB4-A122C9B678A9}">
  <ds:schemaRefs>
    <ds:schemaRef ds:uri="http://schemas.microsoft.com/office/2006/metadata/properties"/>
    <ds:schemaRef ds:uri="http://purl.org/dc/dcmitype/"/>
    <ds:schemaRef ds:uri="http://purl.org/dc/elements/1.1/"/>
    <ds:schemaRef ds:uri="ac9082ee-cf5a-40bd-81c3-ab42a7cd2259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0c2a35d6-2895-4477-a75c-594f93e38441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20EF67B-C65F-4EE5-8584-9EF7BC1AF4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2a35d6-2895-4477-a75c-594f93e38441"/>
    <ds:schemaRef ds:uri="ac9082ee-cf5a-40bd-81c3-ab42a7cd22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AE5553-8EA4-4CD7-8758-54A507E3EE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8116</TotalTime>
  <Words>578</Words>
  <Application>Microsoft Office PowerPoint</Application>
  <PresentationFormat>Widescreen</PresentationFormat>
  <Paragraphs>84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1_Office Theme</vt:lpstr>
      <vt:lpstr>School &amp; home: Engaging maths games to develop fluency</vt:lpstr>
      <vt:lpstr>Warm up</vt:lpstr>
      <vt:lpstr>Launch: Let’s get started!  Using games to engage students </vt:lpstr>
      <vt:lpstr>Tips for Maths at Home</vt:lpstr>
      <vt:lpstr>Fluency and Reasoning</vt:lpstr>
      <vt:lpstr>What’s so good about games?</vt:lpstr>
      <vt:lpstr>Explore: More than just what you see</vt:lpstr>
      <vt:lpstr>Todays games</vt:lpstr>
      <vt:lpstr>Card games</vt:lpstr>
      <vt:lpstr>Number board puzzles</vt:lpstr>
      <vt:lpstr>Spinner games</vt:lpstr>
      <vt:lpstr>Paul Swan Parent Pages</vt:lpstr>
      <vt:lpstr>Board Games</vt:lpstr>
      <vt:lpstr>Traffic Light Os and Xs</vt:lpstr>
      <vt:lpstr>Maths tic tac toe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clarity</dc:title>
  <dc:creator>Ellen Corovic</dc:creator>
  <cp:lastModifiedBy>Ellen Corovic</cp:lastModifiedBy>
  <cp:revision>76</cp:revision>
  <cp:lastPrinted>2020-04-28T04:32:48Z</cp:lastPrinted>
  <dcterms:created xsi:type="dcterms:W3CDTF">2019-06-17T02:06:42Z</dcterms:created>
  <dcterms:modified xsi:type="dcterms:W3CDTF">2020-06-30T01:58:39Z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0x010100C81FEDA79075F74C8C84137035FA181B</vt:lpwstr>
  </property>
</Properties>
</file>