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3"/>
  </p:notesMasterIdLst>
  <p:sldIdLst>
    <p:sldId id="257" r:id="rId3"/>
    <p:sldId id="574" r:id="rId4"/>
    <p:sldId id="290" r:id="rId5"/>
    <p:sldId id="269" r:id="rId6"/>
    <p:sldId id="286" r:id="rId7"/>
    <p:sldId id="258" r:id="rId8"/>
    <p:sldId id="284" r:id="rId9"/>
    <p:sldId id="291" r:id="rId10"/>
    <p:sldId id="293" r:id="rId11"/>
    <p:sldId id="285" r:id="rId12"/>
    <p:sldId id="287" r:id="rId13"/>
    <p:sldId id="575" r:id="rId14"/>
    <p:sldId id="563" r:id="rId15"/>
    <p:sldId id="377" r:id="rId16"/>
    <p:sldId id="559" r:id="rId17"/>
    <p:sldId id="565" r:id="rId18"/>
    <p:sldId id="572" r:id="rId19"/>
    <p:sldId id="571" r:id="rId20"/>
    <p:sldId id="380" r:id="rId21"/>
    <p:sldId id="270" r:id="rId22"/>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Russo" initials="J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92" autoAdjust="0"/>
    <p:restoredTop sz="78479" autoAdjust="0"/>
  </p:normalViewPr>
  <p:slideViewPr>
    <p:cSldViewPr snapToGrid="0">
      <p:cViewPr varScale="1">
        <p:scale>
          <a:sx n="80" d="100"/>
          <a:sy n="80" d="100"/>
        </p:scale>
        <p:origin x="240" y="54"/>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8F389-CF8F-4CBE-9401-E2CA9D4DA15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3EFEAB10-ABA1-40A0-BE80-044A65C32FCD}">
      <dgm:prSet/>
      <dgm:spPr/>
      <dgm:t>
        <a:bodyPr/>
        <a:lstStyle/>
        <a:p>
          <a:r>
            <a:rPr lang="en-AU" dirty="0"/>
            <a:t>Symmetry is an aspect of the study of </a:t>
          </a:r>
          <a:r>
            <a:rPr lang="en-AU" b="1" dirty="0"/>
            <a:t>geometry</a:t>
          </a:r>
          <a:r>
            <a:rPr lang="en-AU" dirty="0"/>
            <a:t>. By studying symmetry and its properties you can see how maths is very much connected to the real world.</a:t>
          </a:r>
          <a:endParaRPr lang="en-US" dirty="0"/>
        </a:p>
      </dgm:t>
    </dgm:pt>
    <dgm:pt modelId="{86B081C6-483D-46AB-A905-185258BB5BFD}" type="parTrans" cxnId="{DBD8FB9A-5BF4-49C1-8B1E-BBB79FAA7BA9}">
      <dgm:prSet/>
      <dgm:spPr/>
      <dgm:t>
        <a:bodyPr/>
        <a:lstStyle/>
        <a:p>
          <a:endParaRPr lang="en-US"/>
        </a:p>
      </dgm:t>
    </dgm:pt>
    <dgm:pt modelId="{D4C9B3E0-B133-431F-9D3A-CBE95008BE00}" type="sibTrans" cxnId="{DBD8FB9A-5BF4-49C1-8B1E-BBB79FAA7BA9}">
      <dgm:prSet/>
      <dgm:spPr/>
      <dgm:t>
        <a:bodyPr/>
        <a:lstStyle/>
        <a:p>
          <a:endParaRPr lang="en-US"/>
        </a:p>
      </dgm:t>
    </dgm:pt>
    <dgm:pt modelId="{87120F74-C4BA-4A3F-8783-1CE7069DA716}">
      <dgm:prSet/>
      <dgm:spPr/>
      <dgm:t>
        <a:bodyPr/>
        <a:lstStyle/>
        <a:p>
          <a:r>
            <a:rPr lang="en-AU"/>
            <a:t>This challenge encourages you and your family to think about symmetry using everyday objects to make a unique design.</a:t>
          </a:r>
          <a:endParaRPr lang="en-US"/>
        </a:p>
      </dgm:t>
    </dgm:pt>
    <dgm:pt modelId="{608700F5-34B8-4C58-9C51-669FEED485DA}" type="parTrans" cxnId="{183D46FF-852E-4C0E-A46C-D1D066E10EFB}">
      <dgm:prSet/>
      <dgm:spPr/>
      <dgm:t>
        <a:bodyPr/>
        <a:lstStyle/>
        <a:p>
          <a:endParaRPr lang="en-US"/>
        </a:p>
      </dgm:t>
    </dgm:pt>
    <dgm:pt modelId="{C8095F28-776B-41EB-A102-8DD641F265DB}" type="sibTrans" cxnId="{183D46FF-852E-4C0E-A46C-D1D066E10EFB}">
      <dgm:prSet/>
      <dgm:spPr/>
      <dgm:t>
        <a:bodyPr/>
        <a:lstStyle/>
        <a:p>
          <a:endParaRPr lang="en-US"/>
        </a:p>
      </dgm:t>
    </dgm:pt>
    <dgm:pt modelId="{7A8F02F8-6843-467C-986C-ECA0821BC39D}">
      <dgm:prSet/>
      <dgm:spPr/>
      <dgm:t>
        <a:bodyPr/>
        <a:lstStyle/>
        <a:p>
          <a:r>
            <a:rPr lang="en-US"/>
            <a:t>Using objects from around the room create an interesting, symmetrical pattern.</a:t>
          </a:r>
        </a:p>
      </dgm:t>
    </dgm:pt>
    <dgm:pt modelId="{30E4FDFD-5BC1-4CF3-A217-2D85DE7296FE}" type="parTrans" cxnId="{418224BB-0A86-4346-A641-EF215ECB3915}">
      <dgm:prSet/>
      <dgm:spPr/>
      <dgm:t>
        <a:bodyPr/>
        <a:lstStyle/>
        <a:p>
          <a:endParaRPr lang="en-US"/>
        </a:p>
      </dgm:t>
    </dgm:pt>
    <dgm:pt modelId="{50DD4983-9BA5-43E1-93EC-B6EFE252B251}" type="sibTrans" cxnId="{418224BB-0A86-4346-A641-EF215ECB3915}">
      <dgm:prSet/>
      <dgm:spPr/>
      <dgm:t>
        <a:bodyPr/>
        <a:lstStyle/>
        <a:p>
          <a:endParaRPr lang="en-US"/>
        </a:p>
      </dgm:t>
    </dgm:pt>
    <dgm:pt modelId="{CAE18FE6-6F63-4331-899C-90941BE8CE0D}">
      <dgm:prSet/>
      <dgm:spPr/>
      <dgm:t>
        <a:bodyPr/>
        <a:lstStyle/>
        <a:p>
          <a:r>
            <a:rPr lang="en-US"/>
            <a:t>Record the mathematical language you have used.</a:t>
          </a:r>
        </a:p>
      </dgm:t>
    </dgm:pt>
    <dgm:pt modelId="{4766BA7B-BBF9-46AE-9C32-E49A4E2DF5C4}" type="parTrans" cxnId="{1E1D8A2D-93D4-404A-8353-271B9B8D5D62}">
      <dgm:prSet/>
      <dgm:spPr/>
      <dgm:t>
        <a:bodyPr/>
        <a:lstStyle/>
        <a:p>
          <a:endParaRPr lang="en-US"/>
        </a:p>
      </dgm:t>
    </dgm:pt>
    <dgm:pt modelId="{B4B63BAA-369B-4CF9-B7F4-C9B22BA8157C}" type="sibTrans" cxnId="{1E1D8A2D-93D4-404A-8353-271B9B8D5D62}">
      <dgm:prSet/>
      <dgm:spPr/>
      <dgm:t>
        <a:bodyPr/>
        <a:lstStyle/>
        <a:p>
          <a:endParaRPr lang="en-US"/>
        </a:p>
      </dgm:t>
    </dgm:pt>
    <dgm:pt modelId="{0A6BAB57-5638-410C-8B17-E0AFB3D755EA}" type="pres">
      <dgm:prSet presAssocID="{B038F389-CF8F-4CBE-9401-E2CA9D4DA158}" presName="matrix" presStyleCnt="0">
        <dgm:presLayoutVars>
          <dgm:chMax val="1"/>
          <dgm:dir/>
          <dgm:resizeHandles val="exact"/>
        </dgm:presLayoutVars>
      </dgm:prSet>
      <dgm:spPr/>
    </dgm:pt>
    <dgm:pt modelId="{F55539E5-43FC-4B96-BFA8-C00DFB7AE808}" type="pres">
      <dgm:prSet presAssocID="{B038F389-CF8F-4CBE-9401-E2CA9D4DA158}" presName="diamond" presStyleLbl="bgShp" presStyleIdx="0" presStyleCnt="1" custLinFactNeighborX="-14447" custLinFactNeighborY="8524"/>
      <dgm:spPr/>
    </dgm:pt>
    <dgm:pt modelId="{F01E325A-BA6D-4DDA-B5B4-0254202BC4A2}" type="pres">
      <dgm:prSet presAssocID="{B038F389-CF8F-4CBE-9401-E2CA9D4DA158}" presName="quad1" presStyleLbl="node1" presStyleIdx="0" presStyleCnt="4">
        <dgm:presLayoutVars>
          <dgm:chMax val="0"/>
          <dgm:chPref val="0"/>
          <dgm:bulletEnabled val="1"/>
        </dgm:presLayoutVars>
      </dgm:prSet>
      <dgm:spPr/>
    </dgm:pt>
    <dgm:pt modelId="{36F33317-52E6-4453-80DD-2A99F8FC79F0}" type="pres">
      <dgm:prSet presAssocID="{B038F389-CF8F-4CBE-9401-E2CA9D4DA158}" presName="quad2" presStyleLbl="node1" presStyleIdx="1" presStyleCnt="4">
        <dgm:presLayoutVars>
          <dgm:chMax val="0"/>
          <dgm:chPref val="0"/>
          <dgm:bulletEnabled val="1"/>
        </dgm:presLayoutVars>
      </dgm:prSet>
      <dgm:spPr/>
    </dgm:pt>
    <dgm:pt modelId="{AAF15959-98E6-4426-AC2D-EA522D9CE7F2}" type="pres">
      <dgm:prSet presAssocID="{B038F389-CF8F-4CBE-9401-E2CA9D4DA158}" presName="quad3" presStyleLbl="node1" presStyleIdx="2" presStyleCnt="4">
        <dgm:presLayoutVars>
          <dgm:chMax val="0"/>
          <dgm:chPref val="0"/>
          <dgm:bulletEnabled val="1"/>
        </dgm:presLayoutVars>
      </dgm:prSet>
      <dgm:spPr/>
    </dgm:pt>
    <dgm:pt modelId="{1755F7C6-44D0-4CE4-9974-A671B86DB1EB}" type="pres">
      <dgm:prSet presAssocID="{B038F389-CF8F-4CBE-9401-E2CA9D4DA158}" presName="quad4" presStyleLbl="node1" presStyleIdx="3" presStyleCnt="4">
        <dgm:presLayoutVars>
          <dgm:chMax val="0"/>
          <dgm:chPref val="0"/>
          <dgm:bulletEnabled val="1"/>
        </dgm:presLayoutVars>
      </dgm:prSet>
      <dgm:spPr/>
    </dgm:pt>
  </dgm:ptLst>
  <dgm:cxnLst>
    <dgm:cxn modelId="{1E8A9801-E91D-41B2-960F-932CD8EFD0DA}" type="presOf" srcId="{B038F389-CF8F-4CBE-9401-E2CA9D4DA158}" destId="{0A6BAB57-5638-410C-8B17-E0AFB3D755EA}" srcOrd="0" destOrd="0" presId="urn:microsoft.com/office/officeart/2005/8/layout/matrix3"/>
    <dgm:cxn modelId="{34FBB504-7A8F-4EF3-A2A9-B3759C7E6E9B}" type="presOf" srcId="{87120F74-C4BA-4A3F-8783-1CE7069DA716}" destId="{36F33317-52E6-4453-80DD-2A99F8FC79F0}" srcOrd="0" destOrd="0" presId="urn:microsoft.com/office/officeart/2005/8/layout/matrix3"/>
    <dgm:cxn modelId="{1E1D8A2D-93D4-404A-8353-271B9B8D5D62}" srcId="{B038F389-CF8F-4CBE-9401-E2CA9D4DA158}" destId="{CAE18FE6-6F63-4331-899C-90941BE8CE0D}" srcOrd="3" destOrd="0" parTransId="{4766BA7B-BBF9-46AE-9C32-E49A4E2DF5C4}" sibTransId="{B4B63BAA-369B-4CF9-B7F4-C9B22BA8157C}"/>
    <dgm:cxn modelId="{841C356D-BC50-49DA-BE0D-48626C80C1CA}" type="presOf" srcId="{7A8F02F8-6843-467C-986C-ECA0821BC39D}" destId="{AAF15959-98E6-4426-AC2D-EA522D9CE7F2}" srcOrd="0" destOrd="0" presId="urn:microsoft.com/office/officeart/2005/8/layout/matrix3"/>
    <dgm:cxn modelId="{DBD8FB9A-5BF4-49C1-8B1E-BBB79FAA7BA9}" srcId="{B038F389-CF8F-4CBE-9401-E2CA9D4DA158}" destId="{3EFEAB10-ABA1-40A0-BE80-044A65C32FCD}" srcOrd="0" destOrd="0" parTransId="{86B081C6-483D-46AB-A905-185258BB5BFD}" sibTransId="{D4C9B3E0-B133-431F-9D3A-CBE95008BE00}"/>
    <dgm:cxn modelId="{418224BB-0A86-4346-A641-EF215ECB3915}" srcId="{B038F389-CF8F-4CBE-9401-E2CA9D4DA158}" destId="{7A8F02F8-6843-467C-986C-ECA0821BC39D}" srcOrd="2" destOrd="0" parTransId="{30E4FDFD-5BC1-4CF3-A217-2D85DE7296FE}" sibTransId="{50DD4983-9BA5-43E1-93EC-B6EFE252B251}"/>
    <dgm:cxn modelId="{0E51BDE7-20CC-46F6-B23B-848720BB1D8A}" type="presOf" srcId="{3EFEAB10-ABA1-40A0-BE80-044A65C32FCD}" destId="{F01E325A-BA6D-4DDA-B5B4-0254202BC4A2}" srcOrd="0" destOrd="0" presId="urn:microsoft.com/office/officeart/2005/8/layout/matrix3"/>
    <dgm:cxn modelId="{3B7748EE-AA85-4EEF-B97F-49CCFBCFBBF3}" type="presOf" srcId="{CAE18FE6-6F63-4331-899C-90941BE8CE0D}" destId="{1755F7C6-44D0-4CE4-9974-A671B86DB1EB}" srcOrd="0" destOrd="0" presId="urn:microsoft.com/office/officeart/2005/8/layout/matrix3"/>
    <dgm:cxn modelId="{183D46FF-852E-4C0E-A46C-D1D066E10EFB}" srcId="{B038F389-CF8F-4CBE-9401-E2CA9D4DA158}" destId="{87120F74-C4BA-4A3F-8783-1CE7069DA716}" srcOrd="1" destOrd="0" parTransId="{608700F5-34B8-4C58-9C51-669FEED485DA}" sibTransId="{C8095F28-776B-41EB-A102-8DD641F265DB}"/>
    <dgm:cxn modelId="{A1817832-CA16-4718-AAB7-99EC2AA9D72C}" type="presParOf" srcId="{0A6BAB57-5638-410C-8B17-E0AFB3D755EA}" destId="{F55539E5-43FC-4B96-BFA8-C00DFB7AE808}" srcOrd="0" destOrd="0" presId="urn:microsoft.com/office/officeart/2005/8/layout/matrix3"/>
    <dgm:cxn modelId="{F61E0710-971B-485A-961D-83D26B996022}" type="presParOf" srcId="{0A6BAB57-5638-410C-8B17-E0AFB3D755EA}" destId="{F01E325A-BA6D-4DDA-B5B4-0254202BC4A2}" srcOrd="1" destOrd="0" presId="urn:microsoft.com/office/officeart/2005/8/layout/matrix3"/>
    <dgm:cxn modelId="{AAF17711-24DA-49C5-A0C0-6004FEFE41AB}" type="presParOf" srcId="{0A6BAB57-5638-410C-8B17-E0AFB3D755EA}" destId="{36F33317-52E6-4453-80DD-2A99F8FC79F0}" srcOrd="2" destOrd="0" presId="urn:microsoft.com/office/officeart/2005/8/layout/matrix3"/>
    <dgm:cxn modelId="{BAF04961-ACC7-468E-AD80-E6C12BB1644A}" type="presParOf" srcId="{0A6BAB57-5638-410C-8B17-E0AFB3D755EA}" destId="{AAF15959-98E6-4426-AC2D-EA522D9CE7F2}" srcOrd="3" destOrd="0" presId="urn:microsoft.com/office/officeart/2005/8/layout/matrix3"/>
    <dgm:cxn modelId="{2A508EE1-D977-49EE-8B7C-389BAAB86749}" type="presParOf" srcId="{0A6BAB57-5638-410C-8B17-E0AFB3D755EA}" destId="{1755F7C6-44D0-4CE4-9974-A671B86DB1E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539E5-43FC-4B96-BFA8-C00DFB7AE808}">
      <dsp:nvSpPr>
        <dsp:cNvPr id="0" name=""/>
        <dsp:cNvSpPr/>
      </dsp:nvSpPr>
      <dsp:spPr>
        <a:xfrm>
          <a:off x="0" y="0"/>
          <a:ext cx="5885426" cy="588542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1E325A-BA6D-4DDA-B5B4-0254202BC4A2}">
      <dsp:nvSpPr>
        <dsp:cNvPr id="0" name=""/>
        <dsp:cNvSpPr/>
      </dsp:nvSpPr>
      <dsp:spPr>
        <a:xfrm>
          <a:off x="873204" y="559115"/>
          <a:ext cx="2295316" cy="22953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Symmetry is an aspect of the study of </a:t>
          </a:r>
          <a:r>
            <a:rPr lang="en-AU" sz="1700" b="1" kern="1200" dirty="0"/>
            <a:t>geometry</a:t>
          </a:r>
          <a:r>
            <a:rPr lang="en-AU" sz="1700" kern="1200" dirty="0"/>
            <a:t>. By studying symmetry and its properties you can see how maths is very much connected to the real world.</a:t>
          </a:r>
          <a:endParaRPr lang="en-US" sz="1700" kern="1200" dirty="0"/>
        </a:p>
      </dsp:txBody>
      <dsp:txXfrm>
        <a:off x="985252" y="671163"/>
        <a:ext cx="2071220" cy="2071220"/>
      </dsp:txXfrm>
    </dsp:sp>
    <dsp:sp modelId="{36F33317-52E6-4453-80DD-2A99F8FC79F0}">
      <dsp:nvSpPr>
        <dsp:cNvPr id="0" name=""/>
        <dsp:cNvSpPr/>
      </dsp:nvSpPr>
      <dsp:spPr>
        <a:xfrm>
          <a:off x="3345083" y="559115"/>
          <a:ext cx="2295316" cy="22953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a:t>This challenge encourages you and your family to think about symmetry using everyday objects to make a unique design.</a:t>
          </a:r>
          <a:endParaRPr lang="en-US" sz="1700" kern="1200"/>
        </a:p>
      </dsp:txBody>
      <dsp:txXfrm>
        <a:off x="3457131" y="671163"/>
        <a:ext cx="2071220" cy="2071220"/>
      </dsp:txXfrm>
    </dsp:sp>
    <dsp:sp modelId="{AAF15959-98E6-4426-AC2D-EA522D9CE7F2}">
      <dsp:nvSpPr>
        <dsp:cNvPr id="0" name=""/>
        <dsp:cNvSpPr/>
      </dsp:nvSpPr>
      <dsp:spPr>
        <a:xfrm>
          <a:off x="873204" y="3030994"/>
          <a:ext cx="2295316" cy="229531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Using objects from around the room create an interesting, symmetrical pattern.</a:t>
          </a:r>
        </a:p>
      </dsp:txBody>
      <dsp:txXfrm>
        <a:off x="985252" y="3143042"/>
        <a:ext cx="2071220" cy="2071220"/>
      </dsp:txXfrm>
    </dsp:sp>
    <dsp:sp modelId="{1755F7C6-44D0-4CE4-9974-A671B86DB1EB}">
      <dsp:nvSpPr>
        <dsp:cNvPr id="0" name=""/>
        <dsp:cNvSpPr/>
      </dsp:nvSpPr>
      <dsp:spPr>
        <a:xfrm>
          <a:off x="3345083" y="3030994"/>
          <a:ext cx="2295316" cy="22953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Record the mathematical language you have used.</a:t>
          </a:r>
        </a:p>
      </dsp:txBody>
      <dsp:txXfrm>
        <a:off x="3457131" y="3143042"/>
        <a:ext cx="2071220" cy="20712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60614A68-47C6-4399-8375-081E31D56547}" type="datetimeFigureOut">
              <a:rPr lang="en-US" smtClean="0"/>
              <a:t>6/30/2020</a:t>
            </a:fld>
            <a:endParaRPr lang="en-US"/>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1DD38CF5-BC4C-48EF-B1DC-F68CD01EC965}" type="slidenum">
              <a:rPr lang="en-US" smtClean="0"/>
              <a:t>‹#›</a:t>
            </a:fld>
            <a:endParaRPr lang="en-US"/>
          </a:p>
        </p:txBody>
      </p:sp>
    </p:spTree>
    <p:extLst>
      <p:ext uri="{BB962C8B-B14F-4D97-AF65-F5344CB8AC3E}">
        <p14:creationId xmlns:p14="http://schemas.microsoft.com/office/powerpoint/2010/main" val="38875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qr6_1Bh4hPQ&amp;feature=youtu.be&amp;fbclid=IwAR1rIROqCVw-zFX28EMXNsPoq_VUd2grQbMEfOjL5-7BhX6rhwFkXQw7PP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2.ed.gov/parents/academic/help/math/math.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https://www.youtube.com/watch?v=qr6_1Bh4hPQ&amp;feature=youtu.be&amp;fbclid=IwAR1rIROqCVw-zFX28EMXNsPoq_VUd2grQbMEfOjL5-7BhX6rhwFkXQw7PPU</a:t>
            </a:r>
            <a:endParaRPr lang="en-AU" dirty="0"/>
          </a:p>
          <a:p>
            <a:endParaRPr lang="en-AU" dirty="0"/>
          </a:p>
        </p:txBody>
      </p:sp>
      <p:sp>
        <p:nvSpPr>
          <p:cNvPr id="4" name="Slide Number Placeholder 3"/>
          <p:cNvSpPr>
            <a:spLocks noGrp="1"/>
          </p:cNvSpPr>
          <p:nvPr>
            <p:ph type="sldNum" sz="quarter" idx="5"/>
          </p:nvPr>
        </p:nvSpPr>
        <p:spPr/>
        <p:txBody>
          <a:bodyPr/>
          <a:lstStyle/>
          <a:p>
            <a:fld id="{1DD38CF5-BC4C-48EF-B1DC-F68CD01EC965}" type="slidenum">
              <a:rPr lang="en-US" smtClean="0"/>
              <a:t>11</a:t>
            </a:fld>
            <a:endParaRPr lang="en-US"/>
          </a:p>
        </p:txBody>
      </p:sp>
    </p:spTree>
    <p:extLst>
      <p:ext uri="{BB962C8B-B14F-4D97-AF65-F5344CB8AC3E}">
        <p14:creationId xmlns:p14="http://schemas.microsoft.com/office/powerpoint/2010/main" val="135982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1.Problems Can Be Solved in Different Ways. Although most math problems have only one answer, there may be many ways to get to that answer. Learning math is more than finding the correct answer; it’s also a process of solving problems and applying what you’ve learned to new problems. </a:t>
            </a:r>
          </a:p>
          <a:p>
            <a:r>
              <a:rPr lang="en-AU" dirty="0"/>
              <a:t>2.Wrong Answers Sometimes Can Be Useful. Accuracy is always important in math. However, sometimes you can use a wrong answer to help your child figure out why she made a mistake. </a:t>
            </a:r>
            <a:r>
              <a:rPr lang="en-AU" dirty="0" err="1"/>
              <a:t>Analyzing</a:t>
            </a:r>
            <a:r>
              <a:rPr lang="en-AU" dirty="0"/>
              <a:t> wrong answers can help your child to understand the concepts underlying the problem and to learn to apply reasoning skills to arrive at the correct answer. Ask your child to explain how she solved a math problem. Her explanation might help you discover if she needs help with number skills, such as addition, subtraction, multiplication and division, or with the concepts involved in solving the problem. </a:t>
            </a:r>
          </a:p>
          <a:p>
            <a:pPr marL="0" indent="0">
              <a:buNone/>
            </a:pPr>
            <a:endParaRPr lang="en-AU" dirty="0"/>
          </a:p>
          <a:p>
            <a:r>
              <a:rPr lang="en-AU" dirty="0"/>
              <a:t>3.Take Risks! Help your child to be a risk taker. Help him see the value of trying to solve a problem, even if it’s difficult. Give your child time to explore different approaches to solving a difficult problem. As he works, encourage him to talk about what he is thinking. This will help him to strengthen math skills and to become an independent thinker and problem solver.</a:t>
            </a:r>
          </a:p>
          <a:p>
            <a:r>
              <a:rPr lang="en-AU" dirty="0"/>
              <a:t>4.Being Able to Do Mathematics in </a:t>
            </a:r>
            <a:r>
              <a:rPr lang="en-AU" dirty="0" err="1"/>
              <a:t>YourHead</a:t>
            </a:r>
            <a:r>
              <a:rPr lang="en-AU" dirty="0"/>
              <a:t> Is Important. Mathematics isn’t restricted to pencil and paper activities. Doing math “in your head” (mental math) is a valuable skill that comes in handy as we make quick calculations of costs in stores, restaurants or gas stations. Let your child know that by using mental math, her math skills will become stronger. </a:t>
            </a:r>
          </a:p>
          <a:p>
            <a:r>
              <a:rPr lang="en-AU" dirty="0"/>
              <a:t>5.It’s Sometimes </a:t>
            </a:r>
            <a:r>
              <a:rPr lang="en-AU" dirty="0" err="1"/>
              <a:t>OKto</a:t>
            </a:r>
            <a:r>
              <a:rPr lang="en-AU" dirty="0"/>
              <a:t> Use a </a:t>
            </a:r>
            <a:r>
              <a:rPr lang="en-AU" dirty="0" err="1"/>
              <a:t>Calculatorto</a:t>
            </a:r>
            <a:r>
              <a:rPr lang="en-AU" dirty="0"/>
              <a:t> Solve Mathematics Problems. It’s OK to use calculators to solve math problems—sometimes. They are widely used today, and knowing how to use them correctly is important. The idea is for your child not to fall back on the excuse, “I don’t need to know math—I’ve got a calculator.” Let your child know that to use calculators correctly and most efficiently, she will need a strong grounding in math operations— otherwise, how will she know whether the answer she sees displayed is reasonable!</a:t>
            </a:r>
          </a:p>
          <a:p>
            <a:endParaRPr lang="en-AU" dirty="0"/>
          </a:p>
          <a:p>
            <a:r>
              <a:rPr lang="en-US" dirty="0">
                <a:hlinkClick r:id="rId3"/>
              </a:rPr>
              <a:t>https://www2.ed.gov/parents/academic/help/math/math.pdf</a:t>
            </a:r>
            <a:endParaRPr lang="en-US" dirty="0"/>
          </a:p>
          <a:p>
            <a:r>
              <a:rPr lang="en-US" dirty="0"/>
              <a:t>Helping Your Child Learn </a:t>
            </a:r>
            <a:r>
              <a:rPr lang="en-US" dirty="0" err="1"/>
              <a:t>Maths</a:t>
            </a:r>
            <a:r>
              <a:rPr lang="en-US" dirty="0"/>
              <a:t> : US Department of Education (1994)</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38CF5-BC4C-48EF-B1DC-F68CD01EC9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065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http://vmc.global2.vic.edu.au/</a:t>
            </a:r>
          </a:p>
        </p:txBody>
      </p:sp>
      <p:sp>
        <p:nvSpPr>
          <p:cNvPr id="4" name="Slide Number Placeholder 3"/>
          <p:cNvSpPr>
            <a:spLocks noGrp="1"/>
          </p:cNvSpPr>
          <p:nvPr>
            <p:ph type="sldNum" sz="quarter" idx="5"/>
          </p:nvPr>
        </p:nvSpPr>
        <p:spPr/>
        <p:txBody>
          <a:bodyPr/>
          <a:lstStyle/>
          <a:p>
            <a:fld id="{1DD38CF5-BC4C-48EF-B1DC-F68CD01EC965}" type="slidenum">
              <a:rPr lang="en-US" smtClean="0"/>
              <a:t>16</a:t>
            </a:fld>
            <a:endParaRPr lang="en-US"/>
          </a:p>
        </p:txBody>
      </p:sp>
    </p:spTree>
    <p:extLst>
      <p:ext uri="{BB962C8B-B14F-4D97-AF65-F5344CB8AC3E}">
        <p14:creationId xmlns:p14="http://schemas.microsoft.com/office/powerpoint/2010/main" val="81016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D38CF5-BC4C-48EF-B1DC-F68CD01EC965}" type="slidenum">
              <a:rPr lang="en-US" smtClean="0"/>
              <a:t>19</a:t>
            </a:fld>
            <a:endParaRPr lang="en-US"/>
          </a:p>
        </p:txBody>
      </p:sp>
    </p:spTree>
    <p:extLst>
      <p:ext uri="{BB962C8B-B14F-4D97-AF65-F5344CB8AC3E}">
        <p14:creationId xmlns:p14="http://schemas.microsoft.com/office/powerpoint/2010/main" val="1815067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8429105" y="465513"/>
            <a:ext cx="307571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133309" y="1026334"/>
            <a:ext cx="3268288" cy="2869882"/>
          </a:xfrm>
        </p:spPr>
        <p:txBody>
          <a:bodyPr anchor="t">
            <a:noAutofit/>
          </a:bodyPr>
          <a:lstStyle>
            <a:lvl1pPr algn="ctr">
              <a:defRPr sz="4400"/>
            </a:lvl1pPr>
          </a:lstStyle>
          <a:p>
            <a:r>
              <a:rPr lang="en-US" dirty="0"/>
              <a:t>Presentation title goes here</a:t>
            </a:r>
          </a:p>
        </p:txBody>
      </p:sp>
      <p:sp>
        <p:nvSpPr>
          <p:cNvPr id="3" name="Subtitle 2"/>
          <p:cNvSpPr>
            <a:spLocks noGrp="1"/>
          </p:cNvSpPr>
          <p:nvPr>
            <p:ph type="subTitle" idx="1" hasCustomPrompt="1"/>
          </p:nvPr>
        </p:nvSpPr>
        <p:spPr>
          <a:xfrm>
            <a:off x="8170024" y="4121900"/>
            <a:ext cx="319485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a:t>
            </a:r>
          </a:p>
          <a:p>
            <a:r>
              <a:rPr lang="en-US" dirty="0"/>
              <a:t>Job title</a:t>
            </a:r>
          </a:p>
        </p:txBody>
      </p:sp>
      <p:pic>
        <p:nvPicPr>
          <p:cNvPr id="7" name="Picture 6"/>
          <p:cNvPicPr>
            <a:picLocks noChangeAspect="1"/>
          </p:cNvPicPr>
          <p:nvPr userDrawn="1"/>
        </p:nvPicPr>
        <p:blipFill>
          <a:blip r:embed="rId2"/>
          <a:stretch>
            <a:fillRect/>
          </a:stretch>
        </p:blipFill>
        <p:spPr>
          <a:xfrm>
            <a:off x="-74814" y="-19247"/>
            <a:ext cx="7606146" cy="6945563"/>
          </a:xfrm>
          <a:prstGeom prst="rect">
            <a:avLst/>
          </a:prstGeom>
        </p:spPr>
      </p:pic>
    </p:spTree>
    <p:extLst>
      <p:ext uri="{BB962C8B-B14F-4D97-AF65-F5344CB8AC3E}">
        <p14:creationId xmlns:p14="http://schemas.microsoft.com/office/powerpoint/2010/main" val="398718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D1BBEFB1-45C7-4049-B073-B343CB1F5C4A}" type="slidenum">
              <a:rPr lang="en-AU" smtClean="0"/>
              <a:t>‹#›</a:t>
            </a:fld>
            <a:endParaRPr lang="en-AU" dirty="0"/>
          </a:p>
        </p:txBody>
      </p:sp>
    </p:spTree>
    <p:extLst>
      <p:ext uri="{BB962C8B-B14F-4D97-AF65-F5344CB8AC3E}">
        <p14:creationId xmlns:p14="http://schemas.microsoft.com/office/powerpoint/2010/main" val="253897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60000" y="2880000"/>
            <a:ext cx="5160000" cy="3360000"/>
          </a:xfrm>
        </p:spPr>
        <p:txBody>
          <a:bodyPr/>
          <a:lstStyle>
            <a:lvl1pPr marL="239994">
              <a:defRPr sz="2667">
                <a:solidFill>
                  <a:schemeClr val="tx1"/>
                </a:solidFill>
              </a:defRPr>
            </a:lvl1pPr>
            <a:lvl2pPr marL="479988">
              <a:defRPr sz="2667">
                <a:solidFill>
                  <a:schemeClr val="tx1"/>
                </a:solidFill>
              </a:defRPr>
            </a:lvl2pPr>
            <a:lvl3pPr marL="719982">
              <a:defRPr sz="2667">
                <a:solidFill>
                  <a:schemeClr val="tx1"/>
                </a:solidFill>
              </a:defRPr>
            </a:lvl3pPr>
            <a:lvl4pPr marL="959976">
              <a:defRPr sz="2667">
                <a:solidFill>
                  <a:schemeClr val="tx1"/>
                </a:solidFill>
              </a:defRPr>
            </a:lvl4pPr>
            <a:lvl5pPr marL="1199970">
              <a:defRPr sz="26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360000" y="2880000"/>
            <a:ext cx="5160000" cy="3360000"/>
          </a:xfrm>
        </p:spPr>
        <p:txBody>
          <a:bodyPr>
            <a:normAutofit/>
          </a:bodyPr>
          <a:lstStyle>
            <a:lvl1pPr marL="239994">
              <a:defRPr sz="2667">
                <a:solidFill>
                  <a:schemeClr val="tx1"/>
                </a:solidFill>
              </a:defRPr>
            </a:lvl1pPr>
            <a:lvl2pPr marL="479988">
              <a:defRPr sz="2667">
                <a:solidFill>
                  <a:schemeClr val="tx1"/>
                </a:solidFill>
              </a:defRPr>
            </a:lvl2pPr>
            <a:lvl3pPr marL="719982">
              <a:defRPr sz="2667">
                <a:solidFill>
                  <a:schemeClr val="tx1"/>
                </a:solidFill>
              </a:defRPr>
            </a:lvl3pPr>
            <a:lvl4pPr marL="959976">
              <a:defRPr sz="2667">
                <a:solidFill>
                  <a:schemeClr val="tx1"/>
                </a:solidFill>
              </a:defRPr>
            </a:lvl4pPr>
            <a:lvl5pPr marL="1199970">
              <a:defRPr sz="2667">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D1BBEFB1-45C7-4049-B073-B343CB1F5C4A}" type="slidenum">
              <a:rPr lang="en-AU" smtClean="0"/>
              <a:t>‹#›</a:t>
            </a:fld>
            <a:endParaRPr lang="en-AU" dirty="0"/>
          </a:p>
        </p:txBody>
      </p:sp>
    </p:spTree>
    <p:extLst>
      <p:ext uri="{BB962C8B-B14F-4D97-AF65-F5344CB8AC3E}">
        <p14:creationId xmlns:p14="http://schemas.microsoft.com/office/powerpoint/2010/main" val="217270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17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48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5496"/>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30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340821"/>
            <a:ext cx="3932237" cy="110974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241378" y="145057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2036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4070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274319"/>
            <a:ext cx="3932237" cy="1176251"/>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5032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4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000" y="1440000"/>
            <a:ext cx="10560000" cy="1200000"/>
          </a:xfrm>
        </p:spPr>
        <p:txBody>
          <a:bodyPr>
            <a:normAutofit/>
          </a:bodyPr>
          <a:lstStyle>
            <a:lvl1pPr>
              <a:defRPr sz="4267"/>
            </a:lvl1pPr>
          </a:lstStyle>
          <a:p>
            <a:r>
              <a:rPr lang="en-US" dirty="0"/>
              <a:t>Click to edit Master title style</a:t>
            </a:r>
            <a:endParaRPr lang="en-AU" dirty="0"/>
          </a:p>
        </p:txBody>
      </p:sp>
      <p:sp>
        <p:nvSpPr>
          <p:cNvPr id="3" name="Subtitle 2"/>
          <p:cNvSpPr>
            <a:spLocks noGrp="1"/>
          </p:cNvSpPr>
          <p:nvPr>
            <p:ph type="subTitle" idx="1"/>
          </p:nvPr>
        </p:nvSpPr>
        <p:spPr>
          <a:xfrm>
            <a:off x="960000" y="2880000"/>
            <a:ext cx="10560000" cy="3360000"/>
          </a:xfrm>
        </p:spPr>
        <p:txBody>
          <a:bodyPr/>
          <a:lstStyle>
            <a:lvl1pPr marL="0" indent="0" algn="l">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AU" dirty="0"/>
          </a:p>
        </p:txBody>
      </p:sp>
      <p:sp>
        <p:nvSpPr>
          <p:cNvPr id="6" name="Slide Number Placeholder 5"/>
          <p:cNvSpPr>
            <a:spLocks noGrp="1"/>
          </p:cNvSpPr>
          <p:nvPr>
            <p:ph type="sldNum" sz="quarter" idx="12"/>
          </p:nvPr>
        </p:nvSpPr>
        <p:spPr/>
        <p:txBody>
          <a:bodyPr/>
          <a:lstStyle/>
          <a:p>
            <a:fld id="{D1BBEFB1-45C7-4049-B073-B343CB1F5C4A}" type="slidenum">
              <a:rPr lang="en-AU" smtClean="0"/>
              <a:t>‹#›</a:t>
            </a:fld>
            <a:endParaRPr lang="en-AU" dirty="0"/>
          </a:p>
        </p:txBody>
      </p:sp>
    </p:spTree>
    <p:extLst>
      <p:ext uri="{BB962C8B-B14F-4D97-AF65-F5344CB8AC3E}">
        <p14:creationId xmlns:p14="http://schemas.microsoft.com/office/powerpoint/2010/main" val="48519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39726"/>
          </a:xfrm>
          <a:prstGeom prst="rect">
            <a:avLst/>
          </a:prstGeom>
        </p:spPr>
        <p:txBody>
          <a:bodyPr vert="horz" lIns="91440" tIns="45720" rIns="91440" bIns="45720" rtlCol="0" anchor="ctr">
            <a:normAutofit/>
          </a:bodyPr>
          <a:lstStyle/>
          <a:p>
            <a:r>
              <a:rPr lang="en-US" dirty="0"/>
              <a:t>Slide title goes here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Level 1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0"/>
          <a:stretch>
            <a:fillRect/>
          </a:stretch>
        </p:blipFill>
        <p:spPr>
          <a:xfrm rot="5400000">
            <a:off x="8646395" y="3312395"/>
            <a:ext cx="6858000" cy="233210"/>
          </a:xfrm>
          <a:prstGeom prst="rect">
            <a:avLst/>
          </a:prstGeom>
        </p:spPr>
      </p:pic>
      <p:pic>
        <p:nvPicPr>
          <p:cNvPr id="9" name="Picture 8"/>
          <p:cNvPicPr>
            <a:picLocks noChangeAspect="1"/>
          </p:cNvPicPr>
          <p:nvPr userDrawn="1"/>
        </p:nvPicPr>
        <p:blipFill>
          <a:blip r:embed="rId10"/>
          <a:stretch>
            <a:fillRect/>
          </a:stretch>
        </p:blipFill>
        <p:spPr>
          <a:xfrm>
            <a:off x="838200" y="1510183"/>
            <a:ext cx="2246105" cy="78613"/>
          </a:xfrm>
          <a:prstGeom prst="rect">
            <a:avLst/>
          </a:prstGeom>
        </p:spPr>
      </p:pic>
      <p:pic>
        <p:nvPicPr>
          <p:cNvPr id="5" name="Picture 4" descr="A picture containing thing&#10;&#10;Description generated with high confidence"/>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667969" y="548640"/>
            <a:ext cx="2618774" cy="741872"/>
          </a:xfrm>
          <a:prstGeom prst="rect">
            <a:avLst/>
          </a:prstGeom>
        </p:spPr>
      </p:pic>
    </p:spTree>
    <p:extLst>
      <p:ext uri="{BB962C8B-B14F-4D97-AF65-F5344CB8AC3E}">
        <p14:creationId xmlns:p14="http://schemas.microsoft.com/office/powerpoint/2010/main" val="234638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62" r:id="rId8"/>
  </p:sldLayoutIdLst>
  <p:txStyles>
    <p:titleStyle>
      <a:lvl1pPr algn="l" defTabSz="914400" rtl="0" eaLnBrk="1" latinLnBrk="0" hangingPunct="1">
        <a:lnSpc>
          <a:spcPct val="90000"/>
        </a:lnSpc>
        <a:spcBef>
          <a:spcPct val="0"/>
        </a:spcBef>
        <a:buNone/>
        <a:defRPr sz="44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0" y="1440000"/>
            <a:ext cx="10560000" cy="120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960000" y="2880000"/>
            <a:ext cx="10560000" cy="3360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9600000" y="6336000"/>
            <a:ext cx="1920000" cy="384000"/>
          </a:xfrm>
          <a:prstGeom prst="rect">
            <a:avLst/>
          </a:prstGeom>
        </p:spPr>
        <p:txBody>
          <a:bodyPr vert="horz" lIns="0" tIns="0" rIns="0" bIns="0" rtlCol="0" anchor="ctr"/>
          <a:lstStyle>
            <a:lvl1pPr algn="r">
              <a:defRPr sz="1867">
                <a:solidFill>
                  <a:schemeClr val="tx1"/>
                </a:solidFill>
              </a:defRPr>
            </a:lvl1pPr>
          </a:lstStyle>
          <a:p>
            <a:fld id="{D1BBEFB1-45C7-4049-B073-B343CB1F5C4A}" type="slidenum">
              <a:rPr lang="en-AU" smtClean="0"/>
              <a:pPr/>
              <a:t>‹#›</a:t>
            </a:fld>
            <a:endParaRPr lang="en-AU" dirty="0"/>
          </a:p>
        </p:txBody>
      </p:sp>
    </p:spTree>
    <p:extLst>
      <p:ext uri="{BB962C8B-B14F-4D97-AF65-F5344CB8AC3E}">
        <p14:creationId xmlns:p14="http://schemas.microsoft.com/office/powerpoint/2010/main" val="250376299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hdr="0" ftr="0" dt="0"/>
  <p:txStyles>
    <p:titleStyle>
      <a:lvl1pPr algn="l" defTabSz="1219170" rtl="0" eaLnBrk="1" latinLnBrk="0" hangingPunct="1">
        <a:spcBef>
          <a:spcPct val="0"/>
        </a:spcBef>
        <a:buNone/>
        <a:defRPr sz="4267" b="1" kern="1200">
          <a:solidFill>
            <a:schemeClr val="tx1">
              <a:lumMod val="75000"/>
              <a:lumOff val="25000"/>
            </a:schemeClr>
          </a:solidFill>
          <a:latin typeface="+mj-lt"/>
          <a:ea typeface="+mj-ea"/>
          <a:cs typeface="+mj-cs"/>
        </a:defRPr>
      </a:lvl1pPr>
    </p:titleStyle>
    <p:bodyStyle>
      <a:lvl1pPr marL="239994" indent="-239994"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1pPr>
      <a:lvl2pPr marL="479988" indent="-239994"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2pPr>
      <a:lvl3pPr marL="719982" indent="-239994"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3pPr>
      <a:lvl4pPr marL="959976" indent="-239994"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4pPr>
      <a:lvl5pPr marL="1199970" indent="-239994"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obertkaplinsky.com/work/how-many-chip-bags-will-there-be/"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www.facebook.com/EngageMEmathematics/" TargetMode="External"/><Relationship Id="rId2" Type="http://schemas.openxmlformats.org/officeDocument/2006/relationships/slideLayout" Target="../slideLayouts/slideLayout3.xml"/><Relationship Id="rId1" Type="http://schemas.openxmlformats.org/officeDocument/2006/relationships/video" Target="https://www.youtube.com/embed/qr6_1Bh4hPQ?feature=oembed" TargetMode="External"/><Relationship Id="rId6" Type="http://schemas.openxmlformats.org/officeDocument/2006/relationships/image" Target="../media/image16.jpeg"/><Relationship Id="rId5" Type="http://schemas.openxmlformats.org/officeDocument/2006/relationships/hyperlink" Target="https://www.youtube.com/watch?v=qr6_1Bh4hPQ&amp;feature=youtu.be&amp;fbclid=IwAR1rIROqCVw-zFX28EMXNsPoq_VUd2grQbMEfOjL5-7BhX6rhwFkXQw7PPU"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mav.vic.edu.au/Tenant/C0000019/00000001/downloads/Resources/remote-learning-support/home-learning-tasks/edition-05/2020-3-6_EDITION-5.pdf"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renting.com/child/child-development/12-basic-life-skills-every-kid-should-know-high-schoo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2.ed.gov/parents/academic/help/math/math.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vmc.global2.vic.edu.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hyperlink" Target="https://www.education.vic.gov.au/parents/learning/Pages/numeracy-years-3-to-6.aspx" TargetMode="External"/><Relationship Id="rId3" Type="http://schemas.openxmlformats.org/officeDocument/2006/relationships/hyperlink" Target="https://www.facebook.com/groups/3330266343667719/" TargetMode="External"/><Relationship Id="rId7" Type="http://schemas.openxmlformats.org/officeDocument/2006/relationships/hyperlink" Target="https://www.mav.vic.edu.au/Resources/Remote-Distance-and-Home-Learning-Support/MAV-remote-learning-sup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numeracyguidedet.global2.vic.edu.au/numeracy-at-home-how-can-i-help-build-my-childs-numeracy/" TargetMode="External"/><Relationship Id="rId11" Type="http://schemas.openxmlformats.org/officeDocument/2006/relationships/hyperlink" Target="https://www.nationalnumeracy.org.uk/sites/default/files/numeracy_at_home_involving_parents_in_maths_education.pdf" TargetMode="External"/><Relationship Id="rId5" Type="http://schemas.openxmlformats.org/officeDocument/2006/relationships/hyperlink" Target="https://www.facebook.com/EngageMEmathematics/" TargetMode="External"/><Relationship Id="rId10" Type="http://schemas.openxmlformats.org/officeDocument/2006/relationships/hyperlink" Target="http://vmc.global2.vic.edu.au/" TargetMode="External"/><Relationship Id="rId4" Type="http://schemas.openxmlformats.org/officeDocument/2006/relationships/hyperlink" Target="https://robertkaplinsky.com/lessons/" TargetMode="External"/><Relationship Id="rId9" Type="http://schemas.openxmlformats.org/officeDocument/2006/relationships/hyperlink" Target="https://www.education.vic.gov.au/Documents/school/teachers/teachingresources/discipline/english/literacy/LiteracyandNumeracyTipstoHelpYourChild_Final.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facebook.com/groups/3330266343667719/"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ookinglight.com/news/salmonella-eggs-recall-southeast-piggly-wiggly"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imperial.ac.uk/news/191432/gene-edited-chicken-cells-could-leave-with/"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acTdxsoa428?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aronga.org.au/education/digital-programs-online-resources/zoo-mathematic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0650" y="433209"/>
            <a:ext cx="4239491" cy="2869882"/>
          </a:xfrm>
        </p:spPr>
        <p:txBody>
          <a:bodyPr/>
          <a:lstStyle/>
          <a:p>
            <a:r>
              <a:rPr lang="en-AU" sz="4000" dirty="0"/>
              <a:t>Developing numeracy in the real world - ideas for tasks using real world situations and environments. (</a:t>
            </a:r>
            <a:r>
              <a:rPr lang="en-AU" sz="4000" dirty="0" err="1"/>
              <a:t>Yr</a:t>
            </a:r>
            <a:r>
              <a:rPr lang="en-AU" sz="4000" dirty="0"/>
              <a:t> 3 - </a:t>
            </a:r>
            <a:r>
              <a:rPr lang="en-AU" sz="4000" dirty="0" err="1"/>
              <a:t>Yr</a:t>
            </a:r>
            <a:r>
              <a:rPr lang="en-AU" sz="4000" dirty="0"/>
              <a:t> 6)</a:t>
            </a:r>
            <a:endParaRPr lang="en-US" sz="4000" dirty="0"/>
          </a:p>
        </p:txBody>
      </p:sp>
      <p:sp>
        <p:nvSpPr>
          <p:cNvPr id="3" name="Subtitle 2"/>
          <p:cNvSpPr>
            <a:spLocks noGrp="1"/>
          </p:cNvSpPr>
          <p:nvPr>
            <p:ph type="subTitle" idx="1"/>
          </p:nvPr>
        </p:nvSpPr>
        <p:spPr>
          <a:xfrm>
            <a:off x="8170024" y="4121900"/>
            <a:ext cx="3440085" cy="2472864"/>
          </a:xfrm>
        </p:spPr>
        <p:txBody>
          <a:bodyPr>
            <a:normAutofit fontScale="92500" lnSpcReduction="10000"/>
          </a:bodyPr>
          <a:lstStyle/>
          <a:p>
            <a:endParaRPr lang="en-US" dirty="0"/>
          </a:p>
          <a:p>
            <a:r>
              <a:rPr lang="en-US" dirty="0"/>
              <a:t>Ellen Corovic</a:t>
            </a:r>
          </a:p>
          <a:p>
            <a:r>
              <a:rPr lang="en-US" dirty="0"/>
              <a:t>Jennifer Bowden</a:t>
            </a:r>
          </a:p>
          <a:p>
            <a:r>
              <a:rPr lang="en-US" sz="1600" dirty="0"/>
              <a:t>Mathematical Education Consultant</a:t>
            </a:r>
          </a:p>
          <a:p>
            <a:endParaRPr lang="en-US" sz="1600" dirty="0"/>
          </a:p>
          <a:p>
            <a:endParaRPr lang="en-US" sz="1600" dirty="0"/>
          </a:p>
          <a:p>
            <a:r>
              <a:rPr lang="en-US" sz="2200" dirty="0"/>
              <a:t>21 April 2020</a:t>
            </a:r>
          </a:p>
        </p:txBody>
      </p:sp>
    </p:spTree>
    <p:extLst>
      <p:ext uri="{BB962C8B-B14F-4D97-AF65-F5344CB8AC3E}">
        <p14:creationId xmlns:p14="http://schemas.microsoft.com/office/powerpoint/2010/main" val="364574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CD56-77E9-4D92-91E1-A17244AFE67D}"/>
              </a:ext>
            </a:extLst>
          </p:cNvPr>
          <p:cNvSpPr>
            <a:spLocks noGrp="1"/>
          </p:cNvSpPr>
          <p:nvPr>
            <p:ph type="title"/>
          </p:nvPr>
        </p:nvSpPr>
        <p:spPr/>
        <p:txBody>
          <a:bodyPr/>
          <a:lstStyle/>
          <a:p>
            <a:endParaRPr lang="en-AU" dirty="0"/>
          </a:p>
        </p:txBody>
      </p:sp>
      <p:pic>
        <p:nvPicPr>
          <p:cNvPr id="6" name="Content Placeholder 5" descr="A picture containing table, sitting, riding&#10;&#10;Description automatically generated">
            <a:extLst>
              <a:ext uri="{FF2B5EF4-FFF2-40B4-BE49-F238E27FC236}">
                <a16:creationId xmlns:a16="http://schemas.microsoft.com/office/drawing/2014/main" id="{22B6DC7C-4B96-4C69-A4FB-556EBD5788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754" y="2702257"/>
            <a:ext cx="5501046" cy="2455484"/>
          </a:xfrm>
        </p:spPr>
      </p:pic>
      <p:sp>
        <p:nvSpPr>
          <p:cNvPr id="4" name="Content Placeholder 3">
            <a:extLst>
              <a:ext uri="{FF2B5EF4-FFF2-40B4-BE49-F238E27FC236}">
                <a16:creationId xmlns:a16="http://schemas.microsoft.com/office/drawing/2014/main" id="{A1EF9BBA-5C8F-4CD0-9243-12ED62F4E4AE}"/>
              </a:ext>
            </a:extLst>
          </p:cNvPr>
          <p:cNvSpPr>
            <a:spLocks noGrp="1"/>
          </p:cNvSpPr>
          <p:nvPr>
            <p:ph sz="half" idx="2"/>
          </p:nvPr>
        </p:nvSpPr>
        <p:spPr>
          <a:xfrm>
            <a:off x="6172199" y="1825625"/>
            <a:ext cx="5369011" cy="4351338"/>
          </a:xfrm>
        </p:spPr>
        <p:txBody>
          <a:bodyPr>
            <a:normAutofit/>
          </a:bodyPr>
          <a:lstStyle/>
          <a:p>
            <a:pPr marL="0" indent="0">
              <a:buNone/>
            </a:pPr>
            <a:r>
              <a:rPr lang="en-AU" dirty="0"/>
              <a:t>The yellow circles are an indication of how many packets of each flavour will be in the pack, what is another combination for this pack?</a:t>
            </a:r>
          </a:p>
          <a:p>
            <a:pPr marL="0" indent="0">
              <a:buNone/>
            </a:pPr>
            <a:r>
              <a:rPr lang="en-AU" dirty="0"/>
              <a:t>How many combinations can you find?</a:t>
            </a:r>
          </a:p>
          <a:p>
            <a:pPr marL="0" indent="0">
              <a:buNone/>
            </a:pPr>
            <a:endParaRPr lang="en-AU" dirty="0"/>
          </a:p>
          <a:p>
            <a:pPr marL="0" indent="0">
              <a:buNone/>
            </a:pPr>
            <a:endParaRPr lang="en-AU" dirty="0"/>
          </a:p>
          <a:p>
            <a:pPr marL="0" indent="0">
              <a:buNone/>
            </a:pPr>
            <a:r>
              <a:rPr lang="en-AU" sz="1400" dirty="0">
                <a:hlinkClick r:id="rId3"/>
              </a:rPr>
              <a:t>https://robertkaplinsky.com/work/how-many-chip-bags-will-there-be</a:t>
            </a:r>
            <a:endParaRPr lang="en-AU" sz="1400" dirty="0"/>
          </a:p>
          <a:p>
            <a:endParaRPr lang="en-AU" dirty="0"/>
          </a:p>
        </p:txBody>
      </p:sp>
    </p:spTree>
    <p:extLst>
      <p:ext uri="{BB962C8B-B14F-4D97-AF65-F5344CB8AC3E}">
        <p14:creationId xmlns:p14="http://schemas.microsoft.com/office/powerpoint/2010/main" val="151807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9F9E-BA27-4EDD-B77A-57994DC5C542}"/>
              </a:ext>
            </a:extLst>
          </p:cNvPr>
          <p:cNvSpPr>
            <a:spLocks noGrp="1"/>
          </p:cNvSpPr>
          <p:nvPr>
            <p:ph type="title"/>
          </p:nvPr>
        </p:nvSpPr>
        <p:spPr/>
        <p:txBody>
          <a:bodyPr/>
          <a:lstStyle/>
          <a:p>
            <a:r>
              <a:rPr lang="en-AU" dirty="0" err="1"/>
              <a:t>EngageMe</a:t>
            </a:r>
            <a:r>
              <a:rPr lang="en-AU" dirty="0"/>
              <a:t> Maths	</a:t>
            </a:r>
          </a:p>
        </p:txBody>
      </p:sp>
      <p:pic>
        <p:nvPicPr>
          <p:cNvPr id="6" name="Content Placeholder 5" descr="A picture containing ocean&#10;&#10;Description automatically generated">
            <a:extLst>
              <a:ext uri="{FF2B5EF4-FFF2-40B4-BE49-F238E27FC236}">
                <a16:creationId xmlns:a16="http://schemas.microsoft.com/office/drawing/2014/main" id="{E87BB285-3D2B-46B1-96D2-B2B5DA15111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65205" y="1864368"/>
            <a:ext cx="3733800" cy="1685395"/>
          </a:xfrm>
        </p:spPr>
      </p:pic>
      <p:sp>
        <p:nvSpPr>
          <p:cNvPr id="4" name="Content Placeholder 3">
            <a:extLst>
              <a:ext uri="{FF2B5EF4-FFF2-40B4-BE49-F238E27FC236}">
                <a16:creationId xmlns:a16="http://schemas.microsoft.com/office/drawing/2014/main" id="{3AA08A8C-DF3F-47FE-938B-27A123EA718D}"/>
              </a:ext>
            </a:extLst>
          </p:cNvPr>
          <p:cNvSpPr>
            <a:spLocks noGrp="1"/>
          </p:cNvSpPr>
          <p:nvPr>
            <p:ph sz="half" idx="2"/>
          </p:nvPr>
        </p:nvSpPr>
        <p:spPr/>
        <p:txBody>
          <a:bodyPr/>
          <a:lstStyle/>
          <a:p>
            <a:r>
              <a:rPr lang="en-AU" dirty="0">
                <a:hlinkClick r:id="rId5"/>
              </a:rPr>
              <a:t>https://www.youtube.com/watch?v=qr6_1Bh4hPQ&amp;feature=youtu.be&amp;fbclid=IwAR1rIROqCVw-zFX28EMXNsPoq_VUd2grQbMEfOjL5-7BhX6rhwFkXQw7PPU</a:t>
            </a:r>
            <a:endParaRPr lang="en-AU" dirty="0"/>
          </a:p>
          <a:p>
            <a:endParaRPr lang="en-AU" dirty="0"/>
          </a:p>
        </p:txBody>
      </p:sp>
      <p:pic>
        <p:nvPicPr>
          <p:cNvPr id="7" name="Online Media 6" title="Card Tower Challenge - A Mathematical Rich Task">
            <a:hlinkClick r:id="" action="ppaction://media"/>
            <a:extLst>
              <a:ext uri="{FF2B5EF4-FFF2-40B4-BE49-F238E27FC236}">
                <a16:creationId xmlns:a16="http://schemas.microsoft.com/office/drawing/2014/main" id="{32BA991B-86C0-41D3-A153-E3AFD189A687}"/>
              </a:ext>
            </a:extLst>
          </p:cNvPr>
          <p:cNvPicPr>
            <a:picLocks noRot="1" noChangeAspect="1"/>
          </p:cNvPicPr>
          <p:nvPr>
            <a:videoFile r:link="rId1"/>
          </p:nvPr>
        </p:nvPicPr>
        <p:blipFill>
          <a:blip r:embed="rId6"/>
          <a:stretch>
            <a:fillRect/>
          </a:stretch>
        </p:blipFill>
        <p:spPr>
          <a:xfrm>
            <a:off x="5049871" y="1838662"/>
            <a:ext cx="7142129" cy="4017448"/>
          </a:xfrm>
          <a:prstGeom prst="rect">
            <a:avLst/>
          </a:prstGeom>
        </p:spPr>
      </p:pic>
      <p:sp>
        <p:nvSpPr>
          <p:cNvPr id="8" name="Rectangle 7">
            <a:extLst>
              <a:ext uri="{FF2B5EF4-FFF2-40B4-BE49-F238E27FC236}">
                <a16:creationId xmlns:a16="http://schemas.microsoft.com/office/drawing/2014/main" id="{94C916D6-1395-49EF-B04D-9FCC56AB8469}"/>
              </a:ext>
            </a:extLst>
          </p:cNvPr>
          <p:cNvSpPr/>
          <p:nvPr/>
        </p:nvSpPr>
        <p:spPr>
          <a:xfrm>
            <a:off x="576143" y="5992297"/>
            <a:ext cx="5140382" cy="369332"/>
          </a:xfrm>
          <a:prstGeom prst="rect">
            <a:avLst/>
          </a:prstGeom>
        </p:spPr>
        <p:txBody>
          <a:bodyPr wrap="none">
            <a:spAutoFit/>
          </a:bodyPr>
          <a:lstStyle/>
          <a:p>
            <a:r>
              <a:rPr lang="en-AU" dirty="0">
                <a:hlinkClick r:id="rId7"/>
              </a:rPr>
              <a:t>https://www.facebook.com/EngageMEmathematics/</a:t>
            </a:r>
            <a:endParaRPr lang="en-AU" dirty="0"/>
          </a:p>
        </p:txBody>
      </p:sp>
    </p:spTree>
    <p:extLst>
      <p:ext uri="{BB962C8B-B14F-4D97-AF65-F5344CB8AC3E}">
        <p14:creationId xmlns:p14="http://schemas.microsoft.com/office/powerpoint/2010/main" val="15108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84B9-1491-4741-8D83-5E589FC4CB79}"/>
              </a:ext>
            </a:extLst>
          </p:cNvPr>
          <p:cNvSpPr>
            <a:spLocks noGrp="1"/>
          </p:cNvSpPr>
          <p:nvPr>
            <p:ph type="title"/>
          </p:nvPr>
        </p:nvSpPr>
        <p:spPr/>
        <p:txBody>
          <a:bodyPr/>
          <a:lstStyle/>
          <a:p>
            <a:endParaRPr lang="en-AU" dirty="0"/>
          </a:p>
        </p:txBody>
      </p:sp>
      <p:pic>
        <p:nvPicPr>
          <p:cNvPr id="5" name="Content Placeholder 4">
            <a:extLst>
              <a:ext uri="{FF2B5EF4-FFF2-40B4-BE49-F238E27FC236}">
                <a16:creationId xmlns:a16="http://schemas.microsoft.com/office/drawing/2014/main" id="{DAC8D685-7746-4885-8A91-EEE29BB00118}"/>
              </a:ext>
            </a:extLst>
          </p:cNvPr>
          <p:cNvPicPr>
            <a:picLocks noGrp="1" noChangeAspect="1"/>
          </p:cNvPicPr>
          <p:nvPr>
            <p:ph sz="half" idx="1"/>
          </p:nvPr>
        </p:nvPicPr>
        <p:blipFill>
          <a:blip r:embed="rId2"/>
          <a:stretch>
            <a:fillRect/>
          </a:stretch>
        </p:blipFill>
        <p:spPr>
          <a:xfrm>
            <a:off x="914400" y="1783137"/>
            <a:ext cx="9498842" cy="3278926"/>
          </a:xfrm>
          <a:prstGeom prst="rect">
            <a:avLst/>
          </a:prstGeom>
        </p:spPr>
      </p:pic>
      <p:sp>
        <p:nvSpPr>
          <p:cNvPr id="4" name="Content Placeholder 3">
            <a:extLst>
              <a:ext uri="{FF2B5EF4-FFF2-40B4-BE49-F238E27FC236}">
                <a16:creationId xmlns:a16="http://schemas.microsoft.com/office/drawing/2014/main" id="{C4CB32F7-9A82-4DF5-ADEB-6CF9E92EFE43}"/>
              </a:ext>
            </a:extLst>
          </p:cNvPr>
          <p:cNvSpPr>
            <a:spLocks noGrp="1"/>
          </p:cNvSpPr>
          <p:nvPr>
            <p:ph sz="half" idx="2"/>
          </p:nvPr>
        </p:nvSpPr>
        <p:spPr>
          <a:xfrm>
            <a:off x="6172200" y="5137235"/>
            <a:ext cx="5181600" cy="1039727"/>
          </a:xfrm>
        </p:spPr>
        <p:txBody>
          <a:bodyPr>
            <a:normAutofit lnSpcReduction="10000"/>
          </a:bodyPr>
          <a:lstStyle/>
          <a:p>
            <a:r>
              <a:rPr lang="en-AU" sz="1800" dirty="0">
                <a:hlinkClick r:id="rId3"/>
              </a:rPr>
              <a:t>https://www.mav.vic.edu.au/Tenant/C0000019/00000001/downloads/Resources/remote-learning-support/home-learning-tasks/edition-05/2020-3-6_EDITION-5.pdf</a:t>
            </a:r>
            <a:endParaRPr lang="en-AU" sz="1800" dirty="0"/>
          </a:p>
        </p:txBody>
      </p:sp>
    </p:spTree>
    <p:extLst>
      <p:ext uri="{BB962C8B-B14F-4D97-AF65-F5344CB8AC3E}">
        <p14:creationId xmlns:p14="http://schemas.microsoft.com/office/powerpoint/2010/main" val="123874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F8ED2D72-56CA-4B7F-BFEA-CB1AE0FEB69C}"/>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764"/>
          <a:stretch/>
        </p:blipFill>
        <p:spPr>
          <a:xfrm>
            <a:off x="510687" y="1949270"/>
            <a:ext cx="4205169" cy="4510216"/>
          </a:xfrm>
          <a:prstGeom prst="rect">
            <a:avLst/>
          </a:prstGeom>
        </p:spPr>
      </p:pic>
      <p:sp>
        <p:nvSpPr>
          <p:cNvPr id="3" name="Content Placeholder 2">
            <a:extLst>
              <a:ext uri="{FF2B5EF4-FFF2-40B4-BE49-F238E27FC236}">
                <a16:creationId xmlns:a16="http://schemas.microsoft.com/office/drawing/2014/main" id="{A21049BB-1DD1-4BF8-A456-FE5C0AD9E6BB}"/>
              </a:ext>
            </a:extLst>
          </p:cNvPr>
          <p:cNvSpPr>
            <a:spLocks noGrp="1"/>
          </p:cNvSpPr>
          <p:nvPr>
            <p:ph idx="1"/>
          </p:nvPr>
        </p:nvSpPr>
        <p:spPr>
          <a:xfrm>
            <a:off x="5325761" y="1841158"/>
            <a:ext cx="5931243" cy="4219816"/>
          </a:xfrm>
        </p:spPr>
        <p:txBody>
          <a:bodyPr anchor="ctr">
            <a:normAutofit fontScale="92500" lnSpcReduction="10000"/>
          </a:bodyPr>
          <a:lstStyle/>
          <a:p>
            <a:pPr marL="0" indent="0">
              <a:buNone/>
            </a:pPr>
            <a:r>
              <a:rPr lang="en-AU" sz="3600" dirty="0">
                <a:solidFill>
                  <a:schemeClr val="accent5">
                    <a:lumMod val="75000"/>
                  </a:schemeClr>
                </a:solidFill>
              </a:rPr>
              <a:t>Parental involvement in the form of “at-home” interest and support has a major influence on pupils’ educational outcomes and attitudes. Many parents, however, feel uninformed about current educational practices and how they can be more involved with their child’s learning</a:t>
            </a:r>
          </a:p>
          <a:p>
            <a:pPr marL="3657600" lvl="8" indent="0">
              <a:buNone/>
            </a:pPr>
            <a:r>
              <a:rPr lang="en-AU" sz="3600" dirty="0">
                <a:solidFill>
                  <a:schemeClr val="accent5">
                    <a:lumMod val="75000"/>
                  </a:schemeClr>
                </a:solidFill>
              </a:rPr>
              <a:t>Muir (2012)</a:t>
            </a:r>
            <a:endParaRPr lang="en-US" sz="2000" dirty="0">
              <a:solidFill>
                <a:srgbClr val="000000"/>
              </a:solidFill>
            </a:endParaRPr>
          </a:p>
        </p:txBody>
      </p:sp>
    </p:spTree>
    <p:extLst>
      <p:ext uri="{BB962C8B-B14F-4D97-AF65-F5344CB8AC3E}">
        <p14:creationId xmlns:p14="http://schemas.microsoft.com/office/powerpoint/2010/main" val="399660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DD40-FF07-471A-86EC-3BF7F13154A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You can build your child’s numeracy by</a:t>
            </a:r>
          </a:p>
        </p:txBody>
      </p:sp>
      <p:sp>
        <p:nvSpPr>
          <p:cNvPr id="3" name="Content Placeholder 2">
            <a:extLst>
              <a:ext uri="{FF2B5EF4-FFF2-40B4-BE49-F238E27FC236}">
                <a16:creationId xmlns:a16="http://schemas.microsoft.com/office/drawing/2014/main" id="{6A1D7B41-07A1-4DCE-8D4E-5383553C6B0C}"/>
              </a:ext>
            </a:extLst>
          </p:cNvPr>
          <p:cNvSpPr>
            <a:spLocks noGrp="1"/>
          </p:cNvSpPr>
          <p:nvPr>
            <p:ph idx="1"/>
          </p:nvPr>
        </p:nvSpPr>
        <p:spPr>
          <a:xfrm>
            <a:off x="4976031" y="1446762"/>
            <a:ext cx="6377769" cy="4930246"/>
          </a:xfrm>
        </p:spPr>
        <p:txBody>
          <a:bodyPr anchor="ctr">
            <a:normAutofit lnSpcReduction="10000"/>
          </a:bodyPr>
          <a:lstStyle/>
          <a:p>
            <a:r>
              <a:rPr lang="en-AU" sz="2200" dirty="0"/>
              <a:t>be positive about their numeracy experiences and praise effort and perseverance</a:t>
            </a:r>
          </a:p>
          <a:p>
            <a:r>
              <a:rPr lang="en-AU" sz="2200" dirty="0"/>
              <a:t>let your child know that everyone can be successful</a:t>
            </a:r>
          </a:p>
          <a:p>
            <a:r>
              <a:rPr lang="en-AU" sz="2200" dirty="0"/>
              <a:t>seize everyday opportunities to capitalise on numeracy development</a:t>
            </a:r>
          </a:p>
          <a:p>
            <a:r>
              <a:rPr lang="en-AU" sz="2200" dirty="0"/>
              <a:t>involve your child in numeracy-related activities</a:t>
            </a:r>
          </a:p>
          <a:p>
            <a:r>
              <a:rPr lang="en-AU" sz="2200" dirty="0"/>
              <a:t>describe what you are doing in situations that involve numeracy</a:t>
            </a:r>
          </a:p>
          <a:p>
            <a:r>
              <a:rPr lang="en-AU" sz="2200" dirty="0"/>
              <a:t>explain why you make certain numeracy choices</a:t>
            </a:r>
          </a:p>
          <a:p>
            <a:r>
              <a:rPr lang="en-AU" sz="2200" dirty="0"/>
              <a:t>explore numeracy with your child</a:t>
            </a:r>
          </a:p>
          <a:p>
            <a:r>
              <a:rPr lang="en-AU" sz="2200" dirty="0"/>
              <a:t>learn alongside your child and encourage a sharing of numeracy ideas and thoughts.</a:t>
            </a:r>
          </a:p>
          <a:p>
            <a:pPr marL="0" indent="0" algn="r">
              <a:buNone/>
            </a:pPr>
            <a:r>
              <a:rPr lang="en-US" sz="2200" i="1" dirty="0"/>
              <a:t>Birth – Level 10 Numeracy Guide http://numeracyguidedet.global2.vic.edu.au/</a:t>
            </a:r>
          </a:p>
        </p:txBody>
      </p:sp>
    </p:spTree>
    <p:extLst>
      <p:ext uri="{BB962C8B-B14F-4D97-AF65-F5344CB8AC3E}">
        <p14:creationId xmlns:p14="http://schemas.microsoft.com/office/powerpoint/2010/main" val="48617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BE47E-8F6B-41E5-950C-295D7256DB6D}"/>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Some important things your child needs to know about mathematics</a:t>
            </a:r>
          </a:p>
        </p:txBody>
      </p:sp>
      <p:sp>
        <p:nvSpPr>
          <p:cNvPr id="3" name="Content Placeholder 2">
            <a:extLst>
              <a:ext uri="{FF2B5EF4-FFF2-40B4-BE49-F238E27FC236}">
                <a16:creationId xmlns:a16="http://schemas.microsoft.com/office/drawing/2014/main" id="{7E32DEED-A019-4CDC-B086-D908DAE6322E}"/>
              </a:ext>
            </a:extLst>
          </p:cNvPr>
          <p:cNvSpPr>
            <a:spLocks noGrp="1"/>
          </p:cNvSpPr>
          <p:nvPr>
            <p:ph idx="1"/>
          </p:nvPr>
        </p:nvSpPr>
        <p:spPr>
          <a:xfrm>
            <a:off x="6090574" y="801866"/>
            <a:ext cx="5306084" cy="5230634"/>
          </a:xfrm>
        </p:spPr>
        <p:txBody>
          <a:bodyPr anchor="ctr">
            <a:normAutofit/>
          </a:bodyPr>
          <a:lstStyle/>
          <a:p>
            <a:pPr marL="0" indent="0">
              <a:buNone/>
            </a:pPr>
            <a:r>
              <a:rPr lang="en-AU" sz="2200" dirty="0">
                <a:solidFill>
                  <a:srgbClr val="000000"/>
                </a:solidFill>
              </a:rPr>
              <a:t>1. Problems can be solved in different ways. </a:t>
            </a:r>
          </a:p>
          <a:p>
            <a:pPr marL="0" indent="0">
              <a:buNone/>
            </a:pPr>
            <a:r>
              <a:rPr lang="en-AU" sz="2200" dirty="0">
                <a:solidFill>
                  <a:srgbClr val="000000"/>
                </a:solidFill>
              </a:rPr>
              <a:t>2. Wrong answers sometimes can be useful. </a:t>
            </a:r>
          </a:p>
          <a:p>
            <a:pPr marL="0" indent="0">
              <a:buNone/>
            </a:pPr>
            <a:r>
              <a:rPr lang="en-AU" sz="2200" dirty="0">
                <a:solidFill>
                  <a:srgbClr val="000000"/>
                </a:solidFill>
              </a:rPr>
              <a:t>3. Take risks!</a:t>
            </a:r>
          </a:p>
          <a:p>
            <a:pPr marL="0" indent="0">
              <a:buNone/>
            </a:pPr>
            <a:r>
              <a:rPr lang="en-AU" sz="2200" dirty="0">
                <a:solidFill>
                  <a:srgbClr val="000000"/>
                </a:solidFill>
              </a:rPr>
              <a:t>4. Being able to do maths in your head is important.</a:t>
            </a:r>
          </a:p>
          <a:p>
            <a:pPr marL="0" indent="0">
              <a:buNone/>
            </a:pPr>
            <a:r>
              <a:rPr lang="en-AU" sz="2200" dirty="0">
                <a:solidFill>
                  <a:srgbClr val="000000"/>
                </a:solidFill>
              </a:rPr>
              <a:t>5. It is sometimes okay to use calculators to solve maths problems.</a:t>
            </a:r>
          </a:p>
          <a:p>
            <a:pPr marL="0" indent="0">
              <a:buNone/>
            </a:pPr>
            <a:endParaRPr lang="en-AU" sz="2200" dirty="0">
              <a:solidFill>
                <a:srgbClr val="000000"/>
              </a:solidFill>
            </a:endParaRPr>
          </a:p>
          <a:p>
            <a:pPr marL="0" indent="0">
              <a:buNone/>
            </a:pPr>
            <a:endParaRPr lang="en-US" sz="2200" dirty="0">
              <a:solidFill>
                <a:srgbClr val="000000"/>
              </a:solidFill>
              <a:hlinkClick r:id="rId4"/>
            </a:endParaRPr>
          </a:p>
          <a:p>
            <a:pPr marL="0" indent="0">
              <a:buNone/>
            </a:pPr>
            <a:r>
              <a:rPr lang="en-US" sz="1600" dirty="0">
                <a:solidFill>
                  <a:srgbClr val="000000"/>
                </a:solidFill>
                <a:hlinkClick r:id="rId4"/>
              </a:rPr>
              <a:t>https://www2.ed.gov/parents/academic/help/math/math.pdf</a:t>
            </a:r>
            <a:endParaRPr lang="en-US" sz="1600" dirty="0">
              <a:solidFill>
                <a:srgbClr val="000000"/>
              </a:solidFill>
            </a:endParaRPr>
          </a:p>
          <a:p>
            <a:pPr marL="0" indent="0">
              <a:buNone/>
            </a:pPr>
            <a:r>
              <a:rPr lang="en-US" sz="1600" dirty="0">
                <a:solidFill>
                  <a:srgbClr val="000000"/>
                </a:solidFill>
              </a:rPr>
              <a:t>Helping Your Child Learn </a:t>
            </a:r>
            <a:r>
              <a:rPr lang="en-US" sz="1600" dirty="0" err="1">
                <a:solidFill>
                  <a:srgbClr val="000000"/>
                </a:solidFill>
              </a:rPr>
              <a:t>Maths</a:t>
            </a:r>
            <a:r>
              <a:rPr lang="en-US" sz="1600" dirty="0">
                <a:solidFill>
                  <a:srgbClr val="000000"/>
                </a:solidFill>
              </a:rPr>
              <a:t>, US Department of Education (1994</a:t>
            </a:r>
            <a:r>
              <a:rPr lang="en-US" sz="2200" dirty="0">
                <a:solidFill>
                  <a:srgbClr val="000000"/>
                </a:solidFill>
              </a:rPr>
              <a:t>)</a:t>
            </a:r>
          </a:p>
          <a:p>
            <a:pPr marL="0" indent="0">
              <a:buNone/>
            </a:pPr>
            <a:endParaRPr lang="en-US" sz="2200" dirty="0">
              <a:solidFill>
                <a:srgbClr val="000000"/>
              </a:solidFill>
            </a:endParaRPr>
          </a:p>
        </p:txBody>
      </p:sp>
    </p:spTree>
    <p:extLst>
      <p:ext uri="{BB962C8B-B14F-4D97-AF65-F5344CB8AC3E}">
        <p14:creationId xmlns:p14="http://schemas.microsoft.com/office/powerpoint/2010/main" val="28973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28AE61-46B5-43A6-9197-4647206F2313}"/>
              </a:ext>
            </a:extLst>
          </p:cNvPr>
          <p:cNvSpPr>
            <a:spLocks noGrp="1"/>
          </p:cNvSpPr>
          <p:nvPr>
            <p:ph idx="1"/>
          </p:nvPr>
        </p:nvSpPr>
        <p:spPr>
          <a:xfrm>
            <a:off x="655321" y="2575034"/>
            <a:ext cx="5120113" cy="3462228"/>
          </a:xfrm>
        </p:spPr>
        <p:txBody>
          <a:bodyPr>
            <a:normAutofit/>
          </a:bodyPr>
          <a:lstStyle/>
          <a:p>
            <a:r>
              <a:rPr lang="en-AU" sz="1500" dirty="0"/>
              <a:t>Family participation in learning is one of the most accurate predictors of a child's success in school and beyond.</a:t>
            </a:r>
          </a:p>
          <a:p>
            <a:r>
              <a:rPr lang="en-AU" sz="1500" dirty="0"/>
              <a:t>The Victorian Maths Challenge recognises the important role families have in their </a:t>
            </a:r>
            <a:r>
              <a:rPr lang="en-AU" sz="1500" dirty="0" err="1"/>
              <a:t>childrens</a:t>
            </a:r>
            <a:r>
              <a:rPr lang="en-AU" sz="1500" dirty="0"/>
              <a:t>' learning and while you might feel that the maths your child is doing at school is different from how you were taught, you </a:t>
            </a:r>
            <a:r>
              <a:rPr lang="en-AU" sz="1500" b="1" dirty="0"/>
              <a:t>can</a:t>
            </a:r>
            <a:r>
              <a:rPr lang="en-AU" sz="1500" dirty="0"/>
              <a:t> make a difference by supporting what your child learns at school and helping them to learn at home.</a:t>
            </a:r>
          </a:p>
          <a:p>
            <a:r>
              <a:rPr lang="en-AU" sz="1500" dirty="0"/>
              <a:t> The challenge provides families with opportunities to explore maths together. It encourages families to ask questions of one another, to collaborate and to have fun exploring different approaches to open-ended problems.</a:t>
            </a:r>
          </a:p>
          <a:p>
            <a:endParaRPr lang="en-US" sz="1500" dirty="0"/>
          </a:p>
        </p:txBody>
      </p:sp>
      <p:pic>
        <p:nvPicPr>
          <p:cNvPr id="5" name="Picture 4" descr="A picture containing person, indoor, wall&#10;&#10;Description automatically generated">
            <a:hlinkClick r:id="rId3"/>
            <a:extLst>
              <a:ext uri="{FF2B5EF4-FFF2-40B4-BE49-F238E27FC236}">
                <a16:creationId xmlns:a16="http://schemas.microsoft.com/office/drawing/2014/main" id="{84B351F8-1E76-499E-A1D0-A71272F8C260}"/>
              </a:ext>
            </a:extLst>
          </p:cNvPr>
          <p:cNvPicPr>
            <a:picLocks noChangeAspect="1"/>
          </p:cNvPicPr>
          <p:nvPr/>
        </p:nvPicPr>
        <p:blipFill rotWithShape="1">
          <a:blip r:embed="rId4">
            <a:extLst>
              <a:ext uri="{28A0092B-C50C-407E-A947-70E740481C1C}">
                <a14:useLocalDpi xmlns:a14="http://schemas.microsoft.com/office/drawing/2010/main" val="0"/>
              </a:ext>
            </a:extLst>
          </a:blip>
          <a:srcRect l="16787" r="30280" b="-1"/>
          <a:stretch/>
        </p:blipFill>
        <p:spPr>
          <a:xfrm>
            <a:off x="660727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04FBA4A9-1151-4227-8319-90ECE6E38C5A}"/>
              </a:ext>
            </a:extLst>
          </p:cNvPr>
          <p:cNvSpPr>
            <a:spLocks noGrp="1"/>
          </p:cNvSpPr>
          <p:nvPr>
            <p:ph type="title"/>
          </p:nvPr>
        </p:nvSpPr>
        <p:spPr>
          <a:xfrm>
            <a:off x="655320" y="365125"/>
            <a:ext cx="8380192" cy="1692794"/>
          </a:xfrm>
        </p:spPr>
        <p:txBody>
          <a:bodyPr>
            <a:normAutofit/>
          </a:bodyPr>
          <a:lstStyle/>
          <a:p>
            <a:r>
              <a:rPr lang="en-US" dirty="0"/>
              <a:t>Victorian </a:t>
            </a:r>
            <a:r>
              <a:rPr lang="en-US" dirty="0" err="1"/>
              <a:t>Maths</a:t>
            </a:r>
            <a:r>
              <a:rPr lang="en-US" dirty="0"/>
              <a:t> Challenge</a:t>
            </a:r>
          </a:p>
        </p:txBody>
      </p:sp>
    </p:spTree>
    <p:extLst>
      <p:ext uri="{BB962C8B-B14F-4D97-AF65-F5344CB8AC3E}">
        <p14:creationId xmlns:p14="http://schemas.microsoft.com/office/powerpoint/2010/main" val="73666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469A-3808-414D-B4A9-D831C7742A61}"/>
              </a:ext>
            </a:extLst>
          </p:cNvPr>
          <p:cNvSpPr>
            <a:spLocks noGrp="1"/>
          </p:cNvSpPr>
          <p:nvPr>
            <p:ph type="title"/>
          </p:nvPr>
        </p:nvSpPr>
        <p:spPr/>
        <p:txBody>
          <a:bodyPr/>
          <a:lstStyle/>
          <a:p>
            <a:r>
              <a:rPr lang="en-US" dirty="0"/>
              <a:t>Choose a challenge</a:t>
            </a:r>
          </a:p>
        </p:txBody>
      </p:sp>
      <p:pic>
        <p:nvPicPr>
          <p:cNvPr id="5" name="Content Placeholder 4" descr="A screenshot of a cell phone&#10;&#10;Description automatically generated">
            <a:extLst>
              <a:ext uri="{FF2B5EF4-FFF2-40B4-BE49-F238E27FC236}">
                <a16:creationId xmlns:a16="http://schemas.microsoft.com/office/drawing/2014/main" id="{3C231B68-C2F0-4396-8FFA-ABB0FCBFE4B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470"/>
          <a:stretch/>
        </p:blipFill>
        <p:spPr>
          <a:xfrm>
            <a:off x="1065708" y="2324745"/>
            <a:ext cx="10060583" cy="3852217"/>
          </a:xfrm>
        </p:spPr>
      </p:pic>
    </p:spTree>
    <p:extLst>
      <p:ext uri="{BB962C8B-B14F-4D97-AF65-F5344CB8AC3E}">
        <p14:creationId xmlns:p14="http://schemas.microsoft.com/office/powerpoint/2010/main" val="43387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ED5B-E801-4B48-AC52-1B3969D37AC0}"/>
              </a:ext>
            </a:extLst>
          </p:cNvPr>
          <p:cNvSpPr>
            <a:spLocks noGrp="1"/>
          </p:cNvSpPr>
          <p:nvPr>
            <p:ph type="title"/>
          </p:nvPr>
        </p:nvSpPr>
        <p:spPr>
          <a:xfrm>
            <a:off x="863029" y="1012004"/>
            <a:ext cx="3416158" cy="4795408"/>
          </a:xfrm>
        </p:spPr>
        <p:txBody>
          <a:bodyPr>
            <a:normAutofit/>
          </a:bodyPr>
          <a:lstStyle/>
          <a:p>
            <a:r>
              <a:rPr lang="en-US">
                <a:solidFill>
                  <a:srgbClr val="FFFFFF"/>
                </a:solidFill>
              </a:rPr>
              <a:t>What’s the challenge?</a:t>
            </a:r>
          </a:p>
        </p:txBody>
      </p:sp>
      <p:graphicFrame>
        <p:nvGraphicFramePr>
          <p:cNvPr id="5" name="Content Placeholder 2">
            <a:extLst>
              <a:ext uri="{FF2B5EF4-FFF2-40B4-BE49-F238E27FC236}">
                <a16:creationId xmlns:a16="http://schemas.microsoft.com/office/drawing/2014/main" id="{EA5AB6F5-B8DD-498A-AC6E-9459BB721187}"/>
              </a:ext>
            </a:extLst>
          </p:cNvPr>
          <p:cNvGraphicFramePr>
            <a:graphicFrameLocks noGrp="1"/>
          </p:cNvGraphicFramePr>
          <p:nvPr>
            <p:ph idx="1"/>
          </p:nvPr>
        </p:nvGraphicFramePr>
        <p:xfrm>
          <a:off x="4403190" y="97257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81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0731-96CB-4D3E-9B6C-BD2848270AD0}"/>
              </a:ext>
            </a:extLst>
          </p:cNvPr>
          <p:cNvSpPr>
            <a:spLocks noGrp="1"/>
          </p:cNvSpPr>
          <p:nvPr>
            <p:ph type="title"/>
          </p:nvPr>
        </p:nvSpPr>
        <p:spPr>
          <a:xfrm>
            <a:off x="712922" y="70003"/>
            <a:ext cx="4977976" cy="1454051"/>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D7656727-5475-4471-A51E-5FAFE0061B5C}"/>
              </a:ext>
            </a:extLst>
          </p:cNvPr>
          <p:cNvSpPr>
            <a:spLocks noGrp="1"/>
          </p:cNvSpPr>
          <p:nvPr>
            <p:ph idx="1"/>
          </p:nvPr>
        </p:nvSpPr>
        <p:spPr>
          <a:xfrm>
            <a:off x="712922" y="1906292"/>
            <a:ext cx="10355230" cy="4154679"/>
          </a:xfrm>
        </p:spPr>
        <p:txBody>
          <a:bodyPr anchor="ctr">
            <a:normAutofit/>
          </a:bodyPr>
          <a:lstStyle/>
          <a:p>
            <a:pPr marL="0" indent="0">
              <a:buNone/>
            </a:pPr>
            <a:r>
              <a:rPr lang="en-US" sz="1400" dirty="0">
                <a:solidFill>
                  <a:srgbClr val="000000"/>
                </a:solidFill>
              </a:rPr>
              <a:t>Maths Shots </a:t>
            </a:r>
            <a:r>
              <a:rPr lang="en-AU" sz="1400" dirty="0">
                <a:hlinkClick r:id="rId3"/>
              </a:rPr>
              <a:t>https://www.facebook.com/groups/3330266343667719/</a:t>
            </a:r>
            <a:endParaRPr lang="en-AU" sz="1400" dirty="0"/>
          </a:p>
          <a:p>
            <a:pPr marL="0" indent="0">
              <a:buNone/>
            </a:pPr>
            <a:r>
              <a:rPr lang="en-AU" sz="1400" dirty="0">
                <a:solidFill>
                  <a:schemeClr val="tx1"/>
                </a:solidFill>
              </a:rPr>
              <a:t>Robert Kaplinsky </a:t>
            </a:r>
            <a:r>
              <a:rPr lang="en-AU" sz="1400" dirty="0">
                <a:hlinkClick r:id="rId4"/>
              </a:rPr>
              <a:t>https://robertkaplinsky.com/lessons/</a:t>
            </a:r>
            <a:endParaRPr lang="en-AU" sz="1400" dirty="0"/>
          </a:p>
          <a:p>
            <a:pPr marL="0" indent="0">
              <a:buNone/>
            </a:pPr>
            <a:r>
              <a:rPr lang="en-US" sz="1400" dirty="0" err="1">
                <a:solidFill>
                  <a:srgbClr val="000000"/>
                </a:solidFill>
              </a:rPr>
              <a:t>EngageMe</a:t>
            </a:r>
            <a:r>
              <a:rPr lang="en-US" sz="1400" dirty="0">
                <a:solidFill>
                  <a:srgbClr val="000000"/>
                </a:solidFill>
              </a:rPr>
              <a:t> Maths </a:t>
            </a:r>
            <a:r>
              <a:rPr lang="en-AU" sz="1400" dirty="0">
                <a:hlinkClick r:id="rId5"/>
              </a:rPr>
              <a:t>https://www.facebook.com/EngageMEmathematics/</a:t>
            </a:r>
            <a:endParaRPr lang="en-US" sz="1400" dirty="0">
              <a:solidFill>
                <a:srgbClr val="000000"/>
              </a:solidFill>
            </a:endParaRPr>
          </a:p>
          <a:p>
            <a:pPr marL="0" indent="0">
              <a:buNone/>
            </a:pPr>
            <a:r>
              <a:rPr lang="en-US" sz="1400" dirty="0">
                <a:solidFill>
                  <a:srgbClr val="000000"/>
                </a:solidFill>
                <a:hlinkClick r:id="rId6"/>
              </a:rPr>
              <a:t>http://numeracyguidedet.global2.vic.edu.au/numeracy-at-home-how-can-i-help-build-my-childs-numeracy/</a:t>
            </a:r>
            <a:r>
              <a:rPr lang="en-US" sz="1400" dirty="0">
                <a:solidFill>
                  <a:srgbClr val="000000"/>
                </a:solidFill>
              </a:rPr>
              <a:t>	</a:t>
            </a:r>
          </a:p>
          <a:p>
            <a:pPr marL="0" indent="0">
              <a:buNone/>
            </a:pPr>
            <a:r>
              <a:rPr lang="en-US" sz="1400" dirty="0">
                <a:solidFill>
                  <a:srgbClr val="000000"/>
                </a:solidFill>
              </a:rPr>
              <a:t>MAV Remote Home learning Tasks </a:t>
            </a:r>
            <a:r>
              <a:rPr lang="en-AU" sz="1400" dirty="0">
                <a:hlinkClick r:id="rId7"/>
              </a:rPr>
              <a:t>https://www.mav.vic.edu.au/Resources/Remote-Distance-and-Home-Learning-Support/MAV-remote-learning-support</a:t>
            </a:r>
            <a:endParaRPr lang="en-US" sz="1400" dirty="0">
              <a:solidFill>
                <a:srgbClr val="000000"/>
              </a:solidFill>
            </a:endParaRPr>
          </a:p>
          <a:p>
            <a:pPr marL="0" indent="0">
              <a:buNone/>
            </a:pPr>
            <a:r>
              <a:rPr lang="en-US" sz="1400" dirty="0">
                <a:solidFill>
                  <a:srgbClr val="000000"/>
                </a:solidFill>
              </a:rPr>
              <a:t>Department of Education and Training Victoria</a:t>
            </a:r>
          </a:p>
          <a:p>
            <a:pPr marL="0" indent="0">
              <a:buNone/>
            </a:pPr>
            <a:r>
              <a:rPr lang="en-US" sz="1400" dirty="0">
                <a:solidFill>
                  <a:srgbClr val="000000"/>
                </a:solidFill>
                <a:hlinkClick r:id="rId8"/>
              </a:rPr>
              <a:t>https://www.education.vic.gov.au/parents/learning/Pages/numeracy-years-3-to-6.aspx</a:t>
            </a:r>
            <a:endParaRPr lang="en-US" sz="1400" dirty="0">
              <a:solidFill>
                <a:srgbClr val="000000"/>
              </a:solidFill>
            </a:endParaRPr>
          </a:p>
          <a:p>
            <a:pPr marL="0" indent="0">
              <a:buNone/>
            </a:pPr>
            <a:r>
              <a:rPr lang="en-US" sz="1400" dirty="0">
                <a:solidFill>
                  <a:srgbClr val="000000"/>
                </a:solidFill>
                <a:hlinkClick r:id="rId9"/>
              </a:rPr>
              <a:t>https://www.education.vic.gov.au/Documents/school/teachers/teachingresources/discipline/english/literacy/LiteracyandNumeracyTipstoHelpYourChild_Final.pdf</a:t>
            </a:r>
            <a:endParaRPr lang="en-US" sz="1400" dirty="0">
              <a:solidFill>
                <a:srgbClr val="000000"/>
              </a:solidFill>
            </a:endParaRPr>
          </a:p>
          <a:p>
            <a:pPr marL="0" indent="0">
              <a:buNone/>
            </a:pPr>
            <a:r>
              <a:rPr lang="en-US" sz="1400" dirty="0">
                <a:solidFill>
                  <a:srgbClr val="000000"/>
                </a:solidFill>
              </a:rPr>
              <a:t>Victorian Maths Challenge </a:t>
            </a:r>
            <a:r>
              <a:rPr lang="en-US" sz="1400" dirty="0">
                <a:solidFill>
                  <a:srgbClr val="000000"/>
                </a:solidFill>
                <a:hlinkClick r:id="rId10"/>
              </a:rPr>
              <a:t>http://vmc.global2.vic.edu.au/</a:t>
            </a:r>
            <a:endParaRPr lang="en-US" sz="1400" dirty="0">
              <a:solidFill>
                <a:srgbClr val="000000"/>
              </a:solidFill>
            </a:endParaRPr>
          </a:p>
          <a:p>
            <a:pPr marL="0" indent="0">
              <a:buNone/>
            </a:pPr>
            <a:r>
              <a:rPr lang="en-US" sz="1400" dirty="0">
                <a:solidFill>
                  <a:srgbClr val="000000"/>
                </a:solidFill>
              </a:rPr>
              <a:t>Numeracy At Home – Tracy Muir</a:t>
            </a:r>
          </a:p>
          <a:p>
            <a:pPr marL="0" indent="0">
              <a:buNone/>
            </a:pPr>
            <a:r>
              <a:rPr lang="en-US" sz="1400" dirty="0">
                <a:solidFill>
                  <a:srgbClr val="000000"/>
                </a:solidFill>
                <a:hlinkClick r:id="rId11"/>
              </a:rPr>
              <a:t>https://www.nationalnumeracy.org.uk/sites/default/files/numeracy_at_home_involving_parents_in_maths_education.pdf</a:t>
            </a:r>
            <a:endParaRPr lang="en-US" sz="1400" dirty="0">
              <a:solidFill>
                <a:srgbClr val="000000"/>
              </a:solidFill>
            </a:endParaRPr>
          </a:p>
          <a:p>
            <a:endParaRPr lang="en-US" sz="1000" dirty="0">
              <a:solidFill>
                <a:srgbClr val="000000"/>
              </a:solidFill>
            </a:endParaRPr>
          </a:p>
          <a:p>
            <a:endParaRPr lang="en-US" sz="1000" dirty="0">
              <a:solidFill>
                <a:srgbClr val="000000"/>
              </a:solidFill>
            </a:endParaRPr>
          </a:p>
          <a:p>
            <a:endParaRPr lang="en-US" sz="1000" dirty="0">
              <a:solidFill>
                <a:srgbClr val="000000"/>
              </a:solidFill>
            </a:endParaRPr>
          </a:p>
        </p:txBody>
      </p:sp>
    </p:spTree>
    <p:extLst>
      <p:ext uri="{BB962C8B-B14F-4D97-AF65-F5344CB8AC3E}">
        <p14:creationId xmlns:p14="http://schemas.microsoft.com/office/powerpoint/2010/main" val="160986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8B43-BA70-45F3-80E8-770682D35F7F}"/>
              </a:ext>
            </a:extLst>
          </p:cNvPr>
          <p:cNvSpPr>
            <a:spLocks noGrp="1"/>
          </p:cNvSpPr>
          <p:nvPr>
            <p:ph type="title"/>
          </p:nvPr>
        </p:nvSpPr>
        <p:spPr/>
        <p:txBody>
          <a:bodyPr/>
          <a:lstStyle/>
          <a:p>
            <a:r>
              <a:rPr lang="en-AU" dirty="0"/>
              <a:t>Jen’s list	</a:t>
            </a:r>
          </a:p>
        </p:txBody>
      </p:sp>
      <p:sp>
        <p:nvSpPr>
          <p:cNvPr id="3" name="Content Placeholder 2">
            <a:extLst>
              <a:ext uri="{FF2B5EF4-FFF2-40B4-BE49-F238E27FC236}">
                <a16:creationId xmlns:a16="http://schemas.microsoft.com/office/drawing/2014/main" id="{37356044-3CC4-413B-BD17-1D39BB8C097F}"/>
              </a:ext>
            </a:extLst>
          </p:cNvPr>
          <p:cNvSpPr>
            <a:spLocks noGrp="1"/>
          </p:cNvSpPr>
          <p:nvPr>
            <p:ph idx="1"/>
          </p:nvPr>
        </p:nvSpPr>
        <p:spPr/>
        <p:txBody>
          <a:bodyPr>
            <a:normAutofit lnSpcReduction="10000"/>
          </a:bodyPr>
          <a:lstStyle/>
          <a:p>
            <a:r>
              <a:rPr lang="en-AU" dirty="0"/>
              <a:t>Data</a:t>
            </a:r>
          </a:p>
          <a:p>
            <a:r>
              <a:rPr lang="en-AU" dirty="0"/>
              <a:t>Lego Masters</a:t>
            </a:r>
          </a:p>
          <a:p>
            <a:r>
              <a:rPr lang="en-AU" dirty="0"/>
              <a:t>Toilet paper</a:t>
            </a:r>
          </a:p>
          <a:p>
            <a:r>
              <a:rPr lang="en-AU" dirty="0"/>
              <a:t>Cooking</a:t>
            </a:r>
          </a:p>
          <a:p>
            <a:r>
              <a:rPr lang="en-AU" dirty="0"/>
              <a:t>Washing</a:t>
            </a:r>
          </a:p>
          <a:p>
            <a:r>
              <a:rPr lang="en-AU" dirty="0"/>
              <a:t>Joe Exotic</a:t>
            </a:r>
          </a:p>
          <a:p>
            <a:r>
              <a:rPr lang="en-AU" dirty="0"/>
              <a:t>Shopping</a:t>
            </a:r>
          </a:p>
          <a:p>
            <a:r>
              <a:rPr lang="en-AU" dirty="0"/>
              <a:t>Card games</a:t>
            </a:r>
          </a:p>
          <a:p>
            <a:r>
              <a:rPr lang="en-AU" dirty="0"/>
              <a:t>Remote Home Learning Tasks</a:t>
            </a:r>
          </a:p>
        </p:txBody>
      </p:sp>
    </p:spTree>
    <p:extLst>
      <p:ext uri="{BB962C8B-B14F-4D97-AF65-F5344CB8AC3E}">
        <p14:creationId xmlns:p14="http://schemas.microsoft.com/office/powerpoint/2010/main" val="153710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pic>
        <p:nvPicPr>
          <p:cNvPr id="3" name="Picture 2">
            <a:extLst>
              <a:ext uri="{FF2B5EF4-FFF2-40B4-BE49-F238E27FC236}">
                <a16:creationId xmlns:a16="http://schemas.microsoft.com/office/drawing/2014/main" id="{245E4129-9380-4293-8828-91AA37036332}"/>
              </a:ext>
            </a:extLst>
          </p:cNvPr>
          <p:cNvPicPr>
            <a:picLocks noChangeAspect="1"/>
          </p:cNvPicPr>
          <p:nvPr/>
        </p:nvPicPr>
        <p:blipFill>
          <a:blip r:embed="rId2"/>
          <a:stretch>
            <a:fillRect/>
          </a:stretch>
        </p:blipFill>
        <p:spPr>
          <a:xfrm>
            <a:off x="838200" y="1999304"/>
            <a:ext cx="5469152" cy="3281491"/>
          </a:xfrm>
          <a:prstGeom prst="rect">
            <a:avLst/>
          </a:prstGeom>
        </p:spPr>
      </p:pic>
    </p:spTree>
    <p:extLst>
      <p:ext uri="{BB962C8B-B14F-4D97-AF65-F5344CB8AC3E}">
        <p14:creationId xmlns:p14="http://schemas.microsoft.com/office/powerpoint/2010/main" val="214090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456B2-51D4-48C4-941F-9BCE6516975F}"/>
              </a:ext>
            </a:extLst>
          </p:cNvPr>
          <p:cNvPicPr>
            <a:picLocks noChangeAspect="1"/>
          </p:cNvPicPr>
          <p:nvPr/>
        </p:nvPicPr>
        <p:blipFill>
          <a:blip r:embed="rId2"/>
          <a:stretch>
            <a:fillRect/>
          </a:stretch>
        </p:blipFill>
        <p:spPr>
          <a:xfrm>
            <a:off x="192505" y="725315"/>
            <a:ext cx="8229845" cy="5900073"/>
          </a:xfrm>
          <a:prstGeom prst="rect">
            <a:avLst/>
          </a:prstGeom>
        </p:spPr>
      </p:pic>
    </p:spTree>
    <p:extLst>
      <p:ext uri="{BB962C8B-B14F-4D97-AF65-F5344CB8AC3E}">
        <p14:creationId xmlns:p14="http://schemas.microsoft.com/office/powerpoint/2010/main" val="213773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Estimation 180</a:t>
            </a:r>
          </a:p>
        </p:txBody>
      </p:sp>
      <p:pic>
        <p:nvPicPr>
          <p:cNvPr id="4" name="Content Placeholder 3">
            <a:extLst>
              <a:ext uri="{FF2B5EF4-FFF2-40B4-BE49-F238E27FC236}">
                <a16:creationId xmlns:a16="http://schemas.microsoft.com/office/drawing/2014/main" id="{40A10A0A-39D8-45CE-8CF3-D6875F5B2D49}"/>
              </a:ext>
            </a:extLst>
          </p:cNvPr>
          <p:cNvPicPr>
            <a:picLocks noGrp="1" noChangeAspect="1"/>
          </p:cNvPicPr>
          <p:nvPr>
            <p:ph idx="1"/>
          </p:nvPr>
        </p:nvPicPr>
        <p:blipFill>
          <a:blip r:embed="rId2"/>
          <a:stretch>
            <a:fillRect/>
          </a:stretch>
        </p:blipFill>
        <p:spPr>
          <a:xfrm>
            <a:off x="838200" y="1745414"/>
            <a:ext cx="8097253" cy="4853894"/>
          </a:xfrm>
          <a:prstGeom prst="rect">
            <a:avLst/>
          </a:prstGeom>
        </p:spPr>
      </p:pic>
    </p:spTree>
    <p:extLst>
      <p:ext uri="{BB962C8B-B14F-4D97-AF65-F5344CB8AC3E}">
        <p14:creationId xmlns:p14="http://schemas.microsoft.com/office/powerpoint/2010/main" val="322015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A5F9-030A-48C6-B084-D5E2AC1AC1C5}"/>
              </a:ext>
            </a:extLst>
          </p:cNvPr>
          <p:cNvSpPr>
            <a:spLocks noGrp="1"/>
          </p:cNvSpPr>
          <p:nvPr>
            <p:ph type="title"/>
          </p:nvPr>
        </p:nvSpPr>
        <p:spPr/>
        <p:txBody>
          <a:bodyPr/>
          <a:lstStyle/>
          <a:p>
            <a:r>
              <a:rPr lang="en-AU" dirty="0"/>
              <a:t>Maths shots</a:t>
            </a:r>
          </a:p>
        </p:txBody>
      </p:sp>
      <p:sp>
        <p:nvSpPr>
          <p:cNvPr id="4" name="Content Placeholder 3">
            <a:extLst>
              <a:ext uri="{FF2B5EF4-FFF2-40B4-BE49-F238E27FC236}">
                <a16:creationId xmlns:a16="http://schemas.microsoft.com/office/drawing/2014/main" id="{4086037F-DF58-4347-926F-1EAB32FBABE1}"/>
              </a:ext>
            </a:extLst>
          </p:cNvPr>
          <p:cNvSpPr>
            <a:spLocks noGrp="1"/>
          </p:cNvSpPr>
          <p:nvPr>
            <p:ph sz="half" idx="2"/>
          </p:nvPr>
        </p:nvSpPr>
        <p:spPr/>
        <p:txBody>
          <a:bodyPr>
            <a:normAutofit/>
          </a:bodyPr>
          <a:lstStyle/>
          <a:p>
            <a:pPr marL="0" indent="0">
              <a:buNone/>
            </a:pPr>
            <a:r>
              <a:rPr lang="en-AU" dirty="0">
                <a:hlinkClick r:id="rId2"/>
              </a:rPr>
              <a:t>How many packets of toilet paper might there be?</a:t>
            </a:r>
          </a:p>
          <a:p>
            <a:pPr marL="0" indent="0">
              <a:buNone/>
            </a:pPr>
            <a:endParaRPr lang="en-AU" dirty="0">
              <a:hlinkClick r:id="rId2"/>
            </a:endParaRPr>
          </a:p>
          <a:p>
            <a:pPr marL="0" indent="0">
              <a:buNone/>
            </a:pPr>
            <a:r>
              <a:rPr lang="en-AU" dirty="0">
                <a:hlinkClick r:id="rId2"/>
              </a:rPr>
              <a:t>How many toilet rolls might there be?</a:t>
            </a:r>
          </a:p>
          <a:p>
            <a:pPr marL="0" indent="0">
              <a:buNone/>
            </a:pPr>
            <a:endParaRPr lang="en-AU" dirty="0">
              <a:hlinkClick r:id="rId2"/>
            </a:endParaRPr>
          </a:p>
          <a:p>
            <a:pPr marL="0" indent="0">
              <a:buNone/>
            </a:pPr>
            <a:endParaRPr lang="en-AU" dirty="0">
              <a:hlinkClick r:id="rId2"/>
            </a:endParaRPr>
          </a:p>
          <a:p>
            <a:pPr marL="0" indent="0" algn="r">
              <a:buNone/>
            </a:pPr>
            <a:r>
              <a:rPr lang="en-AU" sz="2000" dirty="0">
                <a:hlinkClick r:id="rId2"/>
              </a:rPr>
              <a:t>https://www.facebook.com/groups/3330266343667719/</a:t>
            </a:r>
            <a:endParaRPr lang="en-AU" sz="2000" dirty="0"/>
          </a:p>
          <a:p>
            <a:endParaRPr lang="en-AU" dirty="0"/>
          </a:p>
        </p:txBody>
      </p:sp>
      <p:pic>
        <p:nvPicPr>
          <p:cNvPr id="5" name="Content Placeholder 4" descr="A picture containing indoor, filled, table, food&#10;&#10;Description automatically generated">
            <a:extLst>
              <a:ext uri="{FF2B5EF4-FFF2-40B4-BE49-F238E27FC236}">
                <a16:creationId xmlns:a16="http://schemas.microsoft.com/office/drawing/2014/main" id="{56E1CC02-CDC3-46B9-8764-0CB0FCB69821}"/>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1797248" y="1825625"/>
            <a:ext cx="3263503" cy="4351338"/>
          </a:xfrm>
          <a:prstGeom prst="rect">
            <a:avLst/>
          </a:prstGeom>
        </p:spPr>
      </p:pic>
    </p:spTree>
    <p:extLst>
      <p:ext uri="{BB962C8B-B14F-4D97-AF65-F5344CB8AC3E}">
        <p14:creationId xmlns:p14="http://schemas.microsoft.com/office/powerpoint/2010/main" val="374588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0" dirty="0"/>
              <a:t>Eggs in isolation</a:t>
            </a:r>
          </a:p>
        </p:txBody>
      </p:sp>
      <p:sp>
        <p:nvSpPr>
          <p:cNvPr id="3" name="Content Placeholder 2"/>
          <p:cNvSpPr>
            <a:spLocks noGrp="1"/>
          </p:cNvSpPr>
          <p:nvPr>
            <p:ph idx="1"/>
          </p:nvPr>
        </p:nvSpPr>
        <p:spPr/>
        <p:txBody>
          <a:bodyPr>
            <a:normAutofit/>
          </a:bodyPr>
          <a:lstStyle/>
          <a:p>
            <a:pPr marL="0" indent="0">
              <a:buNone/>
            </a:pPr>
            <a:r>
              <a:rPr lang="en-AU" sz="3200" dirty="0">
                <a:solidFill>
                  <a:schemeClr val="accent5">
                    <a:lumMod val="75000"/>
                  </a:schemeClr>
                </a:solidFill>
              </a:rPr>
              <a:t>Mum: I bought 30 eggs two days ago and now we have none.</a:t>
            </a:r>
          </a:p>
          <a:p>
            <a:pPr marL="0" indent="0">
              <a:buNone/>
            </a:pPr>
            <a:r>
              <a:rPr lang="en-AU" sz="3200" dirty="0">
                <a:solidFill>
                  <a:schemeClr val="accent5">
                    <a:lumMod val="75000"/>
                  </a:schemeClr>
                </a:solidFill>
              </a:rPr>
              <a:t>Child: That’s not too bad, it’s 15 eggs a day..</a:t>
            </a:r>
          </a:p>
          <a:p>
            <a:pPr marL="0" indent="0">
              <a:buNone/>
            </a:pPr>
            <a:r>
              <a:rPr lang="en-AU" sz="3200" dirty="0">
                <a:solidFill>
                  <a:schemeClr val="accent5">
                    <a:lumMod val="75000"/>
                  </a:schemeClr>
                </a:solidFill>
              </a:rPr>
              <a:t>Mum: 15 eggs a day! That’s ridiculous.</a:t>
            </a:r>
          </a:p>
          <a:p>
            <a:pPr marL="0" indent="0">
              <a:buNone/>
            </a:pPr>
            <a:r>
              <a:rPr lang="en-AU" sz="3200" dirty="0">
                <a:solidFill>
                  <a:schemeClr val="accent5">
                    <a:lumMod val="75000"/>
                  </a:schemeClr>
                </a:solidFill>
              </a:rPr>
              <a:t>Child: It’s isolation mum! We have 5 people in our family, 3 eggs a day isn’t ridiculous. </a:t>
            </a:r>
            <a:endParaRPr lang="en-US" sz="3200" dirty="0">
              <a:solidFill>
                <a:schemeClr val="accent5">
                  <a:lumMod val="75000"/>
                </a:schemeClr>
              </a:solidFill>
            </a:endParaRPr>
          </a:p>
        </p:txBody>
      </p:sp>
      <p:pic>
        <p:nvPicPr>
          <p:cNvPr id="5" name="Picture 4" descr="A picture containing sitting, store, pile, egg&#10;&#10;Description automatically generated">
            <a:extLst>
              <a:ext uri="{FF2B5EF4-FFF2-40B4-BE49-F238E27FC236}">
                <a16:creationId xmlns:a16="http://schemas.microsoft.com/office/drawing/2014/main" id="{954C4768-8AE6-4BE4-B2A8-0DCA96CD29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4440" y="4544704"/>
            <a:ext cx="3084395" cy="2313296"/>
          </a:xfrm>
          <a:prstGeom prst="rect">
            <a:avLst/>
          </a:prstGeom>
        </p:spPr>
      </p:pic>
      <p:pic>
        <p:nvPicPr>
          <p:cNvPr id="11" name="Picture 10" descr="A chicken standing on top of a grass covered field&#10;&#10;Description automatically generated">
            <a:extLst>
              <a:ext uri="{FF2B5EF4-FFF2-40B4-BE49-F238E27FC236}">
                <a16:creationId xmlns:a16="http://schemas.microsoft.com/office/drawing/2014/main" id="{6BC5F677-9792-4965-8B0E-7C865F5E987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29200" y="4544704"/>
            <a:ext cx="3345676" cy="2313296"/>
          </a:xfrm>
          <a:prstGeom prst="rect">
            <a:avLst/>
          </a:prstGeom>
        </p:spPr>
      </p:pic>
    </p:spTree>
    <p:extLst>
      <p:ext uri="{BB962C8B-B14F-4D97-AF65-F5344CB8AC3E}">
        <p14:creationId xmlns:p14="http://schemas.microsoft.com/office/powerpoint/2010/main" val="194137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le of luggage sitting on top of a suitcase&#10;&#10;Description automatically generated">
            <a:extLst>
              <a:ext uri="{FF2B5EF4-FFF2-40B4-BE49-F238E27FC236}">
                <a16:creationId xmlns:a16="http://schemas.microsoft.com/office/drawing/2014/main" id="{5900BC99-7B72-476C-9121-BA54345FB733}"/>
              </a:ext>
            </a:extLst>
          </p:cNvPr>
          <p:cNvPicPr>
            <a:picLocks noGrp="1" noChangeAspect="1"/>
          </p:cNvPicPr>
          <p:nvPr>
            <p:ph sz="half" idx="1"/>
          </p:nvPr>
        </p:nvPicPr>
        <p:blipFill rotWithShape="1">
          <a:blip r:embed="rId2">
            <a:alphaModFix/>
            <a:extLst>
              <a:ext uri="{28A0092B-C50C-407E-A947-70E740481C1C}">
                <a14:useLocalDpi xmlns:a14="http://schemas.microsoft.com/office/drawing/2010/main" val="0"/>
              </a:ext>
            </a:extLst>
          </a:blip>
          <a:srcRect r="19560" b="1"/>
          <a:stretch/>
        </p:blipFill>
        <p:spPr>
          <a:xfrm rot="5400000">
            <a:off x="5565619" y="231924"/>
            <a:ext cx="6858000" cy="6394152"/>
          </a:xfrm>
          <a:prstGeom prst="rect">
            <a:avLst/>
          </a:prstGeom>
        </p:spPr>
      </p:pic>
      <p:pic>
        <p:nvPicPr>
          <p:cNvPr id="19"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6FFF04B-F70F-401D-9D71-D571D5B8A413}"/>
              </a:ext>
            </a:extLst>
          </p:cNvPr>
          <p:cNvSpPr>
            <a:spLocks noGrp="1"/>
          </p:cNvSpPr>
          <p:nvPr>
            <p:ph type="title"/>
          </p:nvPr>
        </p:nvSpPr>
        <p:spPr>
          <a:xfrm>
            <a:off x="804998" y="798445"/>
            <a:ext cx="4803636" cy="1311664"/>
          </a:xfrm>
        </p:spPr>
        <p:txBody>
          <a:bodyPr vert="horz" lIns="91440" tIns="45720" rIns="91440" bIns="45720" rtlCol="0" anchor="ctr">
            <a:normAutofit fontScale="90000"/>
          </a:bodyPr>
          <a:lstStyle/>
          <a:p>
            <a:r>
              <a:rPr lang="en-US" sz="4000" dirty="0">
                <a:solidFill>
                  <a:srgbClr val="0070C0"/>
                </a:solidFill>
              </a:rPr>
              <a:t>What do you notice? What do you see?</a:t>
            </a:r>
            <a:br>
              <a:rPr lang="en-US" sz="2800" dirty="0">
                <a:solidFill>
                  <a:srgbClr val="000000"/>
                </a:solidFill>
              </a:rPr>
            </a:br>
            <a:endParaRPr lang="en-US" sz="2800" dirty="0">
              <a:solidFill>
                <a:srgbClr val="000000"/>
              </a:solidFill>
            </a:endParaRPr>
          </a:p>
        </p:txBody>
      </p:sp>
      <p:sp>
        <p:nvSpPr>
          <p:cNvPr id="4" name="Content Placeholder 3">
            <a:extLst>
              <a:ext uri="{FF2B5EF4-FFF2-40B4-BE49-F238E27FC236}">
                <a16:creationId xmlns:a16="http://schemas.microsoft.com/office/drawing/2014/main" id="{F12AB3C3-5DE8-495F-85D9-0C6FF9C19B5F}"/>
              </a:ext>
            </a:extLst>
          </p:cNvPr>
          <p:cNvSpPr>
            <a:spLocks noGrp="1"/>
          </p:cNvSpPr>
          <p:nvPr>
            <p:ph sz="half" idx="2"/>
          </p:nvPr>
        </p:nvSpPr>
        <p:spPr>
          <a:xfrm>
            <a:off x="804997" y="2272143"/>
            <a:ext cx="4706803" cy="3788830"/>
          </a:xfrm>
        </p:spPr>
        <p:txBody>
          <a:bodyPr vert="horz" lIns="91440" tIns="45720" rIns="91440" bIns="45720" rtlCol="0" anchor="ctr">
            <a:normAutofit/>
          </a:bodyPr>
          <a:lstStyle/>
          <a:p>
            <a:pPr marL="0" indent="0">
              <a:buNone/>
            </a:pPr>
            <a:r>
              <a:rPr lang="en-US" sz="4800" dirty="0">
                <a:solidFill>
                  <a:srgbClr val="00B0F0"/>
                </a:solidFill>
              </a:rPr>
              <a:t>Can you write some open ended questions that relate to this photo?</a:t>
            </a:r>
          </a:p>
        </p:txBody>
      </p:sp>
    </p:spTree>
    <p:extLst>
      <p:ext uri="{BB962C8B-B14F-4D97-AF65-F5344CB8AC3E}">
        <p14:creationId xmlns:p14="http://schemas.microsoft.com/office/powerpoint/2010/main" val="22645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3946-3B90-4AFE-96C1-E78A7348BE81}"/>
              </a:ext>
            </a:extLst>
          </p:cNvPr>
          <p:cNvSpPr>
            <a:spLocks noGrp="1"/>
          </p:cNvSpPr>
          <p:nvPr>
            <p:ph type="title"/>
          </p:nvPr>
        </p:nvSpPr>
        <p:spPr/>
        <p:txBody>
          <a:bodyPr/>
          <a:lstStyle/>
          <a:p>
            <a:endParaRPr lang="en-AU" dirty="0"/>
          </a:p>
        </p:txBody>
      </p:sp>
      <p:pic>
        <p:nvPicPr>
          <p:cNvPr id="4" name="Online Media 3" title="Tiger King: Murder, Mayhem and Madness | Official Trailer | Netflix">
            <a:hlinkClick r:id="" action="ppaction://media"/>
            <a:extLst>
              <a:ext uri="{FF2B5EF4-FFF2-40B4-BE49-F238E27FC236}">
                <a16:creationId xmlns:a16="http://schemas.microsoft.com/office/drawing/2014/main" id="{4D9A5A7B-C0CB-4F6F-AFCD-A76E9DE61308}"/>
              </a:ext>
            </a:extLst>
          </p:cNvPr>
          <p:cNvPicPr>
            <a:picLocks noGrp="1" noRot="1" noChangeAspect="1"/>
          </p:cNvPicPr>
          <p:nvPr>
            <p:ph idx="1"/>
            <a:videoFile r:link="rId1"/>
          </p:nvPr>
        </p:nvPicPr>
        <p:blipFill>
          <a:blip r:embed="rId3"/>
          <a:stretch>
            <a:fillRect/>
          </a:stretch>
        </p:blipFill>
        <p:spPr>
          <a:xfrm>
            <a:off x="2228850" y="1837982"/>
            <a:ext cx="7735888" cy="4351338"/>
          </a:xfrm>
          <a:prstGeom prst="rect">
            <a:avLst/>
          </a:prstGeom>
        </p:spPr>
      </p:pic>
    </p:spTree>
    <p:extLst>
      <p:ext uri="{BB962C8B-B14F-4D97-AF65-F5344CB8AC3E}">
        <p14:creationId xmlns:p14="http://schemas.microsoft.com/office/powerpoint/2010/main" val="29720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A5EA-B62E-43C0-A0B2-FDF667866E30}"/>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8B443952-8FF9-455F-B658-26396679E853}"/>
              </a:ext>
            </a:extLst>
          </p:cNvPr>
          <p:cNvPicPr>
            <a:picLocks noGrp="1" noChangeAspect="1"/>
          </p:cNvPicPr>
          <p:nvPr>
            <p:ph idx="1"/>
          </p:nvPr>
        </p:nvPicPr>
        <p:blipFill>
          <a:blip r:embed="rId2"/>
          <a:stretch>
            <a:fillRect/>
          </a:stretch>
        </p:blipFill>
        <p:spPr>
          <a:xfrm>
            <a:off x="353042" y="365126"/>
            <a:ext cx="8152984" cy="4110621"/>
          </a:xfrm>
          <a:prstGeom prst="rect">
            <a:avLst/>
          </a:prstGeom>
        </p:spPr>
      </p:pic>
      <p:sp>
        <p:nvSpPr>
          <p:cNvPr id="5" name="TextBox 4">
            <a:extLst>
              <a:ext uri="{FF2B5EF4-FFF2-40B4-BE49-F238E27FC236}">
                <a16:creationId xmlns:a16="http://schemas.microsoft.com/office/drawing/2014/main" id="{CD579801-9208-48BB-BC1A-A4C8AF6820B2}"/>
              </a:ext>
            </a:extLst>
          </p:cNvPr>
          <p:cNvSpPr txBox="1"/>
          <p:nvPr/>
        </p:nvSpPr>
        <p:spPr>
          <a:xfrm>
            <a:off x="8646695" y="1556084"/>
            <a:ext cx="2871537" cy="2523768"/>
          </a:xfrm>
          <a:prstGeom prst="rect">
            <a:avLst/>
          </a:prstGeom>
          <a:noFill/>
        </p:spPr>
        <p:txBody>
          <a:bodyPr wrap="square" rtlCol="0">
            <a:spAutoFit/>
          </a:bodyPr>
          <a:lstStyle/>
          <a:p>
            <a:r>
              <a:rPr lang="en-AU" sz="2000" dirty="0">
                <a:solidFill>
                  <a:srgbClr val="00B0F0"/>
                </a:solidFill>
              </a:rPr>
              <a:t>How many days between the two photos?</a:t>
            </a:r>
          </a:p>
          <a:p>
            <a:endParaRPr lang="en-AU" sz="2000" dirty="0">
              <a:solidFill>
                <a:srgbClr val="00B0F0"/>
              </a:solidFill>
            </a:endParaRPr>
          </a:p>
          <a:p>
            <a:r>
              <a:rPr lang="en-AU" sz="2000" dirty="0">
                <a:solidFill>
                  <a:srgbClr val="00B0F0"/>
                </a:solidFill>
              </a:rPr>
              <a:t>How many months old are the cubs in the: </a:t>
            </a:r>
          </a:p>
          <a:p>
            <a:pPr marL="342900" indent="-342900">
              <a:buFont typeface="Arial" panose="020B0604020202020204" pitchFamily="34" charset="0"/>
              <a:buChar char="•"/>
            </a:pPr>
            <a:r>
              <a:rPr lang="en-AU" sz="2000" dirty="0">
                <a:solidFill>
                  <a:srgbClr val="00B0F0"/>
                </a:solidFill>
              </a:rPr>
              <a:t>Oct 2019 photo?</a:t>
            </a:r>
          </a:p>
          <a:p>
            <a:pPr marL="342900" indent="-342900">
              <a:buFont typeface="Arial" panose="020B0604020202020204" pitchFamily="34" charset="0"/>
              <a:buChar char="•"/>
            </a:pPr>
            <a:r>
              <a:rPr lang="en-AU" sz="2000" dirty="0">
                <a:solidFill>
                  <a:srgbClr val="00B0F0"/>
                </a:solidFill>
              </a:rPr>
              <a:t>Feb 2020 photo?</a:t>
            </a:r>
          </a:p>
          <a:p>
            <a:endParaRPr lang="en-AU" dirty="0"/>
          </a:p>
        </p:txBody>
      </p:sp>
      <p:sp>
        <p:nvSpPr>
          <p:cNvPr id="6" name="TextBox 5">
            <a:extLst>
              <a:ext uri="{FF2B5EF4-FFF2-40B4-BE49-F238E27FC236}">
                <a16:creationId xmlns:a16="http://schemas.microsoft.com/office/drawing/2014/main" id="{C3ADDAC2-468C-4045-99B8-4B9CDE3AA718}"/>
              </a:ext>
            </a:extLst>
          </p:cNvPr>
          <p:cNvSpPr txBox="1"/>
          <p:nvPr/>
        </p:nvSpPr>
        <p:spPr>
          <a:xfrm>
            <a:off x="407773" y="4683211"/>
            <a:ext cx="11110459" cy="1908215"/>
          </a:xfrm>
          <a:prstGeom prst="rect">
            <a:avLst/>
          </a:prstGeom>
          <a:noFill/>
        </p:spPr>
        <p:txBody>
          <a:bodyPr wrap="square" rtlCol="0">
            <a:spAutoFit/>
          </a:bodyPr>
          <a:lstStyle/>
          <a:p>
            <a:r>
              <a:rPr lang="en-AU" sz="2000" dirty="0">
                <a:solidFill>
                  <a:srgbClr val="00B0F0"/>
                </a:solidFill>
              </a:rPr>
              <a:t>What do you notice about the difference in food consumed between the two cubs?</a:t>
            </a:r>
          </a:p>
          <a:p>
            <a:endParaRPr lang="en-AU" sz="2000" dirty="0">
              <a:solidFill>
                <a:srgbClr val="00B0F0"/>
              </a:solidFill>
            </a:endParaRPr>
          </a:p>
          <a:p>
            <a:r>
              <a:rPr lang="en-AU" sz="2000" dirty="0">
                <a:solidFill>
                  <a:srgbClr val="00B0F0"/>
                </a:solidFill>
              </a:rPr>
              <a:t>Write a mathematical problem about the data/information to share with a classmate.</a:t>
            </a:r>
          </a:p>
          <a:p>
            <a:endParaRPr lang="en-AU" sz="2000" dirty="0">
              <a:solidFill>
                <a:srgbClr val="00B0F0"/>
              </a:solidFill>
            </a:endParaRPr>
          </a:p>
          <a:p>
            <a:pPr algn="r"/>
            <a:r>
              <a:rPr lang="en-AU" sz="2000" dirty="0">
                <a:hlinkClick r:id="rId3"/>
              </a:rPr>
              <a:t>https://taronga.org.au/education/digital-programs-online-resources/zoo-mathematics</a:t>
            </a:r>
            <a:endParaRPr lang="en-AU" sz="2000" dirty="0">
              <a:solidFill>
                <a:srgbClr val="00B0F0"/>
              </a:solidFill>
            </a:endParaRPr>
          </a:p>
          <a:p>
            <a:endParaRPr lang="en-AU" dirty="0"/>
          </a:p>
        </p:txBody>
      </p:sp>
    </p:spTree>
    <p:extLst>
      <p:ext uri="{BB962C8B-B14F-4D97-AF65-F5344CB8AC3E}">
        <p14:creationId xmlns:p14="http://schemas.microsoft.com/office/powerpoint/2010/main" val="2080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A0D193CC-76EE-4878-838D-47BE12D94ADE}" vid="{8912C857-D4AD-4E07-B424-61AD33B1F6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1289</Words>
  <Application>Microsoft Office PowerPoint</Application>
  <PresentationFormat>Widescreen</PresentationFormat>
  <Paragraphs>113</Paragraphs>
  <Slides>20</Slides>
  <Notes>4</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1_Office Theme</vt:lpstr>
      <vt:lpstr>Developing numeracy in the real world - ideas for tasks using real world situations and environments. (Yr 3 - Yr 6)</vt:lpstr>
      <vt:lpstr>Jen’s list </vt:lpstr>
      <vt:lpstr>PowerPoint Presentation</vt:lpstr>
      <vt:lpstr>Estimation 180</vt:lpstr>
      <vt:lpstr>Maths shots</vt:lpstr>
      <vt:lpstr>Eggs in isolation</vt:lpstr>
      <vt:lpstr>What do you notice? What do you see? </vt:lpstr>
      <vt:lpstr>PowerPoint Presentation</vt:lpstr>
      <vt:lpstr>PowerPoint Presentation</vt:lpstr>
      <vt:lpstr>PowerPoint Presentation</vt:lpstr>
      <vt:lpstr>EngageMe Maths </vt:lpstr>
      <vt:lpstr>PowerPoint Presentation</vt:lpstr>
      <vt:lpstr>PowerPoint Presentation</vt:lpstr>
      <vt:lpstr>You can build your child’s numeracy by</vt:lpstr>
      <vt:lpstr>Some important things your child needs to know about mathematics</vt:lpstr>
      <vt:lpstr>Victorian Maths Challenge</vt:lpstr>
      <vt:lpstr>Choose a challenge</vt:lpstr>
      <vt:lpstr>What’s the challenge?</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numeracy in the real world - ideas for tasks using real world situations and environments. (Yr 3 - Yr 6)</dc:title>
  <dc:creator>Jennifer Bowden</dc:creator>
  <cp:lastModifiedBy>Ellen Corovic</cp:lastModifiedBy>
  <cp:revision>23</cp:revision>
  <dcterms:created xsi:type="dcterms:W3CDTF">2020-05-05T06:51:57Z</dcterms:created>
  <dcterms:modified xsi:type="dcterms:W3CDTF">2020-06-30T02:02:07Z</dcterms:modified>
</cp:coreProperties>
</file>