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8"/>
  </p:notesMasterIdLst>
  <p:sldIdLst>
    <p:sldId id="257" r:id="rId3"/>
    <p:sldId id="283" r:id="rId4"/>
    <p:sldId id="258" r:id="rId5"/>
    <p:sldId id="282" r:id="rId6"/>
    <p:sldId id="259" r:id="rId7"/>
    <p:sldId id="262" r:id="rId8"/>
    <p:sldId id="271" r:id="rId9"/>
    <p:sldId id="263" r:id="rId10"/>
    <p:sldId id="276" r:id="rId11"/>
    <p:sldId id="280" r:id="rId12"/>
    <p:sldId id="274" r:id="rId13"/>
    <p:sldId id="278" r:id="rId14"/>
    <p:sldId id="277" r:id="rId15"/>
    <p:sldId id="281" r:id="rId16"/>
    <p:sldId id="270" r:id="rId17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Russo" initials="J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2" autoAdjust="0"/>
    <p:restoredTop sz="78479" autoAdjust="0"/>
  </p:normalViewPr>
  <p:slideViewPr>
    <p:cSldViewPr snapToGrid="0">
      <p:cViewPr varScale="1">
        <p:scale>
          <a:sx n="80" d="100"/>
          <a:sy n="80" d="100"/>
        </p:scale>
        <p:origin x="2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4A68-47C6-4399-8375-081E31D5654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38CF5-BC4C-48EF-B1DC-F68CD01E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counts.org/sites/default/files/u10081/8_Product%20Game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38CF5-BC4C-48EF-B1DC-F68CD01EC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3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20 Card dash – </a:t>
            </a:r>
            <a:r>
              <a:rPr lang="en-AU" dirty="0" err="1"/>
              <a:t>ThinkSquare</a:t>
            </a:r>
            <a:endParaRPr lang="en-AU" dirty="0"/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person with the 20-cards deals them one by one face up on the table and their partner will perform the focus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 (in our example multiplying by 7) Once a correct answer has been given the next card is dealt and so on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untilthe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student has worked their way through all 20 cards. Players swap roles after each round is completed.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very important that students record each time (especially initially) so they can track their rapid improvement.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Teachers can record student results on our specially made spreadsheet which automatically tracks averages and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highlights each student’s personal best performance.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38CF5-BC4C-48EF-B1DC-F68CD01EC9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8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and pdf game board</a:t>
            </a:r>
          </a:p>
          <a:p>
            <a:r>
              <a:rPr lang="en-AU" dirty="0">
                <a:hlinkClick r:id="rId3"/>
              </a:rPr>
              <a:t>https://www.mathcounts.org/sites/default/files/u10081/8_Product%20Game.pdf</a:t>
            </a:r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38CF5-BC4C-48EF-B1DC-F68CD01EC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0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429105" y="465513"/>
            <a:ext cx="3075710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3309" y="1026334"/>
            <a:ext cx="3268288" cy="2869882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024" y="4121900"/>
            <a:ext cx="319485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</a:t>
            </a:r>
          </a:p>
          <a:p>
            <a:r>
              <a:rPr lang="en-US" dirty="0"/>
              <a:t>Job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814" y="-19247"/>
            <a:ext cx="7606146" cy="69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000" y="2880000"/>
            <a:ext cx="5160000" cy="3360000"/>
          </a:xfrm>
        </p:spPr>
        <p:txBody>
          <a:bodyPr/>
          <a:lstStyle>
            <a:lvl1pPr marL="239994">
              <a:defRPr sz="2667">
                <a:solidFill>
                  <a:schemeClr val="tx1"/>
                </a:solidFill>
              </a:defRPr>
            </a:lvl1pPr>
            <a:lvl2pPr marL="479988">
              <a:defRPr sz="2667">
                <a:solidFill>
                  <a:schemeClr val="tx1"/>
                </a:solidFill>
              </a:defRPr>
            </a:lvl2pPr>
            <a:lvl3pPr marL="719982">
              <a:defRPr sz="2667">
                <a:solidFill>
                  <a:schemeClr val="tx1"/>
                </a:solidFill>
              </a:defRPr>
            </a:lvl3pPr>
            <a:lvl4pPr marL="959976">
              <a:defRPr sz="2667">
                <a:solidFill>
                  <a:schemeClr val="tx1"/>
                </a:solidFill>
              </a:defRPr>
            </a:lvl4pPr>
            <a:lvl5pPr marL="1199970">
              <a:defRPr sz="26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0000" y="2880000"/>
            <a:ext cx="5160000" cy="3360000"/>
          </a:xfrm>
        </p:spPr>
        <p:txBody>
          <a:bodyPr>
            <a:normAutofit/>
          </a:bodyPr>
          <a:lstStyle>
            <a:lvl1pPr marL="239994">
              <a:defRPr sz="2667">
                <a:solidFill>
                  <a:schemeClr val="tx1"/>
                </a:solidFill>
              </a:defRPr>
            </a:lvl1pPr>
            <a:lvl2pPr marL="479988">
              <a:defRPr sz="2667">
                <a:solidFill>
                  <a:schemeClr val="tx1"/>
                </a:solidFill>
              </a:defRPr>
            </a:lvl2pPr>
            <a:lvl3pPr marL="719982">
              <a:defRPr sz="2667">
                <a:solidFill>
                  <a:schemeClr val="tx1"/>
                </a:solidFill>
              </a:defRPr>
            </a:lvl3pPr>
            <a:lvl4pPr marL="959976">
              <a:defRPr sz="2667">
                <a:solidFill>
                  <a:schemeClr val="tx1"/>
                </a:solidFill>
              </a:defRPr>
            </a:lvl4pPr>
            <a:lvl5pPr marL="1199970">
              <a:defRPr sz="26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FB1-45C7-4049-B073-B343CB1F5C4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270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17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48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1549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30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5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40821"/>
            <a:ext cx="3932237" cy="11097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378" y="145057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2036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70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274319"/>
            <a:ext cx="3932237" cy="11762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2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1440000"/>
            <a:ext cx="10560000" cy="1200000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0" y="2880000"/>
            <a:ext cx="10560000" cy="336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FB1-45C7-4049-B073-B343CB1F5C4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51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FB1-45C7-4049-B073-B343CB1F5C4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897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8646395" y="3312395"/>
            <a:ext cx="6858000" cy="233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8200" y="1510183"/>
            <a:ext cx="2246105" cy="78613"/>
          </a:xfrm>
          <a:prstGeom prst="rect">
            <a:avLst/>
          </a:prstGeom>
        </p:spPr>
      </p:pic>
      <p:pic>
        <p:nvPicPr>
          <p:cNvPr id="5" name="Picture 4" descr="A picture containing thing&#10;&#10;Description generated with high confidenc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69" y="548640"/>
            <a:ext cx="2618774" cy="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0" y="1440000"/>
            <a:ext cx="10560000" cy="12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0" y="2880000"/>
            <a:ext cx="10560000" cy="3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0" y="6336000"/>
            <a:ext cx="1920000" cy="38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67">
                <a:solidFill>
                  <a:schemeClr val="tx1"/>
                </a:solidFill>
              </a:defRPr>
            </a:lvl1pPr>
          </a:lstStyle>
          <a:p>
            <a:fld id="{D1BBEFB1-45C7-4049-B073-B343CB1F5C4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376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479988" indent="-239994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719982" indent="-239994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959976" indent="-239994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199970" indent="-239994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square.com.au/20-card-das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thinksquare.com.au/gam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m.org/tools/mathresources/nctm_productgam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rpaulswan.com.a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I1mMYlL4y4?feature=oembed" TargetMode="External"/><Relationship Id="rId4" Type="http://schemas.openxmlformats.org/officeDocument/2006/relationships/hyperlink" Target="https://www.lovemaths.me/gam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v.vic.edu.au/MAV-Shop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SfPyUnyYv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5364" y="1026334"/>
            <a:ext cx="4239491" cy="2869882"/>
          </a:xfrm>
        </p:spPr>
        <p:txBody>
          <a:bodyPr/>
          <a:lstStyle/>
          <a:p>
            <a:r>
              <a:rPr lang="en-AU" sz="4000" dirty="0"/>
              <a:t>School &amp; home: Engaging maths games to develop fluency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0024" y="4121900"/>
            <a:ext cx="3440085" cy="247286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Ellen Corovic</a:t>
            </a:r>
          </a:p>
          <a:p>
            <a:r>
              <a:rPr lang="en-US" dirty="0"/>
              <a:t>Jennifer Bowden</a:t>
            </a:r>
          </a:p>
          <a:p>
            <a:r>
              <a:rPr lang="en-US" sz="1600" dirty="0"/>
              <a:t>Mathematical Education Consultant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200" dirty="0"/>
              <a:t>21 April 2020</a:t>
            </a:r>
          </a:p>
        </p:txBody>
      </p:sp>
    </p:spTree>
    <p:extLst>
      <p:ext uri="{BB962C8B-B14F-4D97-AF65-F5344CB8AC3E}">
        <p14:creationId xmlns:p14="http://schemas.microsoft.com/office/powerpoint/2010/main" val="364574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1E937-99FB-4197-A8CE-3A2668A2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20-card dash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08897-A943-4729-9D5C-D367DEC4A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Online version </a:t>
            </a:r>
            <a:r>
              <a:rPr lang="en-AU" dirty="0">
                <a:hlinkClick r:id="rId3"/>
              </a:rPr>
              <a:t>https://thinksquare.com.au/20-card-dash/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0772-0D13-4AA0-A009-E145F1CD714F}"/>
              </a:ext>
            </a:extLst>
          </p:cNvPr>
          <p:cNvSpPr/>
          <p:nvPr/>
        </p:nvSpPr>
        <p:spPr>
          <a:xfrm>
            <a:off x="7630285" y="6123542"/>
            <a:ext cx="354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4"/>
              </a:rPr>
              <a:t>https://thinksquare.com.au/games/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D4A85-2DCE-41B2-8EE9-35FDE71B3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25625"/>
            <a:ext cx="9952103" cy="24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5477-A5AC-4881-B6A8-791904C2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Product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66ED-1E38-4486-8F43-521D1DC6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0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Online version </a:t>
            </a:r>
            <a:r>
              <a:rPr lang="en-AU" dirty="0">
                <a:hlinkClick r:id="rId3"/>
              </a:rPr>
              <a:t>https://www.nctm.org/tools/mathresources/nctm_productgame.html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425D3-90C0-4764-BC4E-61A76E34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96" y="166254"/>
            <a:ext cx="5150103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8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8138-B185-4674-9689-55F1F1D4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Spinner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063E-05F7-46B3-9CE9-A6FB1C4C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https://drpaulswan.com.au/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0FDE3-0F5D-4B0D-8F19-C6F1C7B4C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111" y="0"/>
            <a:ext cx="4801270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656B-ABCD-44C7-B42D-7960436D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KenKen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B1BA17-E64C-4C56-8F95-5118F0F4A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2315" y="1777353"/>
            <a:ext cx="4172532" cy="4115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C03FFC-5543-4CF7-8DDC-9125E1D5E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7353"/>
            <a:ext cx="4172532" cy="4153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1C8896-AF5E-48F4-8FEB-D8D08ECEE177}"/>
              </a:ext>
            </a:extLst>
          </p:cNvPr>
          <p:cNvSpPr/>
          <p:nvPr/>
        </p:nvSpPr>
        <p:spPr>
          <a:xfrm>
            <a:off x="8693878" y="6123542"/>
            <a:ext cx="2839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https://drpaulswan.com.au/</a:t>
            </a:r>
          </a:p>
        </p:txBody>
      </p:sp>
    </p:spTree>
    <p:extLst>
      <p:ext uri="{BB962C8B-B14F-4D97-AF65-F5344CB8AC3E}">
        <p14:creationId xmlns:p14="http://schemas.microsoft.com/office/powerpoint/2010/main" val="215715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10A3-B579-4564-B6E4-7130460C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Traffic Light </a:t>
            </a:r>
            <a:r>
              <a:rPr lang="en-AU" dirty="0" err="1"/>
              <a:t>Os</a:t>
            </a:r>
            <a:r>
              <a:rPr lang="en-AU" dirty="0"/>
              <a:t> and </a:t>
            </a:r>
            <a:r>
              <a:rPr lang="en-AU" dirty="0" err="1"/>
              <a:t>Xs</a:t>
            </a:r>
            <a:endParaRPr lang="en-AU" dirty="0"/>
          </a:p>
        </p:txBody>
      </p:sp>
      <p:pic>
        <p:nvPicPr>
          <p:cNvPr id="6" name="Online Media 5" title="Traffic Light Os &amp; Xs">
            <a:hlinkClick r:id="" action="ppaction://media"/>
            <a:extLst>
              <a:ext uri="{FF2B5EF4-FFF2-40B4-BE49-F238E27FC236}">
                <a16:creationId xmlns:a16="http://schemas.microsoft.com/office/drawing/2014/main" id="{26BDF6C2-64BF-4C50-9BC4-805FB77FC2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7735888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1A29E1-1725-4D55-AE2A-415F0B7A3F6A}"/>
              </a:ext>
            </a:extLst>
          </p:cNvPr>
          <p:cNvSpPr/>
          <p:nvPr/>
        </p:nvSpPr>
        <p:spPr>
          <a:xfrm>
            <a:off x="7312169" y="6308208"/>
            <a:ext cx="34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4"/>
              </a:rPr>
              <a:t>https://www.lovemaths.me/games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74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69CCE-D884-447D-9724-36D7DF41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403" y="1936900"/>
            <a:ext cx="1955735" cy="2857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665C0-15A9-41E3-A642-D015EC155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6900"/>
            <a:ext cx="2060275" cy="2857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4703AD-C427-4836-87B1-9FBF4407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50" y="1936900"/>
            <a:ext cx="1988917" cy="28573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91C6B8-E7A2-4F72-A435-7FC3E72F5ACC}"/>
              </a:ext>
            </a:extLst>
          </p:cNvPr>
          <p:cNvSpPr/>
          <p:nvPr/>
        </p:nvSpPr>
        <p:spPr>
          <a:xfrm>
            <a:off x="7435740" y="5992297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5"/>
              </a:rPr>
              <a:t>https://www.mav.vic.edu.au/MAV-Shop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090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SNAP</a:t>
            </a:r>
          </a:p>
          <a:p>
            <a:pPr marL="0" indent="0">
              <a:buNone/>
            </a:pPr>
            <a:r>
              <a:rPr lang="en-AU" dirty="0"/>
              <a:t>Colour or shape snap	Traditional snap		 Difference of 1</a:t>
            </a:r>
          </a:p>
        </p:txBody>
      </p:sp>
      <p:pic>
        <p:nvPicPr>
          <p:cNvPr id="1026" name="Picture 2" descr="5d40e768-520f-45fe-a193-073827847c6c@AUSP282">
            <a:extLst>
              <a:ext uri="{FF2B5EF4-FFF2-40B4-BE49-F238E27FC236}">
                <a16:creationId xmlns:a16="http://schemas.microsoft.com/office/drawing/2014/main" id="{70BBC7DC-8893-4604-91C2-79715E04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64955"/>
            <a:ext cx="3093004" cy="230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1e64a9a-56eb-45ae-b561-4ac9d074cda4@AUSP282">
            <a:extLst>
              <a:ext uri="{FF2B5EF4-FFF2-40B4-BE49-F238E27FC236}">
                <a16:creationId xmlns:a16="http://schemas.microsoft.com/office/drawing/2014/main" id="{137AD7C2-E03D-48A2-B71C-43CC97B2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78" y="3364955"/>
            <a:ext cx="3211443" cy="230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9636841f-706f-42ab-b6b0-ac9d3cd2d443@AUSP282">
            <a:extLst>
              <a:ext uri="{FF2B5EF4-FFF2-40B4-BE49-F238E27FC236}">
                <a16:creationId xmlns:a16="http://schemas.microsoft.com/office/drawing/2014/main" id="{22CD8AB8-3801-469A-B724-C5513DF58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78" y="3364955"/>
            <a:ext cx="3093004" cy="22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6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0" dirty="0"/>
              <a:t>Launch: Let’s get started! </a:t>
            </a:r>
            <a:br>
              <a:rPr lang="en-AU" b="0" dirty="0"/>
            </a:br>
            <a:r>
              <a:rPr lang="en-AU" b="0" dirty="0"/>
              <a:t>Using games to engage students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Overview</a:t>
            </a:r>
          </a:p>
          <a:p>
            <a:r>
              <a:rPr lang="en-AU" sz="3200" dirty="0">
                <a:solidFill>
                  <a:schemeClr val="accent5">
                    <a:lumMod val="75000"/>
                  </a:schemeClr>
                </a:solidFill>
              </a:rPr>
              <a:t>For parents and teachers! </a:t>
            </a:r>
          </a:p>
          <a:p>
            <a:r>
              <a:rPr lang="en-AU" sz="3200" dirty="0">
                <a:solidFill>
                  <a:schemeClr val="accent5">
                    <a:lumMod val="75000"/>
                  </a:schemeClr>
                </a:solidFill>
              </a:rPr>
              <a:t>maths games that can be played in the classroom, or at home to develop students fluency. </a:t>
            </a:r>
          </a:p>
          <a:p>
            <a:r>
              <a:rPr lang="en-AU" sz="3200" dirty="0">
                <a:solidFill>
                  <a:schemeClr val="accent5">
                    <a:lumMod val="75000"/>
                  </a:schemeClr>
                </a:solidFill>
              </a:rPr>
              <a:t>Adaptations for differentiation for all learners.</a:t>
            </a:r>
          </a:p>
          <a:p>
            <a:r>
              <a:rPr lang="en-AU" sz="3200" dirty="0">
                <a:solidFill>
                  <a:schemeClr val="accent5">
                    <a:lumMod val="75000"/>
                  </a:schemeClr>
                </a:solidFill>
              </a:rPr>
              <a:t>tasks will be reviewed to highlight how they may also target understanding, problem solving and/or reasoning to develop deeper mathematics skills and knowledge. 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7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5F72-5238-436E-B3E4-271B836B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Tips for Maths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D86ED-BF39-421E-8160-7D8B507C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i="1" dirty="0"/>
              <a:t>Don't expect maths to be like you learnt it</a:t>
            </a:r>
          </a:p>
          <a:p>
            <a:pPr marL="0" indent="0">
              <a:buNone/>
            </a:pPr>
            <a:r>
              <a:rPr lang="en-AU" b="1" i="1" dirty="0"/>
              <a:t> </a:t>
            </a:r>
          </a:p>
          <a:p>
            <a:pPr marL="0" indent="0">
              <a:buNone/>
            </a:pPr>
            <a:r>
              <a:rPr lang="en-AU" b="1" i="1" dirty="0"/>
              <a:t>Ask questions</a:t>
            </a:r>
          </a:p>
          <a:p>
            <a:pPr marL="0" indent="0">
              <a:buNone/>
            </a:pPr>
            <a:r>
              <a:rPr lang="en-AU" b="1" i="1" dirty="0"/>
              <a:t> </a:t>
            </a:r>
          </a:p>
          <a:p>
            <a:pPr marL="0" indent="0">
              <a:buNone/>
            </a:pPr>
            <a:r>
              <a:rPr lang="en-AU" b="1" i="1" dirty="0"/>
              <a:t>Be persistent, learn together</a:t>
            </a:r>
          </a:p>
          <a:p>
            <a:pPr marL="0" indent="0">
              <a:buNone/>
            </a:pPr>
            <a:endParaRPr lang="en-AU" b="1" i="1" dirty="0"/>
          </a:p>
          <a:p>
            <a:pPr marL="0" indent="0">
              <a:buNone/>
            </a:pPr>
            <a:r>
              <a:rPr lang="en-AU" b="1" i="1" dirty="0"/>
              <a:t>See maths in everyday activities</a:t>
            </a:r>
          </a:p>
          <a:p>
            <a:pPr marL="0" indent="0">
              <a:buNone/>
            </a:pPr>
            <a:r>
              <a:rPr lang="en-AU" b="1" i="1" dirty="0"/>
              <a:t> </a:t>
            </a:r>
          </a:p>
          <a:p>
            <a:pPr marL="0" indent="0">
              <a:buNone/>
            </a:pPr>
            <a:r>
              <a:rPr lang="en-AU" b="1" i="1" dirty="0"/>
              <a:t>Stay positive, keep calm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095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AU" sz="3800" dirty="0">
                <a:solidFill>
                  <a:schemeClr val="tx1"/>
                </a:solidFill>
              </a:rPr>
              <a:t>Fluency is…</a:t>
            </a:r>
          </a:p>
          <a:p>
            <a:r>
              <a:rPr lang="en-AU" sz="3800" dirty="0"/>
              <a:t>In F–2, students become fluent as they develop skills in </a:t>
            </a:r>
            <a:r>
              <a:rPr lang="en-AU" sz="3800" dirty="0">
                <a:solidFill>
                  <a:srgbClr val="002060"/>
                </a:solidFill>
              </a:rPr>
              <a:t>choosing appropriate </a:t>
            </a:r>
            <a:r>
              <a:rPr lang="en-AU" sz="3800" dirty="0"/>
              <a:t>procedures; and </a:t>
            </a:r>
            <a:r>
              <a:rPr lang="en-AU" sz="3800" dirty="0">
                <a:solidFill>
                  <a:srgbClr val="002060"/>
                </a:solidFill>
              </a:rPr>
              <a:t>recalling</a:t>
            </a:r>
            <a:r>
              <a:rPr lang="en-AU" sz="3800" dirty="0"/>
              <a:t> factual knowledge and concepts </a:t>
            </a:r>
            <a:r>
              <a:rPr lang="en-AU" sz="3800" dirty="0">
                <a:solidFill>
                  <a:srgbClr val="002060"/>
                </a:solidFill>
              </a:rPr>
              <a:t>readily</a:t>
            </a:r>
            <a:r>
              <a:rPr lang="en-AU" sz="3800" dirty="0"/>
              <a:t>.</a:t>
            </a:r>
          </a:p>
          <a:p>
            <a:endParaRPr lang="en-AU" sz="3800" dirty="0"/>
          </a:p>
          <a:p>
            <a:r>
              <a:rPr lang="en-AU" sz="3800" dirty="0"/>
              <a:t>In Years 3–6, students become fluent as they develop skills in </a:t>
            </a:r>
            <a:r>
              <a:rPr lang="en-AU" sz="3800" dirty="0">
                <a:solidFill>
                  <a:srgbClr val="002060"/>
                </a:solidFill>
              </a:rPr>
              <a:t>choosing appropriate </a:t>
            </a:r>
            <a:r>
              <a:rPr lang="en-AU" sz="3800" dirty="0"/>
              <a:t>procedures; carrying out procedures </a:t>
            </a:r>
            <a:r>
              <a:rPr lang="en-AU" sz="3800" dirty="0">
                <a:solidFill>
                  <a:srgbClr val="002060"/>
                </a:solidFill>
              </a:rPr>
              <a:t>flexibly and accurately</a:t>
            </a:r>
            <a:r>
              <a:rPr lang="en-AU" sz="3800" dirty="0"/>
              <a:t>; and </a:t>
            </a:r>
            <a:r>
              <a:rPr lang="en-AU" sz="3800" dirty="0">
                <a:solidFill>
                  <a:srgbClr val="002060"/>
                </a:solidFill>
              </a:rPr>
              <a:t>recalling</a:t>
            </a:r>
            <a:r>
              <a:rPr lang="en-AU" sz="3800" dirty="0"/>
              <a:t> factual knowledge and concepts </a:t>
            </a:r>
            <a:r>
              <a:rPr lang="en-AU" sz="3800" dirty="0">
                <a:solidFill>
                  <a:srgbClr val="002060"/>
                </a:solidFill>
              </a:rPr>
              <a:t>readily</a:t>
            </a:r>
            <a:r>
              <a:rPr lang="en-AU" sz="3800" dirty="0"/>
              <a:t>. Students are fluent when they calculate answers </a:t>
            </a:r>
            <a:r>
              <a:rPr lang="en-AU" sz="3800" dirty="0">
                <a:solidFill>
                  <a:srgbClr val="002060"/>
                </a:solidFill>
              </a:rPr>
              <a:t>efficiently</a:t>
            </a:r>
            <a:r>
              <a:rPr lang="en-AU" sz="3800" dirty="0"/>
              <a:t>, when they recognise robust ways of answering questions, and when they recall definitions and regularly use facts.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2500" dirty="0">
                <a:solidFill>
                  <a:schemeClr val="tx1"/>
                </a:solidFill>
              </a:rPr>
              <a:t>Reasoning is…</a:t>
            </a:r>
          </a:p>
          <a:p>
            <a:r>
              <a:rPr lang="en-AU" sz="2500" dirty="0"/>
              <a:t>In F–2, students develop an increasingly sophisticated capacity for </a:t>
            </a:r>
            <a:r>
              <a:rPr lang="en-AU" sz="2500" dirty="0">
                <a:solidFill>
                  <a:srgbClr val="002060"/>
                </a:solidFill>
              </a:rPr>
              <a:t>logical thought </a:t>
            </a:r>
            <a:r>
              <a:rPr lang="en-AU" sz="2500" dirty="0"/>
              <a:t>and </a:t>
            </a:r>
            <a:r>
              <a:rPr lang="en-AU" sz="2500" dirty="0">
                <a:solidFill>
                  <a:srgbClr val="002060"/>
                </a:solidFill>
              </a:rPr>
              <a:t>actions</a:t>
            </a:r>
            <a:r>
              <a:rPr lang="en-AU" sz="2500" dirty="0"/>
              <a:t>. Students are reasoning mathematically when they </a:t>
            </a:r>
            <a:r>
              <a:rPr lang="en-AU" sz="2500" dirty="0">
                <a:solidFill>
                  <a:srgbClr val="002060"/>
                </a:solidFill>
              </a:rPr>
              <a:t>explain</a:t>
            </a:r>
            <a:r>
              <a:rPr lang="en-AU" sz="2500" dirty="0"/>
              <a:t> their thinking.</a:t>
            </a:r>
          </a:p>
          <a:p>
            <a:pPr marL="0" indent="0">
              <a:buNone/>
            </a:pPr>
            <a:endParaRPr lang="en-AU" sz="2500" dirty="0"/>
          </a:p>
          <a:p>
            <a:r>
              <a:rPr lang="en-AU" sz="2500" dirty="0"/>
              <a:t>In Years 3–6, students develop an increasingly sophisticated capacity for </a:t>
            </a:r>
            <a:r>
              <a:rPr lang="en-AU" sz="2500" dirty="0">
                <a:solidFill>
                  <a:srgbClr val="002060"/>
                </a:solidFill>
              </a:rPr>
              <a:t>logical thought and actions</a:t>
            </a:r>
            <a:r>
              <a:rPr lang="en-AU" sz="2500" dirty="0"/>
              <a:t>, such as evaluating, explaining and generalising. Students are reasoning mathematically when they </a:t>
            </a:r>
            <a:r>
              <a:rPr lang="en-AU" sz="2500" dirty="0">
                <a:solidFill>
                  <a:srgbClr val="002060"/>
                </a:solidFill>
              </a:rPr>
              <a:t>explain</a:t>
            </a:r>
            <a:r>
              <a:rPr lang="en-AU" sz="2500" dirty="0"/>
              <a:t> their thinking, when they adapt the known to the unknown, and when they </a:t>
            </a:r>
            <a:r>
              <a:rPr lang="en-AU" sz="2500" dirty="0">
                <a:solidFill>
                  <a:srgbClr val="002060"/>
                </a:solidFill>
              </a:rPr>
              <a:t>transfer learning</a:t>
            </a:r>
            <a:r>
              <a:rPr lang="en-AU" sz="2500" dirty="0"/>
              <a:t> from one context to another and explain their choices.</a:t>
            </a:r>
          </a:p>
          <a:p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28C070-E7C7-49C3-8B63-35B88402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</p:spPr>
        <p:txBody>
          <a:bodyPr/>
          <a:lstStyle/>
          <a:p>
            <a:r>
              <a:rPr lang="en-AU" dirty="0"/>
              <a:t>Fluency and Reasoning</a:t>
            </a:r>
          </a:p>
        </p:txBody>
      </p:sp>
    </p:spTree>
    <p:extLst>
      <p:ext uri="{BB962C8B-B14F-4D97-AF65-F5344CB8AC3E}">
        <p14:creationId xmlns:p14="http://schemas.microsoft.com/office/powerpoint/2010/main" val="129686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Games are:</a:t>
            </a:r>
          </a:p>
          <a:p>
            <a:r>
              <a:rPr lang="en-US" dirty="0">
                <a:latin typeface="Calibri" charset="0"/>
              </a:rPr>
              <a:t>Engaging</a:t>
            </a:r>
          </a:p>
          <a:p>
            <a:r>
              <a:rPr lang="en-US" dirty="0">
                <a:latin typeface="Calibri" charset="0"/>
              </a:rPr>
              <a:t>Active/fast</a:t>
            </a:r>
          </a:p>
          <a:p>
            <a:r>
              <a:rPr lang="en-US" dirty="0">
                <a:latin typeface="Calibri" charset="0"/>
              </a:rPr>
              <a:t>Aid in developing understanding &amp; fluency (and other proficiencies)</a:t>
            </a:r>
          </a:p>
          <a:p>
            <a:r>
              <a:rPr lang="en-US" dirty="0">
                <a:latin typeface="Calibri" charset="0"/>
              </a:rPr>
              <a:t>Promote or can be extended to promote problem solving and reasoning (particularly in strategy-based games)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87A3E3-2F8C-4317-B1A9-97BD2781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</p:spPr>
        <p:txBody>
          <a:bodyPr/>
          <a:lstStyle/>
          <a:p>
            <a:r>
              <a:rPr lang="en-AU" dirty="0"/>
              <a:t>What’s so good abut games?</a:t>
            </a:r>
          </a:p>
        </p:txBody>
      </p:sp>
    </p:spTree>
    <p:extLst>
      <p:ext uri="{BB962C8B-B14F-4D97-AF65-F5344CB8AC3E}">
        <p14:creationId xmlns:p14="http://schemas.microsoft.com/office/powerpoint/2010/main" val="400336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114C-9C93-4660-B88E-51CC4B43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Explore:</a:t>
            </a:r>
            <a:br>
              <a:rPr lang="en-AU" dirty="0"/>
            </a:br>
            <a:r>
              <a:rPr lang="en-AU" dirty="0"/>
              <a:t>More than just what you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7AF4C-7529-42CC-B1D8-55181CA63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For each of the tasks, what can a teacher ask to make the task</a:t>
            </a:r>
          </a:p>
          <a:p>
            <a:r>
              <a:rPr lang="en-AU" dirty="0"/>
              <a:t>A fluency task</a:t>
            </a:r>
          </a:p>
          <a:p>
            <a:r>
              <a:rPr lang="en-AU" dirty="0"/>
              <a:t>A reasoning task</a:t>
            </a:r>
          </a:p>
          <a:p>
            <a:r>
              <a:rPr lang="en-AU" dirty="0"/>
              <a:t>An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71041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>
                <a:latin typeface="Calibri" panose="020F0502020204030204" pitchFamily="34" charset="0"/>
                <a:cs typeface="Calibri" panose="020F0502020204030204" pitchFamily="34" charset="0"/>
              </a:rPr>
              <a:t>Todays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595114" cy="3522752"/>
          </a:xfrm>
        </p:spPr>
        <p:txBody>
          <a:bodyPr>
            <a:normAutofit/>
          </a:bodyPr>
          <a:lstStyle/>
          <a:p>
            <a:r>
              <a:rPr lang="en-AU" dirty="0"/>
              <a:t>ROWCO</a:t>
            </a:r>
          </a:p>
          <a:p>
            <a:r>
              <a:rPr lang="en-AU" dirty="0"/>
              <a:t>Card Dash</a:t>
            </a:r>
          </a:p>
          <a:p>
            <a:r>
              <a:rPr lang="en-AU" dirty="0"/>
              <a:t>Product game</a:t>
            </a:r>
          </a:p>
          <a:p>
            <a:r>
              <a:rPr lang="en-AU" dirty="0"/>
              <a:t>Spinner games</a:t>
            </a:r>
          </a:p>
          <a:p>
            <a:r>
              <a:rPr lang="en-AU" dirty="0"/>
              <a:t>KenKen</a:t>
            </a:r>
          </a:p>
          <a:p>
            <a:r>
              <a:rPr lang="en-AU" dirty="0"/>
              <a:t>Traffic Light </a:t>
            </a:r>
            <a:r>
              <a:rPr lang="en-AU" dirty="0" err="1"/>
              <a:t>Os</a:t>
            </a:r>
            <a:r>
              <a:rPr lang="en-AU" dirty="0"/>
              <a:t> and </a:t>
            </a:r>
            <a:r>
              <a:rPr lang="en-AU" dirty="0" err="1"/>
              <a:t>Xs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2BF1F-9F9A-42AF-8A0A-016896AD9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94" y="2137352"/>
            <a:ext cx="8120576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7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A236-87E2-462C-9D7C-3404FA90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ROWCO</a:t>
            </a:r>
          </a:p>
        </p:txBody>
      </p:sp>
      <p:pic>
        <p:nvPicPr>
          <p:cNvPr id="4" name="Online Media 3" title="Paul Swan Games: &quot;ROWCO&quot; (Reasoning)">
            <a:hlinkClick r:id="" action="ppaction://media"/>
            <a:extLst>
              <a:ext uri="{FF2B5EF4-FFF2-40B4-BE49-F238E27FC236}">
                <a16:creationId xmlns:a16="http://schemas.microsoft.com/office/drawing/2014/main" id="{2BFA724F-8A76-4A2E-AA85-169C853858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3256" y="1659370"/>
            <a:ext cx="5805487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260997-86F4-4548-A0D0-355E4EA0567B}"/>
              </a:ext>
            </a:extLst>
          </p:cNvPr>
          <p:cNvSpPr/>
          <p:nvPr/>
        </p:nvSpPr>
        <p:spPr>
          <a:xfrm>
            <a:off x="8513920" y="6186861"/>
            <a:ext cx="2839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https://drpaulswan.com.au/</a:t>
            </a:r>
          </a:p>
        </p:txBody>
      </p:sp>
    </p:spTree>
    <p:extLst>
      <p:ext uri="{BB962C8B-B14F-4D97-AF65-F5344CB8AC3E}">
        <p14:creationId xmlns:p14="http://schemas.microsoft.com/office/powerpoint/2010/main" val="42559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A0D193CC-76EE-4878-838D-47BE12D94ADE}" vid="{8912C857-D4AD-4E07-B424-61AD33B1F6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7797</TotalTime>
  <Words>565</Words>
  <Application>Microsoft Office PowerPoint</Application>
  <PresentationFormat>Widescreen</PresentationFormat>
  <Paragraphs>88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School &amp; home: Engaging maths games to develop fluency</vt:lpstr>
      <vt:lpstr>Warm up</vt:lpstr>
      <vt:lpstr>Launch: Let’s get started!  Using games to engage students </vt:lpstr>
      <vt:lpstr>Tips for Maths at Home</vt:lpstr>
      <vt:lpstr>Fluency and Reasoning</vt:lpstr>
      <vt:lpstr>What’s so good abut games?</vt:lpstr>
      <vt:lpstr>Explore: More than just what you see</vt:lpstr>
      <vt:lpstr>Todays games</vt:lpstr>
      <vt:lpstr>ROWCO</vt:lpstr>
      <vt:lpstr>20-card dash</vt:lpstr>
      <vt:lpstr>Product Game</vt:lpstr>
      <vt:lpstr>Spinner games</vt:lpstr>
      <vt:lpstr>KenKen </vt:lpstr>
      <vt:lpstr>Traffic Light Os and Xs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clarity</dc:title>
  <dc:creator>Ellen Corovic</dc:creator>
  <cp:lastModifiedBy>Ellen Corovic</cp:lastModifiedBy>
  <cp:revision>57</cp:revision>
  <dcterms:created xsi:type="dcterms:W3CDTF">2019-06-17T02:06:42Z</dcterms:created>
  <dcterms:modified xsi:type="dcterms:W3CDTF">2020-06-30T02:00:30Z</dcterms:modified>
</cp:coreProperties>
</file>