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3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60" r:id="rId3"/>
    <p:sldId id="261" r:id="rId4"/>
    <p:sldId id="273" r:id="rId5"/>
    <p:sldId id="271" r:id="rId6"/>
    <p:sldId id="263" r:id="rId7"/>
    <p:sldId id="275" r:id="rId8"/>
    <p:sldId id="264" r:id="rId9"/>
    <p:sldId id="276" r:id="rId10"/>
    <p:sldId id="277" r:id="rId11"/>
    <p:sldId id="265" r:id="rId12"/>
    <p:sldId id="266" r:id="rId13"/>
    <p:sldId id="267" r:id="rId14"/>
    <p:sldId id="268" r:id="rId15"/>
    <p:sldId id="270" r:id="rId16"/>
    <p:sldId id="26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43"/>
    <p:restoredTop sz="94677"/>
  </p:normalViewPr>
  <p:slideViewPr>
    <p:cSldViewPr snapToGrid="0" snapToObjects="1">
      <p:cViewPr varScale="1">
        <p:scale>
          <a:sx n="92" d="100"/>
          <a:sy n="92" d="100"/>
        </p:scale>
        <p:origin x="872" y="192"/>
      </p:cViewPr>
      <p:guideLst/>
    </p:cSldViewPr>
  </p:slideViewPr>
  <p:outlineViewPr>
    <p:cViewPr>
      <p:scale>
        <a:sx n="33" d="100"/>
        <a:sy n="33" d="100"/>
      </p:scale>
      <p:origin x="0" y="-187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318149-12B7-A14D-BBEB-08D4EB39BF25}" type="datetimeFigureOut">
              <a:rPr lang="en-US" smtClean="0"/>
              <a:t>12/20/19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86C0F2-B3BE-984D-B779-FB46754E2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601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86C0F2-B3BE-984D-B779-FB46754E2DE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670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86C0F2-B3BE-984D-B779-FB46754E2DE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723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642DA-538D-5947-9282-7C1E9DC104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C010D3-EA55-6A4B-A335-3525D3A35F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853F58-D85E-9A47-A0DF-CD5B15DEF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4EDE-CCA8-6343-AF0E-D9DC3B39B823}" type="datetimeFigureOut">
              <a:rPr lang="en-US" smtClean="0"/>
              <a:t>12/20/19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BEBB8B-0DC2-DB44-B6C8-1BAFDF354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B1B850-1A4E-944A-B360-8F736C023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19F7F-2284-F84A-97F2-BD90AE15E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581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9D7DD-5A46-F341-BF64-21AE15E2D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FA426-21F8-404E-8101-11B820E5C9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EEC820-5CC8-1D4E-8D38-21981FB44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4EDE-CCA8-6343-AF0E-D9DC3B39B823}" type="datetimeFigureOut">
              <a:rPr lang="en-US" smtClean="0"/>
              <a:t>12/20/19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C6B85-DA1D-C547-8ED9-FCF30B655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07B79C-448F-484B-B08F-F3F38D3BF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19F7F-2284-F84A-97F2-BD90AE15E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571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9A321F-FD69-FB4D-8ED9-3B24623848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CB41DE-BEDA-5F49-A445-F836203B72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1ACC9E-0C36-0C40-849E-65B4E0F32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4EDE-CCA8-6343-AF0E-D9DC3B39B823}" type="datetimeFigureOut">
              <a:rPr lang="en-US" smtClean="0"/>
              <a:t>12/20/19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4445EC-F3B9-E14A-BBC3-2C7F8277D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71EDDF-C439-4D47-9EE2-8EB1668D6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19F7F-2284-F84A-97F2-BD90AE15E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752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52855-3122-3E48-A46E-CF4A88742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72827D-45C0-F84E-813A-5C45797EDE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FDB925-ECFF-364C-8E82-1B3F9F5BB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4EDE-CCA8-6343-AF0E-D9DC3B39B823}" type="datetimeFigureOut">
              <a:rPr lang="en-US" smtClean="0"/>
              <a:t>12/20/19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0501EA-9DF1-8E43-91EA-1728A14CA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376C4F-FCE9-0847-94EC-275289052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19F7F-2284-F84A-97F2-BD90AE15E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925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59E96-14A8-9B45-98CD-947ADF5BA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4A7A5B-D617-E747-AF1F-E2DC4FBB1C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ECB3B1-111C-2C4A-A10D-CB408CFDE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4EDE-CCA8-6343-AF0E-D9DC3B39B823}" type="datetimeFigureOut">
              <a:rPr lang="en-US" smtClean="0"/>
              <a:t>12/20/19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967AC4-2B08-9845-8C27-D7E15407D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9C794-77EF-5742-BED9-5CB40AB16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19F7F-2284-F84A-97F2-BD90AE15E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91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9E691-6680-1848-83BF-EC23FF2A1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AFE031-3620-1A41-BBBD-E3F59AE5D6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7CDB28-A063-3E40-88CD-F197A37B70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028E0B-A486-2142-AFC8-7300DF420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4EDE-CCA8-6343-AF0E-D9DC3B39B823}" type="datetimeFigureOut">
              <a:rPr lang="en-US" smtClean="0"/>
              <a:t>12/20/19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65A784-86D5-8849-9BF3-ECCB5FB1B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C75062-EDD4-2448-BD6B-93977BB13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19F7F-2284-F84A-97F2-BD90AE15E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182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B051A-0B8D-DF49-BBE3-984AAD678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BD618B-0D4A-E043-B8ED-1313A3A97C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CDD919-B3EA-D348-94F5-E9E36D3D22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8CA163-DB93-D445-80B6-C32D8A81DF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5F5367-5309-614A-8438-91B3501D23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F5463B-E066-6D4B-99B7-AEEA3B5E5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4EDE-CCA8-6343-AF0E-D9DC3B39B823}" type="datetimeFigureOut">
              <a:rPr lang="en-US" smtClean="0"/>
              <a:t>12/20/19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FAD5A9-91D6-CB40-8B72-AF5B2C905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913512-3727-1942-A6D7-EDEACF7AA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19F7F-2284-F84A-97F2-BD90AE15E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189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B9AA8-9189-E341-A2D6-EC081C4BE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06FC3F-9C55-CB4D-B35D-BB25DD184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4EDE-CCA8-6343-AF0E-D9DC3B39B823}" type="datetimeFigureOut">
              <a:rPr lang="en-US" smtClean="0"/>
              <a:t>12/20/19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2A4A3D-CA58-394C-84BF-DAAEFACD8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31AACE-5980-1940-B803-723310530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19F7F-2284-F84A-97F2-BD90AE15E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944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CDEF16-498A-2A40-AA54-53EAE7D0C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4EDE-CCA8-6343-AF0E-D9DC3B39B823}" type="datetimeFigureOut">
              <a:rPr lang="en-US" smtClean="0"/>
              <a:t>12/20/19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3CECE2-1407-D844-ADB5-9D8CE8E88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DA2283-5F77-514B-9E4D-D4D55200F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19F7F-2284-F84A-97F2-BD90AE15E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450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8777F-01B5-9446-BD45-5E2D0D63F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F3BEF-5DFF-9E41-8471-7BC90BF490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5B16D9-1118-3746-9ACE-73D723D05B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47BEFC-5AFC-7B41-9F71-9874150E1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4EDE-CCA8-6343-AF0E-D9DC3B39B823}" type="datetimeFigureOut">
              <a:rPr lang="en-US" smtClean="0"/>
              <a:t>12/20/19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8FE370-9025-6E41-8EE7-9DC84094B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8BF9CD-7BDE-2A49-8D7A-6ACF52BD6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19F7F-2284-F84A-97F2-BD90AE15E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787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DDB80-9567-E247-B25A-C18978287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9E3015-A149-A84E-808D-B092167819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112654-3B20-F646-9863-4D8490FF30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A87F99-AFB0-E841-8B4A-D44C523D5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4EDE-CCA8-6343-AF0E-D9DC3B39B823}" type="datetimeFigureOut">
              <a:rPr lang="en-US" smtClean="0"/>
              <a:t>12/20/19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A890CC-4AE0-2A40-B358-0F94A08E0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E26CA9-AEAA-9B42-9D81-4F5704F9C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19F7F-2284-F84A-97F2-BD90AE15E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566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3ECE7D-99A5-D44C-8B6B-9D4A27D5E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B798E8-32DA-F141-B8B8-5640215047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C4D29F-0736-D74E-9FD9-3F3328083E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34EDE-CCA8-6343-AF0E-D9DC3B39B823}" type="datetimeFigureOut">
              <a:rPr lang="en-US" smtClean="0"/>
              <a:t>12/20/19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10DEE-2CEE-7647-8090-BB4BB72BBD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916480-B077-9E44-8732-18A31D58F2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19F7F-2284-F84A-97F2-BD90AE15E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095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caa.vic.edu.au/curriculum/vce/vce-study-designs/specialistmathematics/advice-for-teachers/Pages/Units3and4AssessmentTasks%E2%80%8B.asp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caa.vic.edu.au/curriculum/vce/vce-study-designs/mathematicalmethods/advice-for-teachers/Pages/Units3and4AssessmentTasks%E2%80%8B.asp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lumbia.edu/~vjd1/earthquakes.ht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ggxeuFDaDU" TargetMode="External"/><Relationship Id="rId2" Type="http://schemas.openxmlformats.org/officeDocument/2006/relationships/hyperlink" Target="https://en.wikipedia.org/wiki/Tacoma_Narrows_Bridge_(1940)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3mclp9QmCGs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H7XSX10Qk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sonantlight.com/frequency-101/videos?gclid=Cj0KCQiAz53vBRCpARIsAPPsz8WsF8QzNhdUCbo23lZ6-E_QdGVkdqSISwfSyj5Qj0-w5mBRYwtv3SwaAqViEALw_wcB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search?client=safari&amp;rls=en&amp;q=altering+natural+frequency+of+vibration&amp;ie=UTF-8&amp;oe=UTF-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newport.com/t/fundamentals-of-vibration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13FA8-DC58-0F48-B8A5-1779ED4431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Interesting Physics Applications for Methods &amp; Specialist SACs</a:t>
            </a:r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09D02CCB-BAD3-9C43-9541-ABE5354A33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</a:t>
            </a:r>
            <a:r>
              <a:rPr lang="en-US"/>
              <a:t>Wayne Semmens</a:t>
            </a:r>
          </a:p>
        </p:txBody>
      </p:sp>
    </p:spTree>
    <p:extLst>
      <p:ext uri="{BB962C8B-B14F-4D97-AF65-F5344CB8AC3E}">
        <p14:creationId xmlns:p14="http://schemas.microsoft.com/office/powerpoint/2010/main" val="18727788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5671CA53-F427-174A-A4EA-1A687B48C109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08968045"/>
                  </p:ext>
                </p:extLst>
              </p:nvPr>
            </p:nvGraphicFramePr>
            <p:xfrm>
              <a:off x="1205345" y="623455"/>
              <a:ext cx="9379528" cy="5084618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419528">
                      <a:extLst>
                        <a:ext uri="{9D8B030D-6E8A-4147-A177-3AD203B41FA5}">
                          <a16:colId xmlns:a16="http://schemas.microsoft.com/office/drawing/2014/main" val="2478799120"/>
                        </a:ext>
                      </a:extLst>
                    </a:gridCol>
                    <a:gridCol w="375805">
                      <a:extLst>
                        <a:ext uri="{9D8B030D-6E8A-4147-A177-3AD203B41FA5}">
                          <a16:colId xmlns:a16="http://schemas.microsoft.com/office/drawing/2014/main" val="1965749166"/>
                        </a:ext>
                      </a:extLst>
                    </a:gridCol>
                    <a:gridCol w="1708302">
                      <a:extLst>
                        <a:ext uri="{9D8B030D-6E8A-4147-A177-3AD203B41FA5}">
                          <a16:colId xmlns:a16="http://schemas.microsoft.com/office/drawing/2014/main" val="2588269881"/>
                        </a:ext>
                      </a:extLst>
                    </a:gridCol>
                    <a:gridCol w="841139">
                      <a:extLst>
                        <a:ext uri="{9D8B030D-6E8A-4147-A177-3AD203B41FA5}">
                          <a16:colId xmlns:a16="http://schemas.microsoft.com/office/drawing/2014/main" val="4204842478"/>
                        </a:ext>
                      </a:extLst>
                    </a:gridCol>
                    <a:gridCol w="3142819">
                      <a:extLst>
                        <a:ext uri="{9D8B030D-6E8A-4147-A177-3AD203B41FA5}">
                          <a16:colId xmlns:a16="http://schemas.microsoft.com/office/drawing/2014/main" val="3743239119"/>
                        </a:ext>
                      </a:extLst>
                    </a:gridCol>
                    <a:gridCol w="2891935">
                      <a:extLst>
                        <a:ext uri="{9D8B030D-6E8A-4147-A177-3AD203B41FA5}">
                          <a16:colId xmlns:a16="http://schemas.microsoft.com/office/drawing/2014/main" val="3683513321"/>
                        </a:ext>
                      </a:extLst>
                    </a:gridCol>
                  </a:tblGrid>
                  <a:tr h="535223">
                    <a:tc>
                      <a:txBody>
                        <a:bodyPr/>
                        <a:lstStyle/>
                        <a:p>
                          <a:pPr>
                            <a:lnSpc>
                              <a:spcPts val="1400"/>
                            </a:lnSpc>
                            <a:spcBef>
                              <a:spcPts val="14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AU" sz="1200">
                              <a:effectLst/>
                            </a:rPr>
                            <a:t>w</a:t>
                          </a:r>
                          <a:endParaRPr lang="en-AU" sz="1200" b="1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ts val="14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AU" sz="1200">
                                    <a:effectLst/>
                                    <a:latin typeface="Cambria Math" panose="02040503050406030204" pitchFamily="18" charset="0"/>
                                  </a:rPr>
                                  <m:t>𝜸</m:t>
                                </m:r>
                              </m:oMath>
                            </m:oMathPara>
                          </a14:m>
                          <a:endParaRPr lang="en-AU" sz="1200" b="1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ts val="14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AU" sz="1200">
                                    <a:effectLst/>
                                    <a:latin typeface="Cambria Math" panose="02040503050406030204" pitchFamily="18" charset="0"/>
                                  </a:rPr>
                                  <m:t>𝜶</m:t>
                                </m:r>
                                <m:r>
                                  <a:rPr lang="en-AU" sz="1200">
                                    <a:effectLst/>
                                    <a:latin typeface="Cambria Math" panose="02040503050406030204" pitchFamily="18" charset="0"/>
                                  </a:rPr>
                                  <m:t>=(</m:t>
                                </m:r>
                                <m:sSup>
                                  <m:sSupPr>
                                    <m:ctrlPr>
                                      <a:rPr lang="en-AU" sz="12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AU" sz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𝜸</m:t>
                                    </m:r>
                                  </m:e>
                                  <m:sup>
                                    <m:r>
                                      <a:rPr lang="en-AU" sz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  <m:r>
                                  <a:rPr lang="en-AU" sz="1200"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AU" sz="12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AU" sz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𝒘</m:t>
                                    </m:r>
                                  </m:e>
                                  <m:sup>
                                    <m:r>
                                      <a:rPr lang="en-AU" sz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AU" sz="12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AU" sz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AU" sz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  <m:r>
                                      <a:rPr lang="en-AU" sz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  <m:r>
                                      <a:rPr lang="en-AU" sz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AU" sz="1200" b="1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ts val="14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sz="1200">
                              <a:effectLst/>
                            </a:rPr>
                            <a:t>roots</a:t>
                          </a:r>
                          <a:endParaRPr lang="en-AU" sz="1200" b="1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ts val="14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sz="1200">
                              <a:effectLst/>
                            </a:rPr>
                            <a:t>Average x</a:t>
                          </a:r>
                        </a:p>
                        <a:p>
                          <a:pPr>
                            <a:lnSpc>
                              <a:spcPts val="14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sz="1200">
                              <a:effectLst/>
                            </a:rPr>
                            <a:t> </a:t>
                          </a:r>
                          <a:endParaRPr lang="en-AU" sz="1200" b="1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ts val="1400"/>
                            </a:lnSpc>
                            <a:spcAft>
                              <a:spcPts val="700"/>
                            </a:spcAft>
                          </a:pPr>
                          <a:r>
                            <a:rPr lang="en-AU" sz="1200">
                              <a:effectLst/>
                            </a:rPr>
                            <a:t>Equation for average</a:t>
                          </a:r>
                          <a:endParaRPr lang="en-AU" sz="1200" b="1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853441053"/>
                      </a:ext>
                    </a:extLst>
                  </a:tr>
                  <a:tr h="1070446">
                    <a:tc>
                      <a:txBody>
                        <a:bodyPr/>
                        <a:lstStyle/>
                        <a:p>
                          <a:pPr>
                            <a:lnSpc>
                              <a:spcPts val="1400"/>
                            </a:lnSpc>
                            <a:spcBef>
                              <a:spcPts val="14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AU" sz="1200">
                              <a:effectLst/>
                            </a:rPr>
                            <a:t>1</a:t>
                          </a:r>
                          <a:endParaRPr lang="en-AU" sz="1200" b="1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ts val="14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sz="1200">
                              <a:effectLst/>
                            </a:rPr>
                            <a:t>2</a:t>
                          </a:r>
                        </a:p>
                        <a:p>
                          <a:pPr>
                            <a:lnSpc>
                              <a:spcPts val="14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sz="1200">
                              <a:effectLst/>
                            </a:rPr>
                            <a:t> </a:t>
                          </a:r>
                          <a:endParaRPr lang="en-AU" sz="1200" b="1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ts val="14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AU" sz="1200">
                                    <a:effectLst/>
                                    <a:latin typeface="Cambria Math" panose="02040503050406030204" pitchFamily="18" charset="0"/>
                                  </a:rPr>
                                  <m:t>√</m:t>
                                </m:r>
                                <m:r>
                                  <a:rPr lang="en-AU" sz="1200">
                                    <a:effectLst/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oMath>
                            </m:oMathPara>
                          </a14:m>
                          <a:endParaRPr lang="en-AU" sz="1200" b="1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ts val="14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sz="1200">
                              <a:effectLst/>
                            </a:rPr>
                            <a:t>none</a:t>
                          </a:r>
                          <a:endParaRPr lang="en-AU" sz="1200" b="1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ts val="14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sz="1200">
                              <a:effectLst/>
                            </a:rPr>
                            <a:t>0.542</a:t>
                          </a:r>
                        </a:p>
                        <a:p>
                          <a:pPr>
                            <a:lnSpc>
                              <a:spcPts val="14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sz="1200">
                              <a:effectLst/>
                            </a:rPr>
                            <a:t> </a:t>
                          </a:r>
                        </a:p>
                        <a:p>
                          <a:pPr>
                            <a:lnSpc>
                              <a:spcPts val="14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sz="1200">
                              <a:effectLst/>
                            </a:rPr>
                            <a:t> </a:t>
                          </a:r>
                        </a:p>
                        <a:p>
                          <a:pPr>
                            <a:lnSpc>
                              <a:spcPts val="14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sz="1200">
                              <a:effectLst/>
                            </a:rPr>
                            <a:t> </a:t>
                          </a:r>
                          <a:endParaRPr lang="en-AU" sz="1200" b="1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ts val="14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AU" sz="9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AU" sz="900">
                                      <a:effectLst/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AU" sz="900">
                                      <a:effectLst/>
                                      <a:latin typeface="Cambria Math" panose="02040503050406030204" pitchFamily="18" charset="0"/>
                                    </a:rPr>
                                    <m:t>𝟔</m:t>
                                  </m:r>
                                </m:den>
                              </m:f>
                            </m:oMath>
                          </a14:m>
                          <a:r>
                            <a:rPr lang="en-AU" sz="900">
                              <a:effectLst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nary>
                                <m:naryPr>
                                  <m:limLoc m:val="subSup"/>
                                  <m:ctrlPr>
                                    <a:rPr lang="en-AU" sz="9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n-AU" sz="900">
                                      <a:effectLst/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  <m:sup>
                                  <m:r>
                                    <a:rPr lang="en-AU" sz="900">
                                      <a:effectLst/>
                                      <a:latin typeface="Cambria Math" panose="02040503050406030204" pitchFamily="18" charset="0"/>
                                    </a:rPr>
                                    <m:t>𝟔</m:t>
                                  </m:r>
                                </m:sup>
                                <m:e>
                                  <m:sSup>
                                    <m:sSupPr>
                                      <m:ctrlPr>
                                        <a:rPr lang="en-AU" sz="900" i="1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AU" sz="9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𝒆</m:t>
                                      </m:r>
                                    </m:e>
                                    <m:sup>
                                      <m:r>
                                        <a:rPr lang="en-AU" sz="9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AU" sz="9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  <m:r>
                                        <a:rPr lang="en-AU" sz="9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𝒕</m:t>
                                      </m:r>
                                    </m:sup>
                                  </m:sSup>
                                  <m:r>
                                    <a:rPr lang="en-AU" sz="900">
                                      <a:effectLst/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p>
                                    <m:sSupPr>
                                      <m:ctrlPr>
                                        <a:rPr lang="en-AU" sz="900" i="1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AU" sz="9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𝒆</m:t>
                                      </m:r>
                                    </m:e>
                                    <m:sup>
                                      <m:rad>
                                        <m:radPr>
                                          <m:degHide m:val="on"/>
                                          <m:ctrlPr>
                                            <a:rPr lang="en-AU" sz="900" i="1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en-AU" sz="900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  <m:t>𝟑</m:t>
                                          </m:r>
                                        </m:e>
                                      </m:rad>
                                      <m:r>
                                        <a:rPr lang="en-AU" sz="9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𝒕</m:t>
                                      </m:r>
                                    </m:sup>
                                  </m:sSup>
                                </m:e>
                              </m:nary>
                              <m:r>
                                <a:rPr lang="en-AU" sz="900">
                                  <a:effectLst/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AU" sz="9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900">
                                      <a:effectLst/>
                                      <a:latin typeface="Cambria Math" panose="02040503050406030204" pitchFamily="18" charset="0"/>
                                    </a:rPr>
                                    <m:t>𝒆</m:t>
                                  </m:r>
                                </m:e>
                                <m:sup>
                                  <m:r>
                                    <a:rPr lang="en-AU" sz="900">
                                      <a:effectLst/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AU" sz="900" i="1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AU" sz="9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𝟑</m:t>
                                      </m:r>
                                    </m:e>
                                  </m:rad>
                                  <m:r>
                                    <a:rPr lang="en-AU" sz="900">
                                      <a:effectLst/>
                                      <a:latin typeface="Cambria Math" panose="02040503050406030204" pitchFamily="18" charset="0"/>
                                    </a:rPr>
                                    <m:t>𝒕</m:t>
                                  </m:r>
                                </m:sup>
                              </m:sSup>
                              <m:r>
                                <a:rPr lang="en-AU" sz="900"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AU" sz="900">
                              <a:effectLst/>
                            </a:rPr>
                            <a:t>dt</a:t>
                          </a:r>
                          <a:endParaRPr lang="en-AU" sz="1200">
                            <a:effectLst/>
                          </a:endParaRPr>
                        </a:p>
                        <a:p>
                          <a:pPr>
                            <a:lnSpc>
                              <a:spcPts val="14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sz="1200">
                              <a:effectLst/>
                            </a:rPr>
                            <a:t> </a:t>
                          </a:r>
                        </a:p>
                        <a:p>
                          <a:pPr>
                            <a:lnSpc>
                              <a:spcPts val="14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sz="1200">
                              <a:effectLst/>
                            </a:rPr>
                            <a:t> </a:t>
                          </a:r>
                        </a:p>
                        <a:p>
                          <a:pPr>
                            <a:lnSpc>
                              <a:spcPts val="1400"/>
                            </a:lnSpc>
                            <a:spcAft>
                              <a:spcPts val="700"/>
                            </a:spcAft>
                          </a:pPr>
                          <a:r>
                            <a:rPr lang="en-AU" sz="1200">
                              <a:effectLst/>
                            </a:rPr>
                            <a:t> </a:t>
                          </a:r>
                          <a:endParaRPr lang="en-AU" sz="1200" b="1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109196356"/>
                      </a:ext>
                    </a:extLst>
                  </a:tr>
                  <a:tr h="1605669">
                    <a:tc>
                      <a:txBody>
                        <a:bodyPr/>
                        <a:lstStyle/>
                        <a:p>
                          <a:pPr>
                            <a:lnSpc>
                              <a:spcPts val="1400"/>
                            </a:lnSpc>
                            <a:spcBef>
                              <a:spcPts val="14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AU" sz="1200">
                              <a:effectLst/>
                            </a:rPr>
                            <a:t>1</a:t>
                          </a:r>
                          <a:endParaRPr lang="en-AU" sz="1200" b="1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ts val="14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sz="1200">
                              <a:effectLst/>
                            </a:rPr>
                            <a:t>3</a:t>
                          </a:r>
                          <a:endParaRPr lang="en-AU" sz="1200" b="1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ts val="14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n-AU" sz="12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AU" sz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𝟖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AU" sz="1200" b="1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ts val="14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sz="1200">
                              <a:effectLst/>
                            </a:rPr>
                            <a:t> </a:t>
                          </a:r>
                          <a:endParaRPr lang="en-AU" sz="1200" b="1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ts val="14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sz="1200">
                              <a:effectLst/>
                            </a:rPr>
                            <a:t>0.653</a:t>
                          </a:r>
                          <a:endParaRPr lang="en-AU" sz="1200" b="1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ts val="14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sz="1200">
                              <a:effectLst/>
                            </a:rPr>
                            <a:t> </a:t>
                          </a:r>
                        </a:p>
                        <a:p>
                          <a:pPr>
                            <a:lnSpc>
                              <a:spcPts val="14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AU" sz="9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AU" sz="900">
                                      <a:effectLst/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AU" sz="900">
                                      <a:effectLst/>
                                      <a:latin typeface="Cambria Math" panose="02040503050406030204" pitchFamily="18" charset="0"/>
                                    </a:rPr>
                                    <m:t>𝟔</m:t>
                                  </m:r>
                                </m:den>
                              </m:f>
                            </m:oMath>
                          </a14:m>
                          <a:r>
                            <a:rPr lang="en-AU" sz="900">
                              <a:effectLst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nary>
                                <m:naryPr>
                                  <m:limLoc m:val="subSup"/>
                                  <m:ctrlPr>
                                    <a:rPr lang="en-AU" sz="9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n-AU" sz="900">
                                      <a:effectLst/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  <m:sup>
                                  <m:r>
                                    <a:rPr lang="en-AU" sz="900">
                                      <a:effectLst/>
                                      <a:latin typeface="Cambria Math" panose="02040503050406030204" pitchFamily="18" charset="0"/>
                                    </a:rPr>
                                    <m:t>𝟔</m:t>
                                  </m:r>
                                </m:sup>
                                <m:e>
                                  <m:sSup>
                                    <m:sSupPr>
                                      <m:ctrlPr>
                                        <a:rPr lang="en-AU" sz="900" i="1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AU" sz="9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𝒆</m:t>
                                      </m:r>
                                    </m:e>
                                    <m:sup>
                                      <m:r>
                                        <a:rPr lang="en-AU" sz="9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AU" sz="9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𝟑</m:t>
                                      </m:r>
                                      <m:r>
                                        <a:rPr lang="en-AU" sz="9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𝒕</m:t>
                                      </m:r>
                                    </m:sup>
                                  </m:sSup>
                                  <m:r>
                                    <a:rPr lang="en-AU" sz="900">
                                      <a:effectLst/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p>
                                    <m:sSupPr>
                                      <m:ctrlPr>
                                        <a:rPr lang="en-AU" sz="900" i="1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AU" sz="9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𝒆</m:t>
                                      </m:r>
                                    </m:e>
                                    <m:sup>
                                      <m:rad>
                                        <m:radPr>
                                          <m:degHide m:val="on"/>
                                          <m:ctrlPr>
                                            <a:rPr lang="en-AU" sz="900" i="1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en-AU" sz="900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  <m:t>𝟖</m:t>
                                          </m:r>
                                        </m:e>
                                      </m:rad>
                                      <m:r>
                                        <a:rPr lang="en-AU" sz="9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𝒕</m:t>
                                      </m:r>
                                    </m:sup>
                                  </m:sSup>
                                </m:e>
                              </m:nary>
                              <m:r>
                                <a:rPr lang="en-AU" sz="900">
                                  <a:effectLst/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AU" sz="9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900">
                                      <a:effectLst/>
                                      <a:latin typeface="Cambria Math" panose="02040503050406030204" pitchFamily="18" charset="0"/>
                                    </a:rPr>
                                    <m:t>𝒆</m:t>
                                  </m:r>
                                </m:e>
                                <m:sup>
                                  <m:r>
                                    <a:rPr lang="en-AU" sz="900">
                                      <a:effectLst/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AU" sz="900" i="1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AU" sz="9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𝟖</m:t>
                                      </m:r>
                                    </m:e>
                                  </m:rad>
                                  <m:r>
                                    <a:rPr lang="en-AU" sz="900">
                                      <a:effectLst/>
                                      <a:latin typeface="Cambria Math" panose="02040503050406030204" pitchFamily="18" charset="0"/>
                                    </a:rPr>
                                    <m:t>𝒕</m:t>
                                  </m:r>
                                </m:sup>
                              </m:sSup>
                              <m:r>
                                <a:rPr lang="en-AU" sz="900"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AU" sz="900">
                              <a:effectLst/>
                            </a:rPr>
                            <a:t>dt</a:t>
                          </a:r>
                          <a:endParaRPr lang="en-AU" sz="1200">
                            <a:effectLst/>
                          </a:endParaRPr>
                        </a:p>
                        <a:p>
                          <a:pPr>
                            <a:lnSpc>
                              <a:spcPts val="14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sz="1200">
                              <a:effectLst/>
                            </a:rPr>
                            <a:t> </a:t>
                          </a:r>
                        </a:p>
                        <a:p>
                          <a:pPr>
                            <a:lnSpc>
                              <a:spcPts val="14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sz="1200">
                              <a:effectLst/>
                            </a:rPr>
                            <a:t> </a:t>
                          </a:r>
                        </a:p>
                        <a:p>
                          <a:pPr>
                            <a:lnSpc>
                              <a:spcPts val="14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sz="1200">
                              <a:effectLst/>
                            </a:rPr>
                            <a:t> </a:t>
                          </a:r>
                        </a:p>
                        <a:p>
                          <a:pPr>
                            <a:lnSpc>
                              <a:spcPts val="1400"/>
                            </a:lnSpc>
                            <a:spcAft>
                              <a:spcPts val="700"/>
                            </a:spcAft>
                          </a:pPr>
                          <a:r>
                            <a:rPr lang="en-AU" sz="1200">
                              <a:effectLst/>
                            </a:rPr>
                            <a:t> </a:t>
                          </a:r>
                          <a:endParaRPr lang="en-AU" sz="1200" b="1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53255722"/>
                      </a:ext>
                    </a:extLst>
                  </a:tr>
                  <a:tr h="1873280">
                    <a:tc>
                      <a:txBody>
                        <a:bodyPr/>
                        <a:lstStyle/>
                        <a:p>
                          <a:pPr>
                            <a:lnSpc>
                              <a:spcPts val="1400"/>
                            </a:lnSpc>
                            <a:spcBef>
                              <a:spcPts val="14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AU" sz="1200">
                              <a:effectLst/>
                            </a:rPr>
                            <a:t>1</a:t>
                          </a:r>
                          <a:endParaRPr lang="en-AU" sz="1200" b="1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ts val="14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sz="1200">
                              <a:effectLst/>
                            </a:rPr>
                            <a:t>4</a:t>
                          </a:r>
                          <a:endParaRPr lang="en-AU" sz="1200" b="1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ts val="14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n-AU" sz="12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AU" sz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𝟏𝟓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AU" sz="1200" b="1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ts val="14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sz="1200">
                              <a:effectLst/>
                            </a:rPr>
                            <a:t> </a:t>
                          </a:r>
                          <a:endParaRPr lang="en-AU" sz="1200" b="1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ts val="14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sz="1200">
                              <a:effectLst/>
                            </a:rPr>
                            <a:t>0.721</a:t>
                          </a:r>
                          <a:endParaRPr lang="en-AU" sz="1200" b="1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ts val="14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sz="1200" dirty="0">
                              <a:effectLst/>
                            </a:rPr>
                            <a:t> </a:t>
                          </a:r>
                        </a:p>
                        <a:p>
                          <a:pPr>
                            <a:lnSpc>
                              <a:spcPts val="14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sz="1200" dirty="0">
                              <a:effectLst/>
                            </a:rPr>
                            <a:t> </a:t>
                          </a:r>
                        </a:p>
                        <a:p>
                          <a:pPr>
                            <a:lnSpc>
                              <a:spcPts val="14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sz="1200" dirty="0">
                              <a:effectLst/>
                            </a:rPr>
                            <a:t> </a:t>
                          </a:r>
                        </a:p>
                        <a:p>
                          <a:pPr>
                            <a:lnSpc>
                              <a:spcPts val="14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sz="1200" dirty="0">
                              <a:effectLst/>
                            </a:rPr>
                            <a:t> </a:t>
                          </a:r>
                        </a:p>
                        <a:p>
                          <a:pPr>
                            <a:lnSpc>
                              <a:spcPts val="14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sz="1200" dirty="0">
                              <a:effectLst/>
                            </a:rPr>
                            <a:t> </a:t>
                          </a:r>
                        </a:p>
                        <a:p>
                          <a:pPr>
                            <a:lnSpc>
                              <a:spcPts val="14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sz="1200" dirty="0">
                              <a:effectLst/>
                            </a:rPr>
                            <a:t> </a:t>
                          </a:r>
                        </a:p>
                        <a:p>
                          <a:pPr>
                            <a:lnSpc>
                              <a:spcPts val="1400"/>
                            </a:lnSpc>
                            <a:spcAft>
                              <a:spcPts val="700"/>
                            </a:spcAft>
                          </a:pPr>
                          <a:r>
                            <a:rPr lang="en-AU" sz="1200" dirty="0">
                              <a:effectLst/>
                            </a:rPr>
                            <a:t> </a:t>
                          </a:r>
                          <a:endParaRPr lang="en-AU" sz="1200" b="1" dirty="0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26857819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5671CA53-F427-174A-A4EA-1A687B48C109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08968045"/>
                  </p:ext>
                </p:extLst>
              </p:nvPr>
            </p:nvGraphicFramePr>
            <p:xfrm>
              <a:off x="1205345" y="623455"/>
              <a:ext cx="9379528" cy="5084618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419528">
                      <a:extLst>
                        <a:ext uri="{9D8B030D-6E8A-4147-A177-3AD203B41FA5}">
                          <a16:colId xmlns:a16="http://schemas.microsoft.com/office/drawing/2014/main" val="2478799120"/>
                        </a:ext>
                      </a:extLst>
                    </a:gridCol>
                    <a:gridCol w="375805">
                      <a:extLst>
                        <a:ext uri="{9D8B030D-6E8A-4147-A177-3AD203B41FA5}">
                          <a16:colId xmlns:a16="http://schemas.microsoft.com/office/drawing/2014/main" val="1965749166"/>
                        </a:ext>
                      </a:extLst>
                    </a:gridCol>
                    <a:gridCol w="1708302">
                      <a:extLst>
                        <a:ext uri="{9D8B030D-6E8A-4147-A177-3AD203B41FA5}">
                          <a16:colId xmlns:a16="http://schemas.microsoft.com/office/drawing/2014/main" val="2588269881"/>
                        </a:ext>
                      </a:extLst>
                    </a:gridCol>
                    <a:gridCol w="841139">
                      <a:extLst>
                        <a:ext uri="{9D8B030D-6E8A-4147-A177-3AD203B41FA5}">
                          <a16:colId xmlns:a16="http://schemas.microsoft.com/office/drawing/2014/main" val="4204842478"/>
                        </a:ext>
                      </a:extLst>
                    </a:gridCol>
                    <a:gridCol w="3142819">
                      <a:extLst>
                        <a:ext uri="{9D8B030D-6E8A-4147-A177-3AD203B41FA5}">
                          <a16:colId xmlns:a16="http://schemas.microsoft.com/office/drawing/2014/main" val="3743239119"/>
                        </a:ext>
                      </a:extLst>
                    </a:gridCol>
                    <a:gridCol w="2891935">
                      <a:extLst>
                        <a:ext uri="{9D8B030D-6E8A-4147-A177-3AD203B41FA5}">
                          <a16:colId xmlns:a16="http://schemas.microsoft.com/office/drawing/2014/main" val="3683513321"/>
                        </a:ext>
                      </a:extLst>
                    </a:gridCol>
                  </a:tblGrid>
                  <a:tr h="535223">
                    <a:tc>
                      <a:txBody>
                        <a:bodyPr/>
                        <a:lstStyle/>
                        <a:p>
                          <a:pPr>
                            <a:lnSpc>
                              <a:spcPts val="1400"/>
                            </a:lnSpc>
                            <a:spcBef>
                              <a:spcPts val="14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AU" sz="1200">
                              <a:effectLst/>
                            </a:rPr>
                            <a:t>w</a:t>
                          </a:r>
                          <a:endParaRPr lang="en-AU" sz="1200" b="1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10000" t="-9524" r="-2260000" b="-8547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46667" t="-9524" r="-402222" b="-8547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ts val="14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sz="1200">
                              <a:effectLst/>
                            </a:rPr>
                            <a:t>roots</a:t>
                          </a:r>
                          <a:endParaRPr lang="en-AU" sz="1200" b="1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ts val="14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sz="1200">
                              <a:effectLst/>
                            </a:rPr>
                            <a:t>Average x</a:t>
                          </a:r>
                        </a:p>
                        <a:p>
                          <a:pPr>
                            <a:lnSpc>
                              <a:spcPts val="14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sz="1200">
                              <a:effectLst/>
                            </a:rPr>
                            <a:t> </a:t>
                          </a:r>
                          <a:endParaRPr lang="en-AU" sz="1200" b="1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ts val="1400"/>
                            </a:lnSpc>
                            <a:spcAft>
                              <a:spcPts val="700"/>
                            </a:spcAft>
                          </a:pPr>
                          <a:r>
                            <a:rPr lang="en-AU" sz="1200">
                              <a:effectLst/>
                            </a:rPr>
                            <a:t>Equation for average</a:t>
                          </a:r>
                          <a:endParaRPr lang="en-AU" sz="1200" b="1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853441053"/>
                      </a:ext>
                    </a:extLst>
                  </a:tr>
                  <a:tr h="1070446">
                    <a:tc>
                      <a:txBody>
                        <a:bodyPr/>
                        <a:lstStyle/>
                        <a:p>
                          <a:pPr>
                            <a:lnSpc>
                              <a:spcPts val="1400"/>
                            </a:lnSpc>
                            <a:spcBef>
                              <a:spcPts val="14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AU" sz="1200">
                              <a:effectLst/>
                            </a:rPr>
                            <a:t>1</a:t>
                          </a:r>
                          <a:endParaRPr lang="en-AU" sz="1200" b="1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ts val="14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sz="1200">
                              <a:effectLst/>
                            </a:rPr>
                            <a:t>2</a:t>
                          </a:r>
                        </a:p>
                        <a:p>
                          <a:pPr>
                            <a:lnSpc>
                              <a:spcPts val="14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sz="1200">
                              <a:effectLst/>
                            </a:rPr>
                            <a:t> </a:t>
                          </a:r>
                          <a:endParaRPr lang="en-AU" sz="1200" b="1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46667" t="-54118" r="-402222" b="-3223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ts val="14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sz="1200">
                              <a:effectLst/>
                            </a:rPr>
                            <a:t>none</a:t>
                          </a:r>
                          <a:endParaRPr lang="en-AU" sz="1200" b="1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ts val="14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sz="1200">
                              <a:effectLst/>
                            </a:rPr>
                            <a:t>0.542</a:t>
                          </a:r>
                        </a:p>
                        <a:p>
                          <a:pPr>
                            <a:lnSpc>
                              <a:spcPts val="14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sz="1200">
                              <a:effectLst/>
                            </a:rPr>
                            <a:t> </a:t>
                          </a:r>
                        </a:p>
                        <a:p>
                          <a:pPr>
                            <a:lnSpc>
                              <a:spcPts val="14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sz="1200">
                              <a:effectLst/>
                            </a:rPr>
                            <a:t> </a:t>
                          </a:r>
                        </a:p>
                        <a:p>
                          <a:pPr>
                            <a:lnSpc>
                              <a:spcPts val="14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sz="1200">
                              <a:effectLst/>
                            </a:rPr>
                            <a:t> </a:t>
                          </a:r>
                          <a:endParaRPr lang="en-AU" sz="1200" b="1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224561" t="-54118" r="-439" b="-3223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09196356"/>
                      </a:ext>
                    </a:extLst>
                  </a:tr>
                  <a:tr h="1605669">
                    <a:tc>
                      <a:txBody>
                        <a:bodyPr/>
                        <a:lstStyle/>
                        <a:p>
                          <a:pPr>
                            <a:lnSpc>
                              <a:spcPts val="1400"/>
                            </a:lnSpc>
                            <a:spcBef>
                              <a:spcPts val="14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AU" sz="1200">
                              <a:effectLst/>
                            </a:rPr>
                            <a:t>1</a:t>
                          </a:r>
                          <a:endParaRPr lang="en-AU" sz="1200" b="1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ts val="14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sz="1200">
                              <a:effectLst/>
                            </a:rPr>
                            <a:t>3</a:t>
                          </a:r>
                          <a:endParaRPr lang="en-AU" sz="1200" b="1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46667" t="-103968" r="-402222" b="-11746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ts val="14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sz="1200">
                              <a:effectLst/>
                            </a:rPr>
                            <a:t> </a:t>
                          </a:r>
                          <a:endParaRPr lang="en-AU" sz="1200" b="1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ts val="14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sz="1200">
                              <a:effectLst/>
                            </a:rPr>
                            <a:t>0.653</a:t>
                          </a:r>
                          <a:endParaRPr lang="en-AU" sz="1200" b="1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224561" t="-103968" r="-439" b="-11746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3255722"/>
                      </a:ext>
                    </a:extLst>
                  </a:tr>
                  <a:tr h="1873280">
                    <a:tc>
                      <a:txBody>
                        <a:bodyPr/>
                        <a:lstStyle/>
                        <a:p>
                          <a:pPr>
                            <a:lnSpc>
                              <a:spcPts val="1400"/>
                            </a:lnSpc>
                            <a:spcBef>
                              <a:spcPts val="14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AU" sz="1200">
                              <a:effectLst/>
                            </a:rPr>
                            <a:t>1</a:t>
                          </a:r>
                          <a:endParaRPr lang="en-AU" sz="1200" b="1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ts val="14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sz="1200">
                              <a:effectLst/>
                            </a:rPr>
                            <a:t>4</a:t>
                          </a:r>
                          <a:endParaRPr lang="en-AU" sz="1200" b="1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46667" t="-173649" r="-40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ts val="14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sz="1200">
                              <a:effectLst/>
                            </a:rPr>
                            <a:t> </a:t>
                          </a:r>
                          <a:endParaRPr lang="en-AU" sz="1200" b="1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ts val="14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sz="1200">
                              <a:effectLst/>
                            </a:rPr>
                            <a:t>0.721</a:t>
                          </a:r>
                          <a:endParaRPr lang="en-AU" sz="1200" b="1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ts val="14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sz="1200" dirty="0">
                              <a:effectLst/>
                            </a:rPr>
                            <a:t> </a:t>
                          </a:r>
                        </a:p>
                        <a:p>
                          <a:pPr>
                            <a:lnSpc>
                              <a:spcPts val="14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sz="1200" dirty="0">
                              <a:effectLst/>
                            </a:rPr>
                            <a:t> </a:t>
                          </a:r>
                        </a:p>
                        <a:p>
                          <a:pPr>
                            <a:lnSpc>
                              <a:spcPts val="14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sz="1200" dirty="0">
                              <a:effectLst/>
                            </a:rPr>
                            <a:t> </a:t>
                          </a:r>
                        </a:p>
                        <a:p>
                          <a:pPr>
                            <a:lnSpc>
                              <a:spcPts val="14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sz="1200" dirty="0">
                              <a:effectLst/>
                            </a:rPr>
                            <a:t> </a:t>
                          </a:r>
                        </a:p>
                        <a:p>
                          <a:pPr>
                            <a:lnSpc>
                              <a:spcPts val="14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sz="1200" dirty="0">
                              <a:effectLst/>
                            </a:rPr>
                            <a:t> </a:t>
                          </a:r>
                        </a:p>
                        <a:p>
                          <a:pPr>
                            <a:lnSpc>
                              <a:spcPts val="14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sz="1200" dirty="0">
                              <a:effectLst/>
                            </a:rPr>
                            <a:t> </a:t>
                          </a:r>
                        </a:p>
                        <a:p>
                          <a:pPr>
                            <a:lnSpc>
                              <a:spcPts val="1400"/>
                            </a:lnSpc>
                            <a:spcAft>
                              <a:spcPts val="700"/>
                            </a:spcAft>
                          </a:pPr>
                          <a:r>
                            <a:rPr lang="en-AU" sz="1200" dirty="0">
                              <a:effectLst/>
                            </a:rPr>
                            <a:t> </a:t>
                          </a:r>
                          <a:endParaRPr lang="en-AU" sz="1200" b="1" dirty="0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ea typeface="Arial" panose="020B0604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26857819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838807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3B928-A3E2-404C-BAC4-17C419B87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VCE  Specialist Sample Application assessment Tasks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FBC5A-1838-7644-A395-C6B726E615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Specialist  Maths</a:t>
            </a:r>
          </a:p>
          <a:p>
            <a:r>
              <a:rPr lang="en-US" dirty="0">
                <a:hlinkClick r:id="rId3"/>
              </a:rPr>
              <a:t>https://www.vcaa.vic.edu.au/curriculum/vce/vce-study-designs/specialistmathematics/advice-for-teachers/Pages/Units3and4AssessmentTasks%E2%80%8B.aspx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965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61D4A-DC80-4A49-93A0-CA623E113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SAC Application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85D82-CD31-1449-B7AD-18529FBB2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starting point  for pendulums is the VCAA sample   Application tasks for </a:t>
            </a:r>
            <a:r>
              <a:rPr lang="en-AU" b="1" dirty="0"/>
              <a:t>Mathematical Methods Unit 3 was </a:t>
            </a:r>
            <a:r>
              <a:rPr lang="en-US" b="1" dirty="0"/>
              <a:t>Sample application task 4 – product functions and pendulum clocks </a:t>
            </a:r>
          </a:p>
          <a:p>
            <a:pPr marL="0" indent="0">
              <a:buNone/>
            </a:pPr>
            <a:r>
              <a:rPr lang="en-US" b="1" dirty="0"/>
              <a:t>Which introduces products of decaying exponential functions and trig functions such as </a:t>
            </a:r>
          </a:p>
          <a:p>
            <a:r>
              <a:rPr lang="en-AU" i="1" dirty="0"/>
              <a:t>s</a:t>
            </a:r>
            <a:r>
              <a:rPr lang="en-AU" dirty="0"/>
              <a:t>(</a:t>
            </a:r>
            <a:r>
              <a:rPr lang="en-AU" i="1" dirty="0"/>
              <a:t>t</a:t>
            </a:r>
            <a:r>
              <a:rPr lang="en-AU" dirty="0"/>
              <a:t>) = 5</a:t>
            </a:r>
            <a:r>
              <a:rPr lang="en-AU" i="1" dirty="0"/>
              <a:t>e</a:t>
            </a:r>
            <a:r>
              <a:rPr lang="en-AU" baseline="30000" dirty="0"/>
              <a:t>–</a:t>
            </a:r>
            <a:r>
              <a:rPr lang="en-AU" i="1" baseline="30000" dirty="0" err="1"/>
              <a:t>kt</a:t>
            </a:r>
            <a:r>
              <a:rPr lang="en-AU" i="1" dirty="0"/>
              <a:t> </a:t>
            </a:r>
            <a:r>
              <a:rPr lang="en-AU" dirty="0"/>
              <a:t>sin(</a:t>
            </a:r>
            <a:r>
              <a:rPr lang="en-AU" i="1" dirty="0"/>
              <a:t>at</a:t>
            </a:r>
            <a:r>
              <a:rPr lang="en-AU" dirty="0"/>
              <a:t>)</a:t>
            </a:r>
          </a:p>
          <a:p>
            <a:r>
              <a:rPr lang="en-AU" dirty="0"/>
              <a:t> </a:t>
            </a:r>
            <a:endParaRPr lang="en-US" b="1" dirty="0"/>
          </a:p>
          <a:p>
            <a:r>
              <a:rPr lang="en-US" dirty="0" err="1"/>
              <a:t>Maths</a:t>
            </a:r>
            <a:r>
              <a:rPr lang="en-US" dirty="0"/>
              <a:t> Methods</a:t>
            </a:r>
          </a:p>
          <a:p>
            <a:r>
              <a:rPr lang="en-US" dirty="0">
                <a:hlinkClick r:id="rId2"/>
              </a:rPr>
              <a:t>https://www.vcaa.vic.edu.au/curriculum/vce/vce-study-designs/mathematicalmethods/advice-for-teachers/Pages/Units3and4AssessmentTasks%E2%80%8B.aspx</a:t>
            </a:r>
            <a:endParaRPr lang="en-US" dirty="0"/>
          </a:p>
          <a:p>
            <a:endParaRPr lang="en-AU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0378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8498C-8C09-DB48-8F3F-2EFAA6A68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Earthquake waves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45CD6F-5DDB-5E48-BED3-1B1F74E039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0764"/>
            <a:ext cx="10515600" cy="4916199"/>
          </a:xfrm>
        </p:spPr>
        <p:txBody>
          <a:bodyPr>
            <a:normAutofit lnSpcReduction="10000"/>
          </a:bodyPr>
          <a:lstStyle/>
          <a:p>
            <a:r>
              <a:rPr lang="en-AU" dirty="0"/>
              <a:t>Earthquakes involve seismic waves.  </a:t>
            </a:r>
            <a:r>
              <a:rPr lang="en-AU" dirty="0" err="1"/>
              <a:t>Siesmic</a:t>
            </a:r>
            <a:r>
              <a:rPr lang="en-AU" dirty="0"/>
              <a:t> waves consist of  Surface Waves  and Body Waves.</a:t>
            </a:r>
          </a:p>
          <a:p>
            <a:r>
              <a:rPr lang="en-AU" u="sng" dirty="0"/>
              <a:t>Body waves</a:t>
            </a:r>
            <a:r>
              <a:rPr lang="en-AU" dirty="0"/>
              <a:t> consist of </a:t>
            </a:r>
            <a:r>
              <a:rPr lang="en-AU" b="1" i="1" dirty="0"/>
              <a:t>P, Primary, or Compressional waves</a:t>
            </a:r>
            <a:r>
              <a:rPr lang="en-AU" dirty="0"/>
              <a:t>  which travel the fastest (~6 km/sec in the upper crust). </a:t>
            </a:r>
          </a:p>
          <a:p>
            <a:r>
              <a:rPr lang="en-AU" u="sng" dirty="0"/>
              <a:t>Surface waves</a:t>
            </a:r>
            <a:r>
              <a:rPr lang="en-AU" dirty="0"/>
              <a:t> are slower than body waves and its usually surface waves which knock down buildings . They do the damage in Earthquakes. Surface waves are divided also into two types. </a:t>
            </a:r>
            <a:r>
              <a:rPr lang="en-AU" b="1" i="1" dirty="0"/>
              <a:t>L waves</a:t>
            </a:r>
            <a:r>
              <a:rPr lang="en-AU" dirty="0"/>
              <a:t> shake the ground side-to-side like an S wave. </a:t>
            </a:r>
            <a:r>
              <a:rPr lang="en-AU" b="1" i="1" dirty="0"/>
              <a:t>R waves</a:t>
            </a:r>
            <a:r>
              <a:rPr lang="en-AU" dirty="0"/>
              <a:t> displace the ground like rolling ocean waves. The ground rolls forward and up and then down and backwards. This is similar to a p wave but with the extra up-down motion. (From Earthquakes and Seismology) </a:t>
            </a:r>
            <a:r>
              <a:rPr lang="en-AU" u="sng" dirty="0">
                <a:hlinkClick r:id="rId2"/>
              </a:rPr>
              <a:t>http://www.columbia.edu/~vjd1/earthquakes.htm</a:t>
            </a:r>
            <a:endParaRPr lang="en-A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0474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5E087-82F8-354D-939C-297679E09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Early warning of Earthquakes by birds </a:t>
            </a:r>
            <a:r>
              <a:rPr lang="en-US" dirty="0" err="1"/>
              <a:t>etc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83AA0-56D0-5A40-83CC-6004B25AC7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Some people even report hearing an earthquake (due to the higher frequency P waves vibrating or rustling objects) before they feel the S waves arrival. When S waves deform the ground, it causes lateral or shear (back and forth) forces on structures.  Older buildings were constructed primarily to withstand gravity (vertical forces); therefore they are more prone to fail due to the strong lateral </a:t>
            </a:r>
            <a:r>
              <a:rPr lang="en-AU" i="1" dirty="0"/>
              <a:t>(sideways)</a:t>
            </a:r>
            <a:r>
              <a:rPr lang="en-AU" dirty="0"/>
              <a:t> loading experienced during a big earthquake.</a:t>
            </a:r>
          </a:p>
        </p:txBody>
      </p:sp>
    </p:spTree>
    <p:extLst>
      <p:ext uri="{BB962C8B-B14F-4D97-AF65-F5344CB8AC3E}">
        <p14:creationId xmlns:p14="http://schemas.microsoft.com/office/powerpoint/2010/main" val="13891774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42C2C-30DD-FD4F-84A3-E54B4D902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Applicability to Building design and Earthquakes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3147E-4363-BB4C-9E4D-D0C3167DD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The period is the reciprocal of the frequency, The resonant frequency of buildings is about 1 Hertz ( 1 cycle /second) . An earthquake having this frequency is more likely to destroy a building. </a:t>
            </a:r>
            <a:endParaRPr lang="en-US" dirty="0"/>
          </a:p>
          <a:p>
            <a:endParaRPr lang="en-US" dirty="0"/>
          </a:p>
          <a:p>
            <a:r>
              <a:rPr lang="en-AU" dirty="0"/>
              <a:t>The </a:t>
            </a:r>
            <a:r>
              <a:rPr lang="en-AU" b="1" dirty="0"/>
              <a:t>frequency</a:t>
            </a:r>
            <a:r>
              <a:rPr lang="en-AU" dirty="0"/>
              <a:t> range of </a:t>
            </a:r>
            <a:r>
              <a:rPr lang="en-AU" b="1" dirty="0"/>
              <a:t>seismic waves</a:t>
            </a:r>
            <a:r>
              <a:rPr lang="en-AU" dirty="0"/>
              <a:t> is large, from as high as the audible range (greater than 20 hertz) to as low as the </a:t>
            </a:r>
            <a:r>
              <a:rPr lang="en-AU" b="1" dirty="0"/>
              <a:t>frequencies</a:t>
            </a:r>
            <a:r>
              <a:rPr lang="en-AU" dirty="0"/>
              <a:t> of the free oscillations of the whole Earth,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0089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9DFCA-A02B-4E43-A4FA-42EA7B0FF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8A5D1C-0705-7A48-BBFE-164450E342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Go to SAC</a:t>
            </a:r>
          </a:p>
        </p:txBody>
      </p:sp>
    </p:spTree>
    <p:extLst>
      <p:ext uri="{BB962C8B-B14F-4D97-AF65-F5344CB8AC3E}">
        <p14:creationId xmlns:p14="http://schemas.microsoft.com/office/powerpoint/2010/main" val="1854468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6A164-5AC2-3F42-BF21-B92B05653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Hook example  of interesting physics applications of breaking things with </a:t>
            </a:r>
            <a:r>
              <a:rPr lang="en-US" dirty="0" err="1"/>
              <a:t>reasonant</a:t>
            </a:r>
            <a:r>
              <a:rPr lang="en-US" dirty="0"/>
              <a:t> frequencies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01D627-1273-554F-AC1E-E0520811E2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The 1940 Tacoma Narrows Bridge, the first Tacoma Narrows Bridge, was a suspension bridge in the U.S. state of Washington that spanned the Tacoma Narrows strait of Puget Sound between Tacoma and the </a:t>
            </a:r>
            <a:r>
              <a:rPr lang="en-AU" dirty="0" err="1"/>
              <a:t>Kitsap</a:t>
            </a:r>
            <a:r>
              <a:rPr lang="en-AU" dirty="0"/>
              <a:t> Peninsula. </a:t>
            </a:r>
            <a:r>
              <a:rPr lang="en-AU" dirty="0">
                <a:hlinkClick r:id="rId2"/>
              </a:rPr>
              <a:t>Wikipedia</a:t>
            </a:r>
            <a:endParaRPr lang="en-AU" dirty="0"/>
          </a:p>
          <a:p>
            <a:r>
              <a:rPr lang="en-US" dirty="0"/>
              <a:t>The Tacoma Bridge disaster was a classic example of the bridge having a </a:t>
            </a:r>
            <a:r>
              <a:rPr lang="en-US" dirty="0" err="1"/>
              <a:t>reasonant</a:t>
            </a:r>
            <a:r>
              <a:rPr lang="en-US" dirty="0"/>
              <a:t> frequency matching local winds.</a:t>
            </a:r>
            <a:endParaRPr lang="en-AU" dirty="0"/>
          </a:p>
          <a:p>
            <a:r>
              <a:rPr lang="en-US" dirty="0">
                <a:hlinkClick r:id="rId3"/>
              </a:rPr>
              <a:t>https://www.youtube.com/watch?v=XggxeuFDaDU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>
                <a:hlinkClick r:id="rId4"/>
              </a:rPr>
              <a:t>https://www.youtube.com/watch?v=3mclp9QmCGs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932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6173-96FC-8A4A-94F5-8A4772456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Reasonant</a:t>
            </a:r>
            <a:r>
              <a:rPr lang="en-US" dirty="0"/>
              <a:t> Frequency &amp; Breaking Things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9A05F8-B016-034C-8D8D-4FB85B5501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9309"/>
            <a:ext cx="10515600" cy="4777654"/>
          </a:xfrm>
        </p:spPr>
        <p:txBody>
          <a:bodyPr>
            <a:normAutofit fontScale="92500" lnSpcReduction="10000"/>
          </a:bodyPr>
          <a:lstStyle/>
          <a:p>
            <a:r>
              <a:rPr lang="en-US" sz="5100" dirty="0">
                <a:latin typeface="Times New Roman" panose="02020603050405020304" pitchFamily="18" charset="0"/>
                <a:ea typeface="Palatino" pitchFamily="2" charset="77"/>
                <a:cs typeface="Times New Roman" panose="02020603050405020304" pitchFamily="18" charset="0"/>
              </a:rPr>
              <a:t>All objects have a </a:t>
            </a:r>
            <a:r>
              <a:rPr lang="en-US" sz="5100" dirty="0" err="1">
                <a:latin typeface="Times New Roman" panose="02020603050405020304" pitchFamily="18" charset="0"/>
                <a:ea typeface="Palatino" pitchFamily="2" charset="77"/>
                <a:cs typeface="Times New Roman" panose="02020603050405020304" pitchFamily="18" charset="0"/>
              </a:rPr>
              <a:t>reasonant</a:t>
            </a:r>
            <a:r>
              <a:rPr lang="en-US" sz="5100" dirty="0">
                <a:latin typeface="Times New Roman" panose="02020603050405020304" pitchFamily="18" charset="0"/>
                <a:ea typeface="Palatino" pitchFamily="2" charset="77"/>
                <a:cs typeface="Times New Roman" panose="02020603050405020304" pitchFamily="18" charset="0"/>
              </a:rPr>
              <a:t> (natural) frequency of vibration which produces a standing wave. </a:t>
            </a:r>
            <a:endParaRPr lang="en-US" dirty="0"/>
          </a:p>
          <a:p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Classic example is singers breaking glasses with their voice pitch matching the  </a:t>
            </a:r>
            <a:r>
              <a:rPr lang="en-US" sz="4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reasonant</a:t>
            </a: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frequency  of the glass. </a:t>
            </a:r>
            <a:r>
              <a:rPr lang="en-US" sz="4800" dirty="0"/>
              <a:t>A standing wave results in the glass destroying it. </a:t>
            </a:r>
            <a:endParaRPr lang="en-US" sz="4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hlinkClick r:id="rId2"/>
              </a:rPr>
              <a:t>https://www.youtube.com/watch?v=sH7XSX10QkM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092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EC479-905B-C642-BA2D-C09860CCD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</a:t>
            </a:r>
            <a:r>
              <a:rPr lang="en-US" dirty="0" err="1"/>
              <a:t>Reasonant</a:t>
            </a:r>
            <a:r>
              <a:rPr lang="en-US" dirty="0"/>
              <a:t> frequencies &amp;killing cancer </a:t>
            </a:r>
            <a:r>
              <a:rPr lang="en-US" dirty="0" err="1"/>
              <a:t>tumours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2EA80-53F4-444D-A765-675D3AB7D1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Research is  also done on destroying cancers with matching  </a:t>
            </a:r>
            <a:r>
              <a:rPr lang="en-US" dirty="0" err="1"/>
              <a:t>reasonant</a:t>
            </a:r>
            <a:r>
              <a:rPr lang="en-US" dirty="0"/>
              <a:t> frequency of cancer </a:t>
            </a:r>
            <a:r>
              <a:rPr lang="en-US" dirty="0" err="1"/>
              <a:t>tumour</a:t>
            </a:r>
            <a:r>
              <a:rPr lang="en-US" dirty="0"/>
              <a:t> with sound.</a:t>
            </a:r>
          </a:p>
          <a:p>
            <a:endParaRPr lang="en-US" dirty="0">
              <a:hlinkClick r:id="rId2"/>
            </a:endParaRPr>
          </a:p>
          <a:p>
            <a:r>
              <a:rPr lang="en-US" dirty="0">
                <a:hlinkClick r:id="rId2"/>
              </a:rPr>
              <a:t>https://www.resonantlight.com/frequency-101/videos?gclid=Cj0KCQiAz53vBRCpARIsAPPsz8WsF8QzNhdUCbo23lZ6-E_QdGVkdqSISwfSyj5Qj0-w5mBRYwtv3SwaAqViEALw_wcB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439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2FE88-C6E4-3C45-AEAB-5B523AF5D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determines </a:t>
            </a:r>
            <a:r>
              <a:rPr lang="en-US" dirty="0" err="1"/>
              <a:t>reasonant</a:t>
            </a:r>
            <a:r>
              <a:rPr lang="en-US" dirty="0"/>
              <a:t> frequency of an object?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B5AF8-99FA-CF46-A30D-6878452796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>
                <a:latin typeface="Times New Roman" panose="02020603050405020304" pitchFamily="18" charset="0"/>
                <a:ea typeface="Palatino" pitchFamily="2" charset="77"/>
                <a:cs typeface="Times New Roman" panose="02020603050405020304" pitchFamily="18" charset="0"/>
              </a:rPr>
              <a:t>A lower mass and/or a stiffer beam increases the natural frequency; a higher mass and/or a softer beam lower the natural frequency.</a:t>
            </a:r>
            <a:r>
              <a:rPr lang="en-AU" sz="2000" dirty="0">
                <a:latin typeface="Times New Roman" panose="02020603050405020304" pitchFamily="18" charset="0"/>
                <a:ea typeface="Palatino" pitchFamily="2" charset="77"/>
                <a:cs typeface="Times New Roman" panose="02020603050405020304" pitchFamily="18" charset="0"/>
              </a:rPr>
              <a:t> </a:t>
            </a:r>
            <a:r>
              <a:rPr lang="en-AU" b="1" dirty="0">
                <a:hlinkClick r:id="rId3"/>
              </a:rPr>
              <a:t>https://www.google.com/search?client=safari&amp;rls=en&amp;q=altering+natural+frequency+of+vibration&amp;ie=UTF-8&amp;oe=UTF-8</a:t>
            </a:r>
            <a:endParaRPr lang="en-AU" b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428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CBF4A-E60F-1743-AEB9-6442B1ECA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for Dampening Vibrations, Damped</a:t>
            </a:r>
            <a:br>
              <a:rPr lang="en-US" dirty="0"/>
            </a:br>
            <a:r>
              <a:rPr lang="en-US" dirty="0"/>
              <a:t> Harmonic Pendulum ( Oscillator)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8E2A832-ADD8-1E41-996A-69CEC3432F8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Excellent physics model for applying to interesting applications of  mathematics  in the world around us;</a:t>
                </a:r>
              </a:p>
              <a:p>
                <a:r>
                  <a:rPr lang="en-US" dirty="0"/>
                  <a:t>The  three solutions of the differential equation </a:t>
                </a:r>
                <a:r>
                  <a:rPr lang="en-AU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̈"/>
                        <m:ctrlPr>
                          <a:rPr lang="en-A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acc>
                    <m:r>
                      <a:rPr lang="en-US" b="1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𝜸</m:t>
                    </m:r>
                    <m:acc>
                      <m:accPr>
                        <m:chr m:val="̇"/>
                        <m:ctrlPr>
                          <a:rPr lang="en-A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acc>
                    <m:r>
                      <a:rPr lang="en-US" b="1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A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𝒘</m:t>
                        </m:r>
                      </m:e>
                      <m:sup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b="1" i="1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en-AU" b="1" dirty="0"/>
              </a:p>
              <a:p>
                <a:pPr marL="0" indent="0">
                  <a:buNone/>
                </a:pPr>
                <a:r>
                  <a:rPr lang="en-AU" dirty="0"/>
                  <a:t>involve trigonometric and exponential functions which students need practise in.</a:t>
                </a:r>
              </a:p>
              <a:p>
                <a:pPr marL="0" indent="0">
                  <a:buNone/>
                </a:pPr>
                <a:endParaRPr lang="en-AU" dirty="0"/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8E2A832-ADD8-1E41-996A-69CEC3432F8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86" t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6493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63E83-7B7B-C44A-93DB-5AA5FF624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Parameters for altering Vibrations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0CCA3A3-3C40-7C4B-85AC-0AC31C821D9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AU" i="1">
                        <a:latin typeface="Cambria Math" panose="02040503050406030204" pitchFamily="18" charset="0"/>
                      </a:rPr>
                      <m:t>𝑃𝑎𝑟𝑎𝑚𝑒𝑡𝑒𝑟𝑠</m:t>
                    </m:r>
                    <m:r>
                      <a:rPr lang="en-AU" i="1">
                        <a:latin typeface="Cambria Math" panose="02040503050406030204" pitchFamily="18" charset="0"/>
                      </a:rPr>
                      <m:t>:  </m:t>
                    </m:r>
                    <m:r>
                      <a:rPr lang="en-A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r>
                      <a:rPr lang="en-A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(</m:t>
                    </m:r>
                    <m:r>
                      <a:rPr lang="en-A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𝑓𝑟𝑖𝑐𝑡𝑖𝑜𝑛</m:t>
                    </m:r>
                    <m:r>
                      <a:rPr lang="en-A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A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𝑜𝑟</m:t>
                    </m:r>
                    <m:r>
                      <a:rPr lang="en-A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A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𝑟𝑒𝑠𝑖𝑠𝑡𝑎𝑛𝑐𝑒</m:t>
                    </m:r>
                    <m:r>
                      <a:rPr lang="en-A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A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𝑡𝑜</m:t>
                    </m:r>
                    <m:r>
                      <a:rPr lang="en-A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A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𝑚𝑜𝑡𝑖𝑜𝑛</m:t>
                    </m:r>
                    <m:r>
                      <a:rPr lang="en-A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A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𝑜𝑓</m:t>
                    </m:r>
                    <m:r>
                      <a:rPr lang="en-A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A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𝑚𝑎𝑡𝑒𝑟𝑖𝑎𝑙</m:t>
                    </m:r>
                    <m:r>
                      <a:rPr lang="en-A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 </m:t>
                    </m:r>
                    <m:r>
                      <a:rPr lang="en-A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𝑎𝑛𝑑</m:t>
                    </m:r>
                  </m:oMath>
                </a14:m>
                <a:r>
                  <a:rPr lang="en-US" dirty="0"/>
                  <a:t> w </a:t>
                </a:r>
                <a:r>
                  <a:rPr lang="en-US" i="1" dirty="0"/>
                  <a:t>(elasticity of material) . Altering these parameters  </a:t>
                </a:r>
                <a:r>
                  <a:rPr lang="en-US" dirty="0"/>
                  <a:t>provides a means to decease or increase the size of a vibration in the consideration of the design of structures such as buildings , bridges and even landscapes (hills) etc. Many applications which lead to many possible SAC applications.</a:t>
                </a:r>
              </a:p>
              <a:p>
                <a:endParaRPr lang="en-US" dirty="0"/>
              </a:p>
              <a:p>
                <a:r>
                  <a:rPr lang="en-US" dirty="0"/>
                  <a:t> </a:t>
                </a:r>
                <a:r>
                  <a:rPr lang="en-US" dirty="0">
                    <a:hlinkClick r:id="rId2"/>
                  </a:rPr>
                  <a:t>https://www.newport.com/t/fundamentals-of-vibration</a:t>
                </a:r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0CCA3A3-3C40-7C4B-85AC-0AC31C821D9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8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0885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BF9B0-C0C1-5A4C-BBDF-16526FB81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Solutions of DE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AED7088-08E5-4545-AE10-E987248FD97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AU" u="sng" dirty="0"/>
                  <a:t>Case1 </a:t>
                </a:r>
                <a:r>
                  <a:rPr lang="en-AU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1" i="1">
                            <a:latin typeface="Cambria Math" panose="02040503050406030204" pitchFamily="18" charset="0"/>
                          </a:rPr>
                          <m:t>𝜸</m:t>
                        </m:r>
                      </m:e>
                      <m:sup>
                        <m:r>
                          <a:rPr lang="en-AU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AU" b="1" i="1">
                        <a:latin typeface="Cambria Math" panose="02040503050406030204" pitchFamily="18" charset="0"/>
                      </a:rPr>
                      <m:t>&gt;</m:t>
                    </m:r>
                    <m:sSup>
                      <m:sSupPr>
                        <m:ctrlPr>
                          <a:rPr lang="en-A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1" i="1">
                            <a:latin typeface="Cambria Math" panose="02040503050406030204" pitchFamily="18" charset="0"/>
                          </a:rPr>
                          <m:t>𝒘</m:t>
                        </m:r>
                      </m:e>
                      <m:sup>
                        <m:r>
                          <a:rPr lang="en-AU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AU" dirty="0"/>
                  <a:t> Overdamped motion</a:t>
                </a:r>
                <a:endParaRPr lang="en-AU" b="1" dirty="0"/>
              </a:p>
              <a:p>
                <a:pPr marL="0" indent="0">
                  <a:buNone/>
                </a:pPr>
                <a:r>
                  <a:rPr lang="en-AU" dirty="0"/>
                  <a:t> where </a:t>
                </a:r>
                <a:r>
                  <a:rPr lang="en-AU" i="1" dirty="0"/>
                  <a:t>x </a:t>
                </a:r>
                <a:r>
                  <a:rPr lang="en-AU" dirty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1" i="1"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en-AU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AU" b="1" i="1">
                            <a:latin typeface="Cambria Math" panose="02040503050406030204" pitchFamily="18" charset="0"/>
                          </a:rPr>
                          <m:t>𝜸</m:t>
                        </m:r>
                        <m:r>
                          <a:rPr lang="en-AU" b="1" i="1">
                            <a:latin typeface="Cambria Math" panose="02040503050406030204" pitchFamily="18" charset="0"/>
                          </a:rPr>
                          <m:t>𝒕</m:t>
                        </m:r>
                      </m:sup>
                    </m:sSup>
                    <m:d>
                      <m:dPr>
                        <m:ctrlPr>
                          <a:rPr lang="en-AU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AU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b="1" i="1">
                                <a:latin typeface="Cambria Math" panose="02040503050406030204" pitchFamily="18" charset="0"/>
                              </a:rPr>
                              <m:t>𝑨𝒆</m:t>
                            </m:r>
                          </m:e>
                          <m:sup>
                            <m:r>
                              <a:rPr lang="en-AU" b="1" i="1">
                                <a:latin typeface="Cambria Math" panose="02040503050406030204" pitchFamily="18" charset="0"/>
                              </a:rPr>
                              <m:t>𝜶</m:t>
                            </m:r>
                            <m:r>
                              <a:rPr lang="en-AU" b="1" i="1"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p>
                        </m:sSup>
                        <m:r>
                          <a:rPr lang="en-AU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AU" b="1" i="1">
                            <a:latin typeface="Cambria Math" panose="02040503050406030204" pitchFamily="18" charset="0"/>
                          </a:rPr>
                          <m:t>𝑩</m:t>
                        </m:r>
                        <m:sSup>
                          <m:sSupPr>
                            <m:ctrlPr>
                              <a:rPr lang="en-AU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b="1" i="1">
                                <a:latin typeface="Cambria Math" panose="02040503050406030204" pitchFamily="18" charset="0"/>
                              </a:rPr>
                              <m:t>𝒆</m:t>
                            </m:r>
                          </m:e>
                          <m:sup>
                            <m:r>
                              <a:rPr lang="en-AU" b="1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AU" b="1" i="1">
                                <a:latin typeface="Cambria Math" panose="02040503050406030204" pitchFamily="18" charset="0"/>
                              </a:rPr>
                              <m:t>𝜶</m:t>
                            </m:r>
                            <m:r>
                              <a:rPr lang="en-AU" b="1" i="1"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p>
                        </m:sSup>
                      </m:e>
                    </m:d>
                  </m:oMath>
                </a14:m>
                <a:r>
                  <a:rPr lang="en-AU" dirty="0"/>
                  <a:t>   and   </a:t>
                </a:r>
                <a14:m>
                  <m:oMath xmlns:m="http://schemas.openxmlformats.org/officeDocument/2006/math">
                    <m:r>
                      <a:rPr lang="en-AU" b="1" i="1">
                        <a:latin typeface="Cambria Math" panose="02040503050406030204" pitchFamily="18" charset="0"/>
                      </a:rPr>
                      <m:t>𝜶</m:t>
                    </m:r>
                    <m:r>
                      <a:rPr lang="en-AU" b="1" i="1">
                        <a:latin typeface="Cambria Math" panose="02040503050406030204" pitchFamily="18" charset="0"/>
                      </a:rPr>
                      <m:t>=(</m:t>
                    </m:r>
                    <m:sSup>
                      <m:sSupPr>
                        <m:ctrlPr>
                          <a:rPr lang="en-A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1" i="1">
                            <a:latin typeface="Cambria Math" panose="02040503050406030204" pitchFamily="18" charset="0"/>
                          </a:rPr>
                          <m:t>𝜸</m:t>
                        </m:r>
                      </m:e>
                      <m:sup>
                        <m:r>
                          <a:rPr lang="en-AU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AU" b="1" i="1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A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1" i="1">
                            <a:latin typeface="Cambria Math" panose="02040503050406030204" pitchFamily="18" charset="0"/>
                          </a:rPr>
                          <m:t>𝒘</m:t>
                        </m:r>
                      </m:e>
                      <m:sup>
                        <m:r>
                          <a:rPr lang="en-AU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sSup>
                      <m:sSupPr>
                        <m:ctrlPr>
                          <a:rPr lang="en-A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1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AU" b="1" i="1"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AU" b="1" i="1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AU" b="1" i="1">
                            <a:latin typeface="Cambria Math" panose="02040503050406030204" pitchFamily="18" charset="0"/>
                          </a:rPr>
                          <m:t>𝟓</m:t>
                        </m:r>
                      </m:sup>
                    </m:sSup>
                  </m:oMath>
                </a14:m>
                <a:endParaRPr lang="en-AU" b="1" dirty="0"/>
              </a:p>
              <a:p>
                <a:r>
                  <a:rPr lang="en-AU" u="sng" dirty="0"/>
                  <a:t>Case2 </a:t>
                </a:r>
                <a:r>
                  <a:rPr lang="en-AU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1" i="1">
                            <a:latin typeface="Cambria Math" panose="02040503050406030204" pitchFamily="18" charset="0"/>
                          </a:rPr>
                          <m:t>𝜸</m:t>
                        </m:r>
                      </m:e>
                      <m:sup>
                        <m:r>
                          <a:rPr lang="en-AU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AU" b="1" i="1">
                        <a:latin typeface="Cambria Math" panose="02040503050406030204" pitchFamily="18" charset="0"/>
                      </a:rPr>
                      <m:t>&lt;</m:t>
                    </m:r>
                    <m:sSup>
                      <m:sSupPr>
                        <m:ctrlPr>
                          <a:rPr lang="en-A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1" i="1">
                            <a:latin typeface="Cambria Math" panose="02040503050406030204" pitchFamily="18" charset="0"/>
                          </a:rPr>
                          <m:t>𝒘</m:t>
                        </m:r>
                      </m:e>
                      <m:sup>
                        <m:r>
                          <a:rPr lang="en-AU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AU" b="1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Underdamped motion</a:t>
                </a:r>
                <a:endParaRPr lang="en-AU" b="1" dirty="0"/>
              </a:p>
              <a:p>
                <a:pPr marL="0" indent="0">
                  <a:buNone/>
                </a:pPr>
                <a:r>
                  <a:rPr lang="en-AU" i="1" dirty="0"/>
                  <a:t> </a:t>
                </a:r>
                <a:r>
                  <a:rPr lang="en-AU" dirty="0"/>
                  <a:t>where </a:t>
                </a:r>
                <a:r>
                  <a:rPr lang="en-AU" i="1" dirty="0"/>
                  <a:t>x </a:t>
                </a:r>
                <a:r>
                  <a:rPr lang="en-AU" dirty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1" i="1"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en-AU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AU" b="1" i="1">
                            <a:latin typeface="Cambria Math" panose="02040503050406030204" pitchFamily="18" charset="0"/>
                          </a:rPr>
                          <m:t>𝜸</m:t>
                        </m:r>
                        <m:r>
                          <a:rPr lang="en-AU" b="1" i="1">
                            <a:latin typeface="Cambria Math" panose="02040503050406030204" pitchFamily="18" charset="0"/>
                          </a:rPr>
                          <m:t>𝒕</m:t>
                        </m:r>
                      </m:sup>
                    </m:sSup>
                    <m:d>
                      <m:dPr>
                        <m:ctrlPr>
                          <a:rPr lang="en-AU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AU" b="1" i="1">
                            <a:latin typeface="Cambria Math" panose="02040503050406030204" pitchFamily="18" charset="0"/>
                          </a:rPr>
                          <m:t>𝒔𝒊𝒏</m:t>
                        </m:r>
                        <m:r>
                          <a:rPr lang="en-AU" b="1" i="1">
                            <a:latin typeface="Cambria Math" panose="02040503050406030204" pitchFamily="18" charset="0"/>
                          </a:rPr>
                          <m:t>𝝀</m:t>
                        </m:r>
                        <m:r>
                          <a:rPr lang="en-AU" b="1" i="1">
                            <a:latin typeface="Cambria Math" panose="02040503050406030204" pitchFamily="18" charset="0"/>
                          </a:rPr>
                          <m:t>𝒕</m:t>
                        </m:r>
                        <m:r>
                          <a:rPr lang="en-AU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AU" b="1" i="1">
                            <a:latin typeface="Cambria Math" panose="02040503050406030204" pitchFamily="18" charset="0"/>
                          </a:rPr>
                          <m:t>𝑩𝒄𝒐𝒔</m:t>
                        </m:r>
                        <m:r>
                          <a:rPr lang="en-AU" b="1" i="1">
                            <a:latin typeface="Cambria Math" panose="02040503050406030204" pitchFamily="18" charset="0"/>
                          </a:rPr>
                          <m:t>𝝀</m:t>
                        </m:r>
                        <m:r>
                          <a:rPr lang="en-AU" b="1" i="1"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</m:d>
                  </m:oMath>
                </a14:m>
                <a:r>
                  <a:rPr lang="en-AU" dirty="0"/>
                  <a:t>   and    </a:t>
                </a:r>
                <a14:m>
                  <m:oMath xmlns:m="http://schemas.openxmlformats.org/officeDocument/2006/math">
                    <m:r>
                      <a:rPr lang="en-AU" b="1" i="1">
                        <a:latin typeface="Cambria Math" panose="02040503050406030204" pitchFamily="18" charset="0"/>
                      </a:rPr>
                      <m:t>𝝀</m:t>
                    </m:r>
                    <m:r>
                      <a:rPr lang="en-AU" b="1" i="1">
                        <a:latin typeface="Cambria Math" panose="02040503050406030204" pitchFamily="18" charset="0"/>
                      </a:rPr>
                      <m:t>=(</m:t>
                    </m:r>
                    <m:sSup>
                      <m:sSupPr>
                        <m:ctrlPr>
                          <a:rPr lang="en-A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1" i="1">
                            <a:latin typeface="Cambria Math" panose="02040503050406030204" pitchFamily="18" charset="0"/>
                          </a:rPr>
                          <m:t>𝜸</m:t>
                        </m:r>
                      </m:e>
                      <m:sup>
                        <m:r>
                          <a:rPr lang="en-AU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AU" b="1" i="1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A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1" i="1">
                            <a:latin typeface="Cambria Math" panose="02040503050406030204" pitchFamily="18" charset="0"/>
                          </a:rPr>
                          <m:t>𝒘</m:t>
                        </m:r>
                      </m:e>
                      <m:sup>
                        <m:r>
                          <a:rPr lang="en-AU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sSup>
                      <m:sSupPr>
                        <m:ctrlPr>
                          <a:rPr lang="en-A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1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AU" b="1" i="1"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AU" b="1" i="1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AU" b="1" i="1">
                            <a:latin typeface="Cambria Math" panose="02040503050406030204" pitchFamily="18" charset="0"/>
                          </a:rPr>
                          <m:t>𝟓</m:t>
                        </m:r>
                      </m:sup>
                    </m:sSup>
                  </m:oMath>
                </a14:m>
                <a:endParaRPr lang="en-AU" b="1" dirty="0"/>
              </a:p>
              <a:p>
                <a:pPr marL="0" indent="0">
                  <a:buNone/>
                </a:pPr>
                <a:r>
                  <a:rPr lang="en-US" u="sng" dirty="0"/>
                  <a:t>Case3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1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AU" b="1" i="1">
                            <a:latin typeface="Cambria Math" panose="02040503050406030204" pitchFamily="18" charset="0"/>
                          </a:rPr>
                          <m:t>𝜸</m:t>
                        </m:r>
                      </m:e>
                      <m:sup>
                        <m:r>
                          <a:rPr lang="en-AU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AU" b="1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A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1" i="1">
                            <a:latin typeface="Cambria Math" panose="02040503050406030204" pitchFamily="18" charset="0"/>
                          </a:rPr>
                          <m:t>𝒘</m:t>
                        </m:r>
                      </m:e>
                      <m:sup>
                        <m:r>
                          <a:rPr lang="en-AU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dirty="0"/>
                  <a:t>   Critically Damped Motion  </a:t>
                </a:r>
              </a:p>
              <a:p>
                <a:pPr marL="0" indent="0">
                  <a:buNone/>
                </a:pPr>
                <a:r>
                  <a:rPr lang="en-US" dirty="0"/>
                  <a:t>where x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en-US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𝜸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𝒕</m:t>
                        </m:r>
                      </m:sup>
                    </m:sSup>
                  </m:oMath>
                </a14:m>
                <a:r>
                  <a:rPr lang="en-US" dirty="0"/>
                  <a:t> (</a:t>
                </a:r>
                <a:r>
                  <a:rPr lang="en-US" dirty="0" err="1"/>
                  <a:t>A+Bt</a:t>
                </a:r>
                <a:r>
                  <a:rPr lang="en-US" dirty="0"/>
                  <a:t>) </a:t>
                </a:r>
              </a:p>
              <a:p>
                <a:pPr marL="0" indent="0">
                  <a:buNone/>
                </a:pPr>
                <a:r>
                  <a:rPr lang="en-US" dirty="0"/>
                  <a:t>and A &amp; B are initial conditions which can be set to unity.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err="1"/>
                  <a:t>Spiegel,M,R</a:t>
                </a:r>
                <a:r>
                  <a:rPr lang="en-US" dirty="0"/>
                  <a:t>: Theoretical Mechanics </a:t>
                </a:r>
                <a:r>
                  <a:rPr lang="en-US" dirty="0" err="1"/>
                  <a:t>Schaum’s</a:t>
                </a:r>
                <a:r>
                  <a:rPr lang="en-US"/>
                  <a:t> Outline  Series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AED7088-08E5-4545-AE10-E987248FD9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86" t="-3216" b="-11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4698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D998C-CD17-EB46-84B6-C0966FA25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of Average amplitude of vibration between 0-6 seconds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E35EEB3-D999-8D4E-92AC-6E468A629D2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US" dirty="0"/>
              </a:p>
              <a:p>
                <a:r>
                  <a:rPr lang="en-US" dirty="0"/>
                  <a:t>Apart from useful practice of average values, this was useful for distinguishing between the influence of the parameters of the Amplitude. </a:t>
                </a:r>
              </a:p>
              <a:p>
                <a:r>
                  <a:rPr lang="en-US" dirty="0"/>
                  <a:t>For example, with overdamped values </a:t>
                </a:r>
              </a:p>
              <a:p>
                <a:r>
                  <a:rPr lang="en-AU" b="1" dirty="0"/>
                  <a:t>Case 1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1" i="1">
                            <a:latin typeface="Cambria Math" panose="02040503050406030204" pitchFamily="18" charset="0"/>
                          </a:rPr>
                          <m:t>𝜸</m:t>
                        </m:r>
                      </m:e>
                      <m:sup>
                        <m:r>
                          <a:rPr lang="en-AU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AU" b="1" i="1">
                        <a:latin typeface="Cambria Math" panose="02040503050406030204" pitchFamily="18" charset="0"/>
                      </a:rPr>
                      <m:t>&gt;</m:t>
                    </m:r>
                    <m:sSup>
                      <m:sSupPr>
                        <m:ctrlPr>
                          <a:rPr lang="en-A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1" i="1">
                            <a:latin typeface="Cambria Math" panose="02040503050406030204" pitchFamily="18" charset="0"/>
                          </a:rPr>
                          <m:t>𝒘</m:t>
                        </m:r>
                      </m:e>
                      <m:sup>
                        <m:r>
                          <a:rPr lang="en-AU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AU" dirty="0"/>
                  <a:t>      average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AU" b="1" i="1"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en-AU" dirty="0"/>
                  <a:t> </a:t>
                </a:r>
                <a14:m>
                  <m:oMath xmlns:m="http://schemas.openxmlformats.org/officeDocument/2006/math">
                    <m:nary>
                      <m:naryPr>
                        <m:limLoc m:val="subSup"/>
                        <m:ctrlPr>
                          <a:rPr lang="en-AU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AU" b="1" i="1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AU" b="1" i="1">
                            <a:latin typeface="Cambria Math" panose="02040503050406030204" pitchFamily="18" charset="0"/>
                          </a:rPr>
                          <m:t>𝟔</m:t>
                        </m:r>
                      </m:sup>
                      <m:e>
                        <m:sSup>
                          <m:sSupPr>
                            <m:ctrlPr>
                              <a:rPr lang="en-AU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b="1" i="1">
                                <a:latin typeface="Cambria Math" panose="02040503050406030204" pitchFamily="18" charset="0"/>
                              </a:rPr>
                              <m:t>𝒆</m:t>
                            </m:r>
                          </m:e>
                          <m:sup>
                            <m:r>
                              <a:rPr lang="en-AU" b="1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AU" b="1" i="1">
                                <a:latin typeface="Cambria Math" panose="02040503050406030204" pitchFamily="18" charset="0"/>
                              </a:rPr>
                              <m:t>𝜸</m:t>
                            </m:r>
                            <m:r>
                              <a:rPr lang="en-AU" b="1" i="1"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p>
                        </m:sSup>
                        <m:r>
                          <a:rPr lang="en-AU" b="1" i="1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AU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b="1" i="1">
                                <a:latin typeface="Cambria Math" panose="02040503050406030204" pitchFamily="18" charset="0"/>
                              </a:rPr>
                              <m:t>𝒆</m:t>
                            </m:r>
                          </m:e>
                          <m:sup>
                            <m:r>
                              <a:rPr lang="en-AU" b="1" i="1">
                                <a:latin typeface="Cambria Math" panose="02040503050406030204" pitchFamily="18" charset="0"/>
                              </a:rPr>
                              <m:t>𝜶</m:t>
                            </m:r>
                            <m:r>
                              <a:rPr lang="en-AU" b="1" i="1"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p>
                        </m:sSup>
                      </m:e>
                    </m:nary>
                    <m:r>
                      <a:rPr lang="en-AU" b="1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A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1" i="1"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en-AU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AU" b="1" i="1">
                            <a:latin typeface="Cambria Math" panose="02040503050406030204" pitchFamily="18" charset="0"/>
                          </a:rPr>
                          <m:t>𝜶</m:t>
                        </m:r>
                        <m:r>
                          <a:rPr lang="en-AU" b="1" i="1">
                            <a:latin typeface="Cambria Math" panose="02040503050406030204" pitchFamily="18" charset="0"/>
                          </a:rPr>
                          <m:t>𝒕</m:t>
                        </m:r>
                      </m:sup>
                    </m:sSup>
                    <m:r>
                      <a:rPr lang="en-AU" b="1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AU" dirty="0" err="1"/>
                  <a:t>dt</a:t>
                </a:r>
                <a:endParaRPr lang="en-AU" b="1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E35EEB3-D999-8D4E-92AC-6E468A629D2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51272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747</Words>
  <Application>Microsoft Macintosh PowerPoint</Application>
  <PresentationFormat>Widescreen</PresentationFormat>
  <Paragraphs>110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Palatino</vt:lpstr>
      <vt:lpstr>Times New Roman</vt:lpstr>
      <vt:lpstr>Office Theme</vt:lpstr>
      <vt:lpstr>Interesting Physics Applications for Methods &amp; Specialist SACs</vt:lpstr>
      <vt:lpstr>Hook example  of interesting physics applications of breaking things with reasonant frequencies</vt:lpstr>
      <vt:lpstr>Reasonant Frequency &amp; Breaking Things</vt:lpstr>
      <vt:lpstr>Examples of Reasonant frequencies &amp;killing cancer tumours</vt:lpstr>
      <vt:lpstr>What determines reasonant frequency of an object?</vt:lpstr>
      <vt:lpstr>Model for Dampening Vibrations, Damped  Harmonic Pendulum ( Oscillator)</vt:lpstr>
      <vt:lpstr>Design Parameters for altering Vibrations</vt:lpstr>
      <vt:lpstr>General Solutions of DE</vt:lpstr>
      <vt:lpstr>Use of Average amplitude of vibration between 0-6 seconds</vt:lpstr>
      <vt:lpstr>PowerPoint Presentation</vt:lpstr>
      <vt:lpstr>VCE  Specialist Sample Application assessment Tasks</vt:lpstr>
      <vt:lpstr>SAC Application examples</vt:lpstr>
      <vt:lpstr>Earthquake waves</vt:lpstr>
      <vt:lpstr>Early warning of Earthquakes by birds etc</vt:lpstr>
      <vt:lpstr>Applicability to Building design and Earthquakes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Interesting Physics Applications for Methods &amp; Specialist SACs</dc:title>
  <dc:creator>Wayne Richard Semmens</dc:creator>
  <cp:lastModifiedBy>Wayne Richard Semmens</cp:lastModifiedBy>
  <cp:revision>48</cp:revision>
  <dcterms:created xsi:type="dcterms:W3CDTF">2019-12-04T23:25:08Z</dcterms:created>
  <dcterms:modified xsi:type="dcterms:W3CDTF">2019-12-19T21:40:29Z</dcterms:modified>
</cp:coreProperties>
</file>