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embeddedFontLst>
    <p:embeddedFont>
      <p:font typeface="Roboto Slab" panose="020B0604020202020204" charset="0"/>
      <p:regular r:id="rId21"/>
      <p:bold r:id="rId22"/>
    </p:embeddedFont>
    <p:embeddedFont>
      <p:font typeface="Roboto" panose="020B060402020202020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7" d="100"/>
          <a:sy n="147" d="100"/>
        </p:scale>
        <p:origin x="580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James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4985e596f3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4985e596f3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4985e596f3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4985e596f3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4985e596f3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4985e596f3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4985e596f3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4985e596f3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4985e596f3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4985e596f3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4985e596f3_0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4985e596f3_0_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4985e596f3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4985e596f3_0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4985e596f3_0_1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4985e596f3_0_1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4985e596f3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4985e596f3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4985e596f3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4985e596f3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James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4985e596f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4985e596f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James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4985e596f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4985e596f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Toby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4985e596f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4985e596f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Toby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4985e596f3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4985e596f3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Toby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4985e596f3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4985e596f3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Luck in numbers chosen.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Skill over several rounds, each player understands strategy of their partner (being random is poor strategy).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Skill in recognising when you reach target number and raising hands.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‘Ready, Steady, Add’, students can get frustrated at each other, disappointment.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985e596f3_0_1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4985e596f3_0_1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Luck in numbers chosen.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Skill over several rounds, each player understands strategy of their partner (being random is poor strategy).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Skill in recognising when you reach target number and raising hands.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‘Ready, Steady, Add’, students can get frustrated at each other, disappointment.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4985e596f3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4985e596f3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3D_6kziztJ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james.russo@monash.edu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toby@bellps.vic.edu.a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makes a good mathematical game?</a:t>
            </a:r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James Russo @surfmaths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and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Toby Russo @tobyrusso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/>
              <a:t>Principle 4. Flexibility for Learning and Teaching</a:t>
            </a:r>
            <a:endParaRPr sz="2700"/>
          </a:p>
        </p:txBody>
      </p:sp>
      <p:sp>
        <p:nvSpPr>
          <p:cNvPr id="118" name="Google Shape;118;p22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Games should cater to varied ability levels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Through game dynamics (e.g. count-on vs partitioning)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Through game mechanics, i.e. modifications (e.g. number of hands used, target number provided)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Through supporting materials (e.g. hundreds chart)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/>
              <a:t>Principle 5. Facilitates Home-School Connections</a:t>
            </a:r>
            <a:endParaRPr sz="2700"/>
          </a:p>
        </p:txBody>
      </p:sp>
      <p:sp>
        <p:nvSpPr>
          <p:cNvPr id="124" name="Google Shape;124;p2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Games can be a tool for building positive connections between home and school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Help parents/carers understand mathematical concepts being taught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Help parents/carers recognise value of reasoning strategies vs rote memorisation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Students as ‘experts’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Simplicity of the game structure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Easily available materials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/>
              <a:t>Principle 5. Facilitates Home-School Connections</a:t>
            </a:r>
            <a:endParaRPr sz="2700"/>
          </a:p>
        </p:txBody>
      </p:sp>
      <p:pic>
        <p:nvPicPr>
          <p:cNvPr id="130" name="Google Shape;130;p24" title="Multiple Mysterie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6000" y="130870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/>
              <a:t>Skip-Counting Bingo</a:t>
            </a:r>
            <a:endParaRPr sz="2700"/>
          </a:p>
        </p:txBody>
      </p:sp>
      <p:sp>
        <p:nvSpPr>
          <p:cNvPr id="136" name="Google Shape;136;p25"/>
          <p:cNvSpPr txBox="1">
            <a:spLocks noGrp="1"/>
          </p:cNvSpPr>
          <p:nvPr>
            <p:ph type="body" idx="1"/>
          </p:nvPr>
        </p:nvSpPr>
        <p:spPr>
          <a:xfrm>
            <a:off x="320200" y="1477650"/>
            <a:ext cx="8368200" cy="319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44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Materials: 100-chart, 6-sided dice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AutoNum type="arabicPeriod"/>
            </a:pPr>
            <a:r>
              <a:rPr lang="en-GB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Students choose three Bingo numbers in turn, and mark these on 100-chart.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AutoNum type="arabicPeriod"/>
            </a:pPr>
            <a:r>
              <a:rPr lang="en-GB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Roll a 6-sided dice. Together students count by whatever the number rolled, using the 100-chart to keep track.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AutoNum type="arabicPeriod"/>
            </a:pPr>
            <a:r>
              <a:rPr lang="en-GB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Students stop counting when they encounter a bingo number.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AutoNum type="arabicPeriod"/>
            </a:pPr>
            <a:r>
              <a:rPr lang="en-GB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dice is rolled again, and a new counting sequence is explored. 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AutoNum type="arabicPeriod"/>
            </a:pPr>
            <a:r>
              <a:rPr lang="en-GB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Play continues until one of the players removes all their numbers and shouts ‘Bingo!’.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2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2700"/>
              <a:t>Skip-Counting Bingo</a:t>
            </a:r>
            <a:endParaRPr/>
          </a:p>
        </p:txBody>
      </p:sp>
      <p:sp>
        <p:nvSpPr>
          <p:cNvPr id="142" name="Google Shape;142;p26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How does this game connect to the ‘5 Principles’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What are some modifications you could make?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43" name="Google Shape;143;p26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44" name="Google Shape;14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53650" y="1313225"/>
            <a:ext cx="4990349" cy="359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/>
              <a:t>Multiple Mysteries</a:t>
            </a:r>
            <a:endParaRPr sz="2700"/>
          </a:p>
        </p:txBody>
      </p:sp>
      <p:sp>
        <p:nvSpPr>
          <p:cNvPr id="150" name="Google Shape;150;p27"/>
          <p:cNvSpPr txBox="1">
            <a:spLocks noGrp="1"/>
          </p:cNvSpPr>
          <p:nvPr>
            <p:ph type="body" idx="1"/>
          </p:nvPr>
        </p:nvSpPr>
        <p:spPr>
          <a:xfrm>
            <a:off x="320200" y="1477650"/>
            <a:ext cx="8368200" cy="319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Materials: Calculator, playing cards (Jacks are zero; remove 10, Q, K)</a:t>
            </a:r>
            <a:endParaRPr sz="1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AutoNum type="arabicPeriod"/>
            </a:pPr>
            <a:r>
              <a:rPr lang="en-GB"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Choose a target number (e.g., 3, 5, 8).</a:t>
            </a:r>
            <a:endParaRPr sz="1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AutoNum type="arabicPeriod"/>
            </a:pPr>
            <a:r>
              <a:rPr lang="en-GB"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Five cards are dealt to each player.</a:t>
            </a:r>
            <a:endParaRPr sz="1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AutoNum type="arabicPeriod"/>
            </a:pPr>
            <a:r>
              <a:rPr lang="en-GB"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First player uses some or all of these cards to make a multiple of the ‘target number’. One point scored for each card used; ‘bank’ these cards, and replenish hand to 5 cards.</a:t>
            </a:r>
            <a:endParaRPr sz="1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AutoNum type="arabicPeriod"/>
            </a:pPr>
            <a:r>
              <a:rPr lang="en-GB"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Opponents can challenge the player’s multiple, using a calculator and dividing the created number by the target number. If correct challenger ‘banks’ cards; if incorrect pay a one card penalty.</a:t>
            </a:r>
            <a:endParaRPr sz="1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AutoNum type="arabicPeriod"/>
            </a:pPr>
            <a:r>
              <a:rPr lang="en-GB"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Play continues in turn. Once all the cards in the deck are used, ‘banked’ cards are counted.</a:t>
            </a:r>
            <a:endParaRPr sz="1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/>
              <a:t>Multiple Mysteries</a:t>
            </a:r>
            <a:endParaRPr/>
          </a:p>
        </p:txBody>
      </p:sp>
      <p:sp>
        <p:nvSpPr>
          <p:cNvPr id="156" name="Google Shape;156;p28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How does this game connect to the ‘5 Principles’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What are some modifications you could make?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57" name="Google Shape;157;p28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58" name="Google Shape;15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53650" y="1313225"/>
            <a:ext cx="4990349" cy="359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/>
              <a:t>Workshopping a Game</a:t>
            </a:r>
            <a:endParaRPr/>
          </a:p>
        </p:txBody>
      </p:sp>
      <p:sp>
        <p:nvSpPr>
          <p:cNvPr id="164" name="Google Shape;164;p29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Choose a game you know and use.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Describe it.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How does it meet these principles?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How might you modify it?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65" name="Google Shape;165;p29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66" name="Google Shape;166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53650" y="1313225"/>
            <a:ext cx="4990349" cy="359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Summary</a:t>
            </a:r>
            <a:endParaRPr/>
          </a:p>
        </p:txBody>
      </p:sp>
      <p:sp>
        <p:nvSpPr>
          <p:cNvPr id="172" name="Google Shape;172;p30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GB" sz="2400"/>
              <a:t>Goal of this session: to start a discussion about reflecting on what makes a ‘good’ maths game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GB" sz="2400"/>
              <a:t>Take this discussion to your schools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GB" sz="2400"/>
              <a:t>APMC Paper and other published work can be accessed through Research Gate (James Russo and Toby Russo)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GB" sz="2400"/>
              <a:t>Feel free to contact us to share your ideas and experiences (</a:t>
            </a:r>
            <a:r>
              <a:rPr lang="en-GB" sz="2400" u="sng">
                <a:solidFill>
                  <a:schemeClr val="hlink"/>
                </a:solidFill>
                <a:hlinkClick r:id="rId3"/>
              </a:rPr>
              <a:t>james.russo@monash.edu</a:t>
            </a:r>
            <a:r>
              <a:rPr lang="en-GB" sz="2400"/>
              <a:t> and </a:t>
            </a:r>
            <a:r>
              <a:rPr lang="en-GB" sz="2400" u="sng">
                <a:solidFill>
                  <a:schemeClr val="hlink"/>
                </a:solidFill>
                <a:hlinkClick r:id="rId4"/>
              </a:rPr>
              <a:t>toby@bellps.vic.edu.au</a:t>
            </a:r>
            <a:r>
              <a:rPr lang="en-GB" sz="2400"/>
              <a:t>) 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0050" y="420700"/>
            <a:ext cx="7563899" cy="44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Ready, Steady, Add</a:t>
            </a:r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>
            <a:off x="387900" y="13374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-GB" sz="2200"/>
              <a:t>Teacher chooses target number (1-20)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-GB" sz="2200"/>
              <a:t>Students work in pairs; they can’t communicate.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-GB" sz="2200"/>
              <a:t>Students say ‘Ready, Steady, Add’; they ‘throw’ 1-10 fingers.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-GB" sz="2200"/>
              <a:t>They continue until they reach the target number.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-GB" sz="2200"/>
              <a:t>When they reach their target number, they put their fingers above their heads.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-GB" sz="2200"/>
              <a:t>The teacher records their sum and gives the group a new target number.</a:t>
            </a:r>
            <a:endParaRPr sz="2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i="1"/>
              <a:t>Carmel Godfrey, 2018. Ready, Steady, Add. Prime Number Vol.1 2018.</a:t>
            </a:r>
            <a:r>
              <a:rPr lang="en-GB" sz="2200" i="1"/>
              <a:t> </a:t>
            </a:r>
            <a:endParaRPr sz="2200" i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xfrm>
            <a:off x="243375" y="1755450"/>
            <a:ext cx="8520600" cy="163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/>
              <a:t>How do you decide which maths games to play in your classroom? </a:t>
            </a:r>
            <a:endParaRPr sz="4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Overview</a:t>
            </a:r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GB" sz="2400"/>
              <a:t>Introducing the ‘5 Principles of Educationally Rich (Good) Mathematical Games’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GB" sz="2400"/>
              <a:t>Playing games and connecting them to these principles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-GB" sz="2400"/>
              <a:t>Workshopping a game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18750" y="871600"/>
            <a:ext cx="5653400" cy="4076625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8"/>
          <p:cNvSpPr txBox="1">
            <a:spLocks noGrp="1"/>
          </p:cNvSpPr>
          <p:nvPr>
            <p:ph type="title" idx="4294967295"/>
          </p:nvPr>
        </p:nvSpPr>
        <p:spPr>
          <a:xfrm>
            <a:off x="387900" y="869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Five Principles of ‘Good’ Maths Games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Principle 1. Students are Engaged</a:t>
            </a:r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oboto"/>
              <a:buChar char="-"/>
            </a:pPr>
            <a:r>
              <a:rPr lang="en-GB" sz="2400">
                <a:solidFill>
                  <a:srgbClr val="FFFFFF"/>
                </a:solidFill>
              </a:rPr>
              <a:t>Games should be engaging, enjoyable and generate mathematical discussion.</a:t>
            </a:r>
            <a:endParaRPr sz="2400">
              <a:solidFill>
                <a:srgbClr val="FFFFFF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oboto"/>
              <a:buChar char="-"/>
            </a:pPr>
            <a:r>
              <a:rPr lang="en-GB" sz="2400">
                <a:solidFill>
                  <a:srgbClr val="FFFFFF"/>
                </a:solidFill>
              </a:rPr>
              <a:t>Games generate more on-task behaviour and dialogue than non-game based activities (Bragg 2012)</a:t>
            </a:r>
            <a:endParaRPr sz="2400">
              <a:solidFill>
                <a:srgbClr val="FFFFFF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oboto"/>
              <a:buChar char="-"/>
            </a:pPr>
            <a:r>
              <a:rPr lang="en-GB" sz="2400">
                <a:solidFill>
                  <a:srgbClr val="FFFFFF"/>
                </a:solidFill>
              </a:rPr>
              <a:t>Games students are not motivated to play are unlikely to generate positive learning outcomes compared with alternative activities.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Principle 2. Skill and Luck Are Balanced</a:t>
            </a:r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Without luck, more able students will dominate.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Without skill, intrinsic motivation is limited.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Balance between luck and skill engages students.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Balance can have positive social impact; i.e. all students need to learn to be a ‘good loser’ or ‘gracious winner’.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Principle 3. Mathematics is Central</a:t>
            </a:r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Games are used purposefully; chosen game matches specific learning objective.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Games could be focused on: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Skill practice (e.g. addition facts)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Strategic thinking / problem solving (e.g. nim games)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-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Exposure to new concepts (e.g. over/under)</a:t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889</Words>
  <Application>Microsoft Office PowerPoint</Application>
  <PresentationFormat>On-screen Show (16:9)</PresentationFormat>
  <Paragraphs>93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Roboto Slab</vt:lpstr>
      <vt:lpstr>Roboto</vt:lpstr>
      <vt:lpstr>Marina</vt:lpstr>
      <vt:lpstr>What makes a good mathematical game?</vt:lpstr>
      <vt:lpstr>PowerPoint Presentation</vt:lpstr>
      <vt:lpstr>Ready, Steady, Add</vt:lpstr>
      <vt:lpstr>How do you decide which maths games to play in your classroom? </vt:lpstr>
      <vt:lpstr>Overview</vt:lpstr>
      <vt:lpstr>Five Principles of ‘Good’ Maths Games</vt:lpstr>
      <vt:lpstr>Principle 1. Students are Engaged</vt:lpstr>
      <vt:lpstr>Principle 2. Skill and Luck Are Balanced</vt:lpstr>
      <vt:lpstr>Principle 3. Mathematics is Central</vt:lpstr>
      <vt:lpstr>Principle 4. Flexibility for Learning and Teaching</vt:lpstr>
      <vt:lpstr>Principle 5. Facilitates Home-School Connections</vt:lpstr>
      <vt:lpstr>Principle 5. Facilitates Home-School Connections</vt:lpstr>
      <vt:lpstr>Skip-Counting Bingo</vt:lpstr>
      <vt:lpstr>Skip-Counting Bingo</vt:lpstr>
      <vt:lpstr>Multiple Mysteries</vt:lpstr>
      <vt:lpstr>Multiple Mysteries</vt:lpstr>
      <vt:lpstr>Workshopping a Game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a good mathematical game?</dc:title>
  <dc:creator>James Russo</dc:creator>
  <cp:lastModifiedBy>James Russo</cp:lastModifiedBy>
  <cp:revision>1</cp:revision>
  <dcterms:modified xsi:type="dcterms:W3CDTF">2018-12-11T05:01:17Z</dcterms:modified>
</cp:coreProperties>
</file>