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sldIdLst>
    <p:sldId id="257" r:id="rId2"/>
    <p:sldId id="284" r:id="rId3"/>
    <p:sldId id="285" r:id="rId4"/>
    <p:sldId id="273" r:id="rId5"/>
    <p:sldId id="274" r:id="rId6"/>
    <p:sldId id="263" r:id="rId7"/>
    <p:sldId id="269" r:id="rId8"/>
    <p:sldId id="271" r:id="rId9"/>
    <p:sldId id="268" r:id="rId10"/>
    <p:sldId id="275" r:id="rId11"/>
    <p:sldId id="277" r:id="rId12"/>
    <p:sldId id="259" r:id="rId13"/>
    <p:sldId id="260" r:id="rId14"/>
    <p:sldId id="300" r:id="rId15"/>
    <p:sldId id="294" r:id="rId16"/>
    <p:sldId id="295" r:id="rId17"/>
    <p:sldId id="276" r:id="rId18"/>
    <p:sldId id="292" r:id="rId19"/>
    <p:sldId id="281" r:id="rId20"/>
    <p:sldId id="280" r:id="rId21"/>
    <p:sldId id="272" r:id="rId22"/>
    <p:sldId id="258" r:id="rId23"/>
    <p:sldId id="301" r:id="rId24"/>
    <p:sldId id="283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75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8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7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0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653E-8E50-AE47-8BA7-36B86D944D05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CDB5-6A20-AE4E-9187-23952005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1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10outline.scsa.wa.edu.au/home/p-10-curriculum/curriculum-browser/technologies/digital-technologies2" TargetMode="External"/><Relationship Id="rId2" Type="http://schemas.openxmlformats.org/officeDocument/2006/relationships/hyperlink" Target="http://victoriancurriculum.vcaa.vic.edu.au/technologies/digital-technologies/introduction/rationale-and-ai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umentcentre.education.tas.gov.au/Documents/Tas-Curriculum-K-10-ICT-Syllabus-and-Support.pdf" TargetMode="External"/><Relationship Id="rId4" Type="http://schemas.openxmlformats.org/officeDocument/2006/relationships/hyperlink" Target="https://www.qcaa.qld.edu.au/p-10/aciq/p-10-technologi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ctoriancurriculum.vcaa.vic.edu.au/Curriculum/ContentDescription/VCMNA074" TargetMode="External"/><Relationship Id="rId7" Type="http://schemas.openxmlformats.org/officeDocument/2006/relationships/hyperlink" Target="http://victoriancurriculum.vcaa.vic.edu.au/Curriculum/ContentDescription/VCMNA114" TargetMode="External"/><Relationship Id="rId2" Type="http://schemas.openxmlformats.org/officeDocument/2006/relationships/hyperlink" Target="http://victoriancurriculum.vcaa.vic.edu.au/Curriculum/ContentDescription/VCMNA0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ctoriancurriculum.vcaa.vic.edu.au/Curriculum/ContentDescription/VCMNA094" TargetMode="External"/><Relationship Id="rId5" Type="http://schemas.openxmlformats.org/officeDocument/2006/relationships/hyperlink" Target="http://victoriancurriculum.vcaa.vic.edu.au/Curriculum/ContentDescription/VCMNA090" TargetMode="External"/><Relationship Id="rId4" Type="http://schemas.openxmlformats.org/officeDocument/2006/relationships/hyperlink" Target="http://victoriancurriculum.vcaa.vic.edu.au/Curriculum/ContentDescription/VCMNA07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ctoriancurriculum.vcaa.vic.edu.au/Curriculum/ContentDescription/VCMNA164" TargetMode="External"/><Relationship Id="rId7" Type="http://schemas.openxmlformats.org/officeDocument/2006/relationships/hyperlink" Target="http://victoriancurriculum.vcaa.vic.edu.au/Curriculum/ContentDescription/VCMNA221" TargetMode="External"/><Relationship Id="rId2" Type="http://schemas.openxmlformats.org/officeDocument/2006/relationships/hyperlink" Target="http://victoriancurriculum.vcaa.vic.edu.au/Curriculum/ContentDescription/VCMNA1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ctoriancurriculum.vcaa.vic.edu.au/Curriculum/ContentDescription/VCMNA209" TargetMode="External"/><Relationship Id="rId5" Type="http://schemas.openxmlformats.org/officeDocument/2006/relationships/hyperlink" Target="http://victoriancurriculum.vcaa.vic.edu.au/Curriculum/ContentDescription/VCMNA194" TargetMode="External"/><Relationship Id="rId4" Type="http://schemas.openxmlformats.org/officeDocument/2006/relationships/hyperlink" Target="http://victoriancurriculum.vcaa.vic.edu.au/Curriculum/ContentDescription/VCMNA186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nplugged.org/en/" TargetMode="External"/><Relationship Id="rId2" Type="http://schemas.openxmlformats.org/officeDocument/2006/relationships/hyperlink" Target="https://code.org/curriculum/unplugg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italtechnologieshub.edu.a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tle.edu.au/ec/search?accContentId=ACTDIP010" TargetMode="External"/><Relationship Id="rId2" Type="http://schemas.openxmlformats.org/officeDocument/2006/relationships/hyperlink" Target="http://www.scootle.edu.au/ec/search?accContentId=ACTDIP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otle.edu.au/ec/search?accContentId=ACTDIP0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tle.edu.au/ec/search?accContentId=ACTDIP040" TargetMode="External"/><Relationship Id="rId2" Type="http://schemas.openxmlformats.org/officeDocument/2006/relationships/hyperlink" Target="http://www.scootle.edu.au/ec/search?accContentId=ACTDIP0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straliancurriculum.edu.au/f-10-curriculum/technologies/digital-technolog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ducationstandards.nsw.edu.au/wps/portal/nesa/k-10/learning-areas/technology/coding-across-the-curriculu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130" y="162243"/>
            <a:ext cx="9144000" cy="2387600"/>
          </a:xfrm>
        </p:spPr>
        <p:txBody>
          <a:bodyPr/>
          <a:lstStyle/>
          <a:p>
            <a:r>
              <a:rPr lang="en-US" dirty="0"/>
              <a:t>Teaching Coding without Technology? Yes I can!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2668668" cy="1117687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15 November 2018</a:t>
            </a:r>
          </a:p>
          <a:p>
            <a:pPr algn="l"/>
            <a:r>
              <a:rPr lang="en-US" sz="1600" dirty="0"/>
              <a:t>Samantha Bothe</a:t>
            </a:r>
          </a:p>
          <a:p>
            <a:pPr algn="l"/>
            <a:r>
              <a:rPr lang="en-US" sz="1600" dirty="0" err="1"/>
              <a:t>s.bothe@deakin.edu.au</a:t>
            </a:r>
            <a:endParaRPr lang="en-US" sz="1600" dirty="0"/>
          </a:p>
          <a:p>
            <a:endParaRPr lang="en-GB" sz="1600" u="sng" dirty="0"/>
          </a:p>
        </p:txBody>
      </p:sp>
      <p:pic>
        <p:nvPicPr>
          <p:cNvPr id="5122" name="Picture 2" descr="Image result for robotic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70" y="4432650"/>
            <a:ext cx="3927463" cy="21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4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VIC, WA, QLD, TAS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http://victoriancurriculum.vcaa.vic.edu.au/technologies/digital-technologies/introduction/rationale-and-aims</a:t>
            </a:r>
            <a:r>
              <a:rPr lang="en-AU" dirty="0">
                <a:solidFill>
                  <a:schemeClr val="bg1"/>
                </a:solidFill>
              </a:rPr>
              <a:t>   </a:t>
            </a:r>
            <a:r>
              <a:rPr lang="en-AU" dirty="0"/>
              <a:t>VIC</a:t>
            </a:r>
          </a:p>
          <a:p>
            <a:endParaRPr lang="en-AU" dirty="0"/>
          </a:p>
          <a:p>
            <a:r>
              <a:rPr lang="en-A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https://k10outline.scsa.wa.edu.au/home/p-10-curriculum/curriculum-browser/technologies/digital-technologies2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/>
              <a:t>WA</a:t>
            </a:r>
          </a:p>
          <a:p>
            <a:r>
              <a:rPr lang="en-A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https://www.qcaa.qld.edu.au/p-10/aciq/p-10-technologies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/>
              <a:t>QLD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https://documentcentre.education.tas.gov.au/Documents/Tas-Curriculum-K-10-ICT-Syllabus-and-Support.pdf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dirty="0"/>
              <a:t>TAS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59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Victorian Curriculum: Mathematics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AU" dirty="0"/>
              <a:t>The Victorian Curriculum: Mathematics has included </a:t>
            </a:r>
            <a:r>
              <a:rPr lang="en-AU" b="1" dirty="0">
                <a:solidFill>
                  <a:schemeClr val="bg1"/>
                </a:solidFill>
              </a:rPr>
              <a:t>new content descriptions</a:t>
            </a:r>
            <a:r>
              <a:rPr lang="en-AU" dirty="0">
                <a:solidFill>
                  <a:schemeClr val="bg1"/>
                </a:solidFill>
              </a:rPr>
              <a:t>.</a:t>
            </a:r>
          </a:p>
          <a:p>
            <a:pPr marL="68580" indent="0">
              <a:buNone/>
            </a:pPr>
            <a:r>
              <a:rPr lang="en-AU" dirty="0"/>
              <a:t>These come under the Number and Algebra Strand and the Sub-Strand of Pattern and Algebra. </a:t>
            </a:r>
          </a:p>
          <a:p>
            <a:pPr marL="68580" indent="0">
              <a:buNone/>
            </a:pPr>
            <a:r>
              <a:rPr lang="en-AU" dirty="0"/>
              <a:t>They are present </a:t>
            </a:r>
            <a:r>
              <a:rPr lang="en-AU" b="1" dirty="0"/>
              <a:t>in all year levels F -10 </a:t>
            </a:r>
            <a:r>
              <a:rPr lang="en-AU" dirty="0"/>
              <a:t>and relate to </a:t>
            </a:r>
            <a:r>
              <a:rPr lang="en-AU" b="1" dirty="0">
                <a:solidFill>
                  <a:schemeClr val="bg1"/>
                </a:solidFill>
              </a:rPr>
              <a:t>patterns, sequences and algorithms</a:t>
            </a:r>
            <a:r>
              <a:rPr lang="en-AU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8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90659"/>
              </p:ext>
            </p:extLst>
          </p:nvPr>
        </p:nvGraphicFramePr>
        <p:xfrm>
          <a:off x="1897381" y="617220"/>
          <a:ext cx="8229599" cy="555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Strand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Number and Algebra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Level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Number and place value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Patterns and algebra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Foundation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Represent practical situations to model addition and subtraction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sng" dirty="0">
                          <a:effectLst/>
                          <a:hlinkClick r:id="rId2" tooltip="View elaborations and additional details of VCMNA073"/>
                        </a:rPr>
                        <a:t>(VCMNA073)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Represent practical situations to model sharing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sng" dirty="0">
                          <a:effectLst/>
                          <a:hlinkClick r:id="rId3" tooltip="View elaborations and additional details of VCMNA074"/>
                        </a:rPr>
                        <a:t>(VCMNA074)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Follow a short sequence of instructions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sng" dirty="0">
                          <a:effectLst/>
                          <a:hlinkClick r:id="rId4" tooltip="View elaborations and additional details of VCMNA077"/>
                        </a:rPr>
                        <a:t>(VCMNA077)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Represent practical situations that model sharing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sng">
                          <a:effectLst/>
                          <a:hlinkClick r:id="rId5" tooltip="View elaborations and additional details of VCMNA090"/>
                        </a:rPr>
                        <a:t>(VCMNA090)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Recognise the importance of repetition of a process in solving problems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sng" dirty="0">
                          <a:effectLst/>
                          <a:hlinkClick r:id="rId6" tooltip="View elaborations and additional details of VCMNA094"/>
                        </a:rPr>
                        <a:t>(VCMNA094)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6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2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Apply repetition in arithmetic operations, including multiplication as repeated addition and division as repeated subtraction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u="sng" dirty="0">
                          <a:effectLst/>
                          <a:hlinkClick r:id="rId7" tooltip="View elaborations and additional details of VCMNA114"/>
                        </a:rPr>
                        <a:t>(VCMNA114)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4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52650"/>
              </p:ext>
            </p:extLst>
          </p:nvPr>
        </p:nvGraphicFramePr>
        <p:xfrm>
          <a:off x="1863090" y="605789"/>
          <a:ext cx="8378190" cy="5614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9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Strand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Number and Algebra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Level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Number and place value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Patterns and algebra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3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Use a function machine and the inverse machine as a model to apply mathematical rules to numbers or shapes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u="sng" dirty="0">
                          <a:effectLst/>
                          <a:hlinkClick r:id="rId2" tooltip="View elaborations and additional details of VCMNA139"/>
                        </a:rPr>
                        <a:t>(VCMNA139)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4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Define a simple class of problems and solve them using an effective algorithm that involves a short sequence of steps and decisions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u="sng" dirty="0">
                          <a:effectLst/>
                          <a:hlinkClick r:id="rId3" tooltip="View elaborations and additional details of VCMNA164"/>
                        </a:rPr>
                        <a:t>(VCMNA164)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5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Recognise, represent and order numbers to at least hundreds of thousands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u="sng">
                          <a:effectLst/>
                          <a:hlinkClick r:id="rId4" tooltip="View elaborations and additional details of VCMNA186"/>
                        </a:rPr>
                        <a:t>(VCMNA186)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dirty="0">
                          <a:effectLst/>
                        </a:rPr>
                        <a:t>Follow a mathematical algorithm involving branching and repetition (iteration)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000" u="sng" dirty="0">
                          <a:effectLst/>
                          <a:hlinkClick r:id="rId5" tooltip="View elaborations and additional details of VCMNA194"/>
                        </a:rPr>
                        <a:t>(VCMNA194)</a:t>
                      </a:r>
                      <a:endParaRPr lang="en-A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5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Select and apply efficient mental and written strategies and appropriate digital technologies to solve problems involving all four operations with whole numbers and make estimates for these computations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 u="sng">
                          <a:effectLst/>
                          <a:hlinkClick r:id="rId6" tooltip="View elaborations and additional details of VCMNA209"/>
                        </a:rPr>
                        <a:t>(VCMNA209)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</a:rPr>
                        <a:t>Design algorithms involving branching and iteration to solve specific classes of mathematical problems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100" u="sng" dirty="0">
                          <a:effectLst/>
                          <a:hlinkClick r:id="rId7" tooltip="View elaborations and additional details of VCMNA221"/>
                        </a:rPr>
                        <a:t>(VCMNA221)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60" marR="3206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33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EE7D-EA71-8C40-8890-27220781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BC898A-23C6-B44D-A427-B3B8205F5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443" y="753228"/>
            <a:ext cx="8315237" cy="58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new curriculum </a:t>
            </a:r>
            <a:r>
              <a:rPr lang="en-US" dirty="0" err="1"/>
              <a:t>recognises</a:t>
            </a:r>
            <a:r>
              <a:rPr lang="en-US" dirty="0"/>
              <a:t> that </a:t>
            </a:r>
            <a:r>
              <a:rPr lang="en-US" b="1" dirty="0">
                <a:solidFill>
                  <a:schemeClr val="bg1"/>
                </a:solidFill>
              </a:rPr>
              <a:t>specific ways of thinking about problem solving</a:t>
            </a:r>
            <a:r>
              <a:rPr lang="en-US" b="1" dirty="0"/>
              <a:t> </a:t>
            </a:r>
            <a:r>
              <a:rPr lang="en-US" dirty="0"/>
              <a:t>… are necessary for our country’s future success.</a:t>
            </a:r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Solving problems</a:t>
            </a:r>
            <a:r>
              <a:rPr lang="en-US" b="1" dirty="0"/>
              <a:t>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dirty="0"/>
              <a:t>as much a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thinking skill</a:t>
            </a:r>
            <a:r>
              <a:rPr lang="en-US" b="1" dirty="0"/>
              <a:t> </a:t>
            </a:r>
            <a:r>
              <a:rPr lang="en-US" dirty="0"/>
              <a:t>as it is a </a:t>
            </a:r>
            <a:r>
              <a:rPr lang="en-US" b="1" dirty="0">
                <a:solidFill>
                  <a:schemeClr val="bg1"/>
                </a:solidFill>
              </a:rPr>
              <a:t>digital skill</a:t>
            </a:r>
          </a:p>
          <a:p>
            <a:endParaRPr lang="en-US" dirty="0"/>
          </a:p>
          <a:p>
            <a:r>
              <a:rPr lang="en-US" dirty="0"/>
              <a:t>The UK have designed a curriculum which ‘</a:t>
            </a:r>
            <a:r>
              <a:rPr lang="en-US" b="1" dirty="0">
                <a:solidFill>
                  <a:schemeClr val="bg1"/>
                </a:solidFill>
              </a:rPr>
              <a:t>challenges</a:t>
            </a:r>
            <a:r>
              <a:rPr lang="en-US" dirty="0"/>
              <a:t> students </a:t>
            </a:r>
            <a:r>
              <a:rPr lang="en-US" b="1" dirty="0"/>
              <a:t>to think </a:t>
            </a:r>
            <a:r>
              <a:rPr lang="en-US" dirty="0"/>
              <a:t>through problems in a </a:t>
            </a:r>
            <a:r>
              <a:rPr lang="en-US" b="1" dirty="0">
                <a:solidFill>
                  <a:schemeClr val="bg1"/>
                </a:solidFill>
              </a:rPr>
              <a:t>logical</a:t>
            </a:r>
            <a:r>
              <a:rPr lang="en-US" dirty="0"/>
              <a:t> and </a:t>
            </a:r>
            <a:r>
              <a:rPr lang="en-US" b="1" dirty="0">
                <a:solidFill>
                  <a:schemeClr val="bg1"/>
                </a:solidFill>
              </a:rPr>
              <a:t>sequentia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/>
              <a:t> way’.</a:t>
            </a:r>
          </a:p>
          <a:p>
            <a:r>
              <a:rPr lang="en-US" dirty="0"/>
              <a:t>(</a:t>
            </a:r>
            <a:r>
              <a:rPr lang="en-US" dirty="0" err="1"/>
              <a:t>Blannin</a:t>
            </a:r>
            <a:r>
              <a:rPr lang="en-US" dirty="0"/>
              <a:t>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65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600" b="1" dirty="0"/>
              <a:t>Kids</a:t>
            </a:r>
            <a:r>
              <a:rPr lang="en-GB" sz="2600" dirty="0"/>
              <a:t> that code gain a good appreciation of computational thinking and logical thought …develop good </a:t>
            </a:r>
            <a:r>
              <a:rPr lang="en-GB" sz="2600" b="1" dirty="0">
                <a:solidFill>
                  <a:schemeClr val="bg1"/>
                </a:solidFill>
              </a:rPr>
              <a:t>critical thinking skills</a:t>
            </a:r>
            <a:r>
              <a:rPr lang="en-GB" sz="2600" dirty="0"/>
              <a:t>.</a:t>
            </a:r>
          </a:p>
          <a:p>
            <a:endParaRPr lang="en-US" sz="2600" dirty="0"/>
          </a:p>
          <a:p>
            <a:r>
              <a:rPr lang="en-GB" sz="2600" dirty="0"/>
              <a:t>Introducing young minds to the process of instructing a computer allows them to </a:t>
            </a:r>
            <a:r>
              <a:rPr lang="en-GB" sz="2600" b="1" dirty="0"/>
              <a:t>go from “</a:t>
            </a:r>
            <a:r>
              <a:rPr lang="en-GB" sz="2600" b="1" dirty="0">
                <a:solidFill>
                  <a:schemeClr val="bg1"/>
                </a:solidFill>
              </a:rPr>
              <a:t>I swiped this</a:t>
            </a:r>
            <a:r>
              <a:rPr lang="en-GB" sz="2600" b="1" dirty="0"/>
              <a:t>” to “</a:t>
            </a:r>
            <a:r>
              <a:rPr lang="en-GB" sz="2600" b="1" dirty="0">
                <a:solidFill>
                  <a:schemeClr val="bg1"/>
                </a:solidFill>
              </a:rPr>
              <a:t>I made this</a:t>
            </a:r>
            <a:r>
              <a:rPr lang="en-GB" sz="2600" b="1" dirty="0"/>
              <a:t>”</a:t>
            </a:r>
            <a:r>
              <a:rPr lang="en-GB" sz="2600" dirty="0"/>
              <a:t>. From watching YouTube stars, to showing schoolyard peers how they made their pet cat photo meow.</a:t>
            </a:r>
          </a:p>
          <a:p>
            <a:endParaRPr lang="en-US" sz="2600" dirty="0"/>
          </a:p>
          <a:p>
            <a:r>
              <a:rPr lang="en-GB" sz="2600" dirty="0"/>
              <a:t>For most kids, teaching them to code is about </a:t>
            </a:r>
            <a:r>
              <a:rPr lang="en-GB" sz="2600" b="1" dirty="0">
                <a:solidFill>
                  <a:schemeClr val="bg1"/>
                </a:solidFill>
              </a:rPr>
              <a:t>opening their mind</a:t>
            </a:r>
            <a:r>
              <a:rPr lang="en-GB" sz="2600" b="1" dirty="0"/>
              <a:t> </a:t>
            </a:r>
            <a:r>
              <a:rPr lang="en-GB" sz="2600" dirty="0"/>
              <a:t>to a means to an end, not necessarily the end in itself.</a:t>
            </a:r>
          </a:p>
          <a:p>
            <a:pPr marL="0" indent="0">
              <a:buNone/>
            </a:pPr>
            <a:r>
              <a:rPr lang="en-US" dirty="0"/>
              <a:t> (</a:t>
            </a:r>
            <a:r>
              <a:rPr lang="en-US" dirty="0" err="1"/>
              <a:t>Goschnick</a:t>
            </a:r>
            <a:r>
              <a:rPr lang="en-US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49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‘Soft Skills’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Employers are seeking people who are:</a:t>
            </a:r>
          </a:p>
          <a:p>
            <a:r>
              <a:rPr lang="en-AU" dirty="0"/>
              <a:t>Effective Communicators</a:t>
            </a:r>
          </a:p>
          <a:p>
            <a:r>
              <a:rPr lang="en-AU" dirty="0"/>
              <a:t>Positive </a:t>
            </a:r>
          </a:p>
          <a:p>
            <a:r>
              <a:rPr lang="en-AU" dirty="0"/>
              <a:t>Collaborative– team players</a:t>
            </a:r>
          </a:p>
          <a:p>
            <a:r>
              <a:rPr lang="en-AU" dirty="0"/>
              <a:t>Adaptive and creative in Problem Solving</a:t>
            </a:r>
          </a:p>
          <a:p>
            <a:r>
              <a:rPr lang="en-AU" dirty="0"/>
              <a:t>Enterprising and display initiative</a:t>
            </a:r>
          </a:p>
          <a:p>
            <a:r>
              <a:rPr lang="en-AU" dirty="0"/>
              <a:t>Self managed</a:t>
            </a:r>
          </a:p>
          <a:p>
            <a:r>
              <a:rPr lang="en-AU" dirty="0"/>
              <a:t>Good at time management</a:t>
            </a:r>
          </a:p>
          <a:p>
            <a:r>
              <a:rPr lang="en-AU" dirty="0"/>
              <a:t>Resilient</a:t>
            </a:r>
          </a:p>
          <a:p>
            <a:r>
              <a:rPr lang="en-AU" dirty="0"/>
              <a:t>Flexible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57" y="2112135"/>
            <a:ext cx="3365959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800" dirty="0"/>
              <a:t>What is it?</a:t>
            </a:r>
          </a:p>
          <a:p>
            <a:pPr marL="0" indent="0">
              <a:buNone/>
            </a:pPr>
            <a:r>
              <a:rPr lang="en-GB" sz="2800" dirty="0"/>
              <a:t>Coding is nothing more than a set of words that tell a website, app, game or piece of software what to do. </a:t>
            </a:r>
          </a:p>
          <a:p>
            <a:pPr marL="0" indent="0">
              <a:buNone/>
            </a:pPr>
            <a:r>
              <a:rPr lang="en-GB" sz="2800" dirty="0"/>
              <a:t>These instructions shape what is displayed and available to people using computers, devices, and even home appliances; instructing the computer to switch multiple things on or off at the same time, down to making even the smallest dot on a computer screen appear.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AU" dirty="0"/>
              <a:t>(</a:t>
            </a:r>
            <a:r>
              <a:rPr lang="en-AU" dirty="0" err="1"/>
              <a:t>Moloney</a:t>
            </a:r>
            <a:r>
              <a:rPr lang="en-AU" dirty="0"/>
              <a:t> 2017)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194" name="Picture 2" descr="Image result for cod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70658"/>
            <a:ext cx="4990561" cy="19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8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– </a:t>
            </a:r>
            <a:r>
              <a:rPr lang="en-US" dirty="0" err="1"/>
              <a:t>Maths</a:t>
            </a:r>
            <a:r>
              <a:rPr lang="en-US" dirty="0"/>
              <a:t> 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26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Large mat 3m x 1.5m</a:t>
            </a:r>
          </a:p>
          <a:p>
            <a:r>
              <a:rPr lang="en-US" dirty="0"/>
              <a:t>Year 1/ 2  We’re Going on a Bear Hunt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Shape cards</a:t>
            </a:r>
          </a:p>
          <a:p>
            <a:r>
              <a:rPr lang="en-US" dirty="0"/>
              <a:t>Bean bags, landmarks</a:t>
            </a:r>
          </a:p>
          <a:p>
            <a:r>
              <a:rPr lang="en-US" dirty="0"/>
              <a:t>Digits or letters</a:t>
            </a:r>
          </a:p>
          <a:p>
            <a:endParaRPr lang="en-GB" dirty="0"/>
          </a:p>
        </p:txBody>
      </p:sp>
      <p:pic>
        <p:nvPicPr>
          <p:cNvPr id="4" name="Picture 2" descr="Image result for maths ma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85" y="2125013"/>
            <a:ext cx="4274715" cy="32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740" y="3166361"/>
            <a:ext cx="2665926" cy="19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9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are learning to understand the need for coding and how we can implement it without technology</a:t>
            </a:r>
            <a:endParaRPr lang="en-GB" dirty="0"/>
          </a:p>
        </p:txBody>
      </p:sp>
      <p:pic>
        <p:nvPicPr>
          <p:cNvPr id="6146" name="Picture 2" descr="Image result for coding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84" y="3090179"/>
            <a:ext cx="3825025" cy="36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6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- Outside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" y="2010729"/>
            <a:ext cx="5098961" cy="460745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Grid – outdoor paving</a:t>
            </a:r>
          </a:p>
          <a:p>
            <a:r>
              <a:rPr lang="en-AU" dirty="0"/>
              <a:t>School landmarks </a:t>
            </a:r>
            <a:r>
              <a:rPr lang="en-AU" dirty="0" err="1"/>
              <a:t>eg</a:t>
            </a:r>
            <a:r>
              <a:rPr lang="en-AU" dirty="0"/>
              <a:t> office, playground, oval, drink taps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Plan a sequence of steps for another child to walk through</a:t>
            </a:r>
          </a:p>
          <a:p>
            <a:endParaRPr lang="en-AU" dirty="0"/>
          </a:p>
          <a:p>
            <a:r>
              <a:rPr lang="en-AU" dirty="0"/>
              <a:t>Orienteering course in the school grounds</a:t>
            </a:r>
          </a:p>
          <a:p>
            <a:endParaRPr lang="en-US" dirty="0"/>
          </a:p>
          <a:p>
            <a:r>
              <a:rPr lang="en-US" dirty="0"/>
              <a:t>Maps – plan a journey  (Also PTV planner)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 result for ptv journey pl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68" y="656823"/>
            <a:ext cx="3300975" cy="56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0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Unplugged Coding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can learn to code and learn the principles of coding through a range of hands on tasks without being plugged into a computer.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range of resources are available online.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https://code.org/curriculum/unplugged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https://www.csunplugged.org/en/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https://www.digitaltechnologieshub.edu.au/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87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Inexpensive Ideas for Unplugged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Geometric descriptions</a:t>
            </a:r>
          </a:p>
          <a:p>
            <a:r>
              <a:rPr lang="en-AU" dirty="0"/>
              <a:t>Barrier tasks – using Duplo or Lego, geometric shapes</a:t>
            </a:r>
          </a:p>
          <a:p>
            <a:r>
              <a:rPr lang="en-AU" dirty="0"/>
              <a:t>Challenge tasks</a:t>
            </a:r>
          </a:p>
          <a:p>
            <a:r>
              <a:rPr lang="en-AU" dirty="0"/>
              <a:t>Bee-Bot cards and mats</a:t>
            </a:r>
          </a:p>
          <a:p>
            <a:r>
              <a:rPr lang="en-AU" dirty="0"/>
              <a:t>The Emotion Machine</a:t>
            </a:r>
          </a:p>
          <a:p>
            <a:r>
              <a:rPr lang="en-AU" dirty="0"/>
              <a:t>Graph Paper programming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290-4E81-4B44-8910-600B0E03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A17F2-E74C-0D48-9C4C-3B2587826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you incorporate Unplugged Coding into your planning?</a:t>
            </a:r>
          </a:p>
          <a:p>
            <a:r>
              <a:rPr lang="en-AU" dirty="0">
                <a:solidFill>
                  <a:schemeClr val="bg1"/>
                </a:solidFill>
              </a:rPr>
              <a:t>What is one thing you’ll try next week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What is one important point that you’ve learnt from today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What is one thing you’d like to find out more about 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What is one question you still have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2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pic>
        <p:nvPicPr>
          <p:cNvPr id="4098" name="Picture 2" descr="10 Reasons to Teach Coding - #Sketchnote by @sylviaduckwor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36" y="365125"/>
            <a:ext cx="8121187" cy="62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ding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7" y="2803570"/>
            <a:ext cx="2791593" cy="26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1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2394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Blannin</a:t>
            </a:r>
            <a:r>
              <a:rPr lang="en-US" dirty="0"/>
              <a:t>, J 2017, ‘Coding in the Classroom’, </a:t>
            </a:r>
            <a:r>
              <a:rPr lang="en-US" i="1" dirty="0"/>
              <a:t>Pursuit</a:t>
            </a:r>
            <a:r>
              <a:rPr lang="en-US" dirty="0"/>
              <a:t>, viewed 25 May 2017, &lt;https://pursuit.unimelb.edu.au/articles/coding-in-the-classroom&gt;.</a:t>
            </a:r>
          </a:p>
          <a:p>
            <a:r>
              <a:rPr lang="en-GB" dirty="0"/>
              <a:t>Code Club Australia 2018, ‘5 Coding activities you can do without a computer!’, viewed 9 October 2018, &lt;https://</a:t>
            </a:r>
            <a:r>
              <a:rPr lang="en-GB" dirty="0" err="1"/>
              <a:t>medium.com</a:t>
            </a:r>
            <a:r>
              <a:rPr lang="en-GB" dirty="0"/>
              <a:t>/code-club-</a:t>
            </a:r>
            <a:r>
              <a:rPr lang="en-GB" dirty="0" err="1"/>
              <a:t>australia</a:t>
            </a:r>
            <a:r>
              <a:rPr lang="en-GB" dirty="0"/>
              <a:t>/5-coding-activities-you-can-do-without-a-computer-379eab4196c4&gt;.</a:t>
            </a:r>
          </a:p>
          <a:p>
            <a:r>
              <a:rPr lang="en-GB" dirty="0" err="1"/>
              <a:t>Goschnick</a:t>
            </a:r>
            <a:r>
              <a:rPr lang="en-GB" dirty="0"/>
              <a:t>, S 2015, ‘Want your kids to learn another language? Teach them code’, </a:t>
            </a:r>
            <a:r>
              <a:rPr lang="en-GB" i="1" dirty="0"/>
              <a:t>The Conversation</a:t>
            </a:r>
            <a:r>
              <a:rPr lang="en-GB" dirty="0"/>
              <a:t>, viewed 8 August 2017,&lt;http://theconversation.com/want-your-kids-to-learn-another-language-teach-them-code-47409&gt;.</a:t>
            </a:r>
          </a:p>
          <a:p>
            <a:r>
              <a:rPr lang="en-GB" dirty="0" err="1"/>
              <a:t>Moloney</a:t>
            </a:r>
            <a:r>
              <a:rPr lang="en-GB" dirty="0"/>
              <a:t>, M 2017, ‘What is Coding and How to get Kids and Young People Involved’, </a:t>
            </a:r>
            <a:r>
              <a:rPr lang="en-GB" i="1" dirty="0" err="1"/>
              <a:t>CoderDojo</a:t>
            </a:r>
            <a:r>
              <a:rPr lang="en-GB" dirty="0"/>
              <a:t>, viewed 9 August 2017, &lt;https://coderdojo.com/news/2015/11/19/what-is-coding-how-to-get-kids-young-people-involved-by-mary-moloney/&gt;.</a:t>
            </a:r>
          </a:p>
          <a:p>
            <a:r>
              <a:rPr lang="en-US" dirty="0"/>
              <a:t>Victorian Curriculum and Assessment Authority 2017, </a:t>
            </a:r>
            <a:r>
              <a:rPr lang="en-US" i="1" dirty="0"/>
              <a:t>Changes to Mathematical Content Descriptions</a:t>
            </a:r>
            <a:r>
              <a:rPr lang="en-US" dirty="0"/>
              <a:t>, Victorian Curriculum and Assessment Authority, Melbourne, viewed 12 June 2017, &lt;</a:t>
            </a:r>
            <a:r>
              <a:rPr lang="en-GB" dirty="0"/>
              <a:t>www.vcaa.vic.edu.au/.../maths/</a:t>
            </a:r>
            <a:r>
              <a:rPr lang="en-GB" dirty="0" err="1"/>
              <a:t>Mathematics_Content_Description_Changes_Summary</a:t>
            </a:r>
            <a:r>
              <a:rPr lang="en-GB" dirty="0"/>
              <a:t>&gt;.</a:t>
            </a:r>
          </a:p>
          <a:p>
            <a:r>
              <a:rPr lang="en-US" dirty="0"/>
              <a:t>Victorian Curriculum and Assessment Authority 2017, </a:t>
            </a:r>
            <a:r>
              <a:rPr lang="en-US" i="1" dirty="0"/>
              <a:t>Digital Technologies: Scope and Sequence</a:t>
            </a:r>
            <a:r>
              <a:rPr lang="en-US" dirty="0"/>
              <a:t>, Victorian Curriculum and Assessment Authority, Melbourne, viewed 12 June 2017, &lt;</a:t>
            </a:r>
            <a:r>
              <a:rPr lang="en-GB" dirty="0"/>
              <a:t>http://victoriancurriculum.vcaa.vic.edu.au/technologies/digital-technologies/introduction/scope-and-sequence&gt;.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3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cup of coffee</a:t>
            </a:r>
            <a:endParaRPr lang="en-GB" dirty="0"/>
          </a:p>
        </p:txBody>
      </p:sp>
      <p:pic>
        <p:nvPicPr>
          <p:cNvPr id="6" name="Picture 2" descr="Image result for coding for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88" y="2516436"/>
            <a:ext cx="3546654" cy="33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78793" y="2069711"/>
            <a:ext cx="2601533" cy="77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Boil water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978794" y="3219718"/>
            <a:ext cx="2601533" cy="79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 coffee in cup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978794" y="4481848"/>
            <a:ext cx="2601533" cy="79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water then sugar / milk if needed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978794" y="5731099"/>
            <a:ext cx="2601533" cy="746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Drink coffee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2279559" y="2846230"/>
            <a:ext cx="1" cy="27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79560" y="4018208"/>
            <a:ext cx="0" cy="37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 flipH="1">
            <a:off x="2279559" y="5280338"/>
            <a:ext cx="2" cy="347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sandwich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117990" y="5257226"/>
          <a:ext cx="7577128" cy="3257281"/>
        </p:xfrm>
        <a:graphic>
          <a:graphicData uri="http://schemas.openxmlformats.org/drawingml/2006/table">
            <a:tbl>
              <a:tblPr/>
              <a:tblGrid>
                <a:gridCol w="7577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7281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2" name="Picture 4" descr="https://www.openschool.bc.ca/courses/sos/sc08/images/flowchart_sandwi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21" y="1690688"/>
            <a:ext cx="7340957" cy="46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9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should our students learn to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21077"/>
          </a:xfrm>
        </p:spPr>
        <p:txBody>
          <a:bodyPr/>
          <a:lstStyle/>
          <a:p>
            <a:r>
              <a:rPr lang="en-AU" dirty="0"/>
              <a:t>Mandated in the Australian Curriculum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Research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‘Soft skills’ for future employment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‘Everybody in this country should learn to program a computer, because it teaches you how to think’ </a:t>
            </a:r>
            <a:r>
              <a:rPr lang="en-AU" sz="2000" dirty="0"/>
              <a:t>Steve Jobs, co-founder of Apple Inc.</a:t>
            </a:r>
          </a:p>
        </p:txBody>
      </p:sp>
    </p:spTree>
    <p:extLst>
      <p:ext uri="{BB962C8B-B14F-4D97-AF65-F5344CB8AC3E}">
        <p14:creationId xmlns:p14="http://schemas.microsoft.com/office/powerpoint/2010/main" val="17986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should our students learn to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AU" dirty="0"/>
              <a:t>The Australian  Curriculum includes the Digital Technologies curriculum for F-10.</a:t>
            </a:r>
          </a:p>
          <a:p>
            <a:pPr marL="68580" indent="0">
              <a:buNone/>
            </a:pPr>
            <a:endParaRPr lang="en-AU" dirty="0"/>
          </a:p>
          <a:p>
            <a:pPr marL="68580" indent="0">
              <a:buNone/>
            </a:pPr>
            <a:r>
              <a:rPr lang="en-AU" dirty="0"/>
              <a:t>It has 2 strands – </a:t>
            </a:r>
            <a:r>
              <a:rPr lang="en-AU" b="1" dirty="0"/>
              <a:t>Knowledge and Understanding</a:t>
            </a:r>
            <a:r>
              <a:rPr lang="en-AU" dirty="0"/>
              <a:t>, and </a:t>
            </a:r>
            <a:r>
              <a:rPr lang="en-AU" b="1" dirty="0"/>
              <a:t>Processes and Production Skills</a:t>
            </a:r>
            <a:r>
              <a:rPr lang="en-AU" dirty="0"/>
              <a:t>.</a:t>
            </a:r>
          </a:p>
          <a:p>
            <a:pPr marL="68580" indent="0">
              <a:buNone/>
            </a:pPr>
            <a:endParaRPr lang="en-AU" dirty="0"/>
          </a:p>
          <a:p>
            <a:pPr marL="6858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406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Australian Curriculum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004114"/>
            <a:ext cx="11036121" cy="461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F-2</a:t>
            </a:r>
          </a:p>
          <a:p>
            <a:pPr marL="0" indent="0">
              <a:buNone/>
            </a:pPr>
            <a:r>
              <a:rPr lang="en-GB" dirty="0"/>
              <a:t>Follow, describe and represent a sequence of steps and decisions (algorithms) needed to solve simple problems</a:t>
            </a:r>
            <a:r>
              <a:rPr lang="en-GB" dirty="0">
                <a:hlinkClick r:id="rId2"/>
              </a:rPr>
              <a:t>(ACTDIP004 -  </a:t>
            </a:r>
            <a:r>
              <a:rPr lang="en-GB" dirty="0" err="1">
                <a:hlinkClick r:id="rId2"/>
              </a:rPr>
              <a:t>Scootle</a:t>
            </a:r>
            <a:r>
              <a:rPr lang="en-GB" dirty="0">
                <a:hlinkClick r:id="rId2"/>
              </a:rPr>
              <a:t> 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3-4</a:t>
            </a:r>
          </a:p>
          <a:p>
            <a:pPr marL="0" indent="0">
              <a:buNone/>
            </a:pPr>
            <a:r>
              <a:rPr lang="en-GB" dirty="0"/>
              <a:t>Define simple problems, and describe and follow a sequence of steps and decisions (algorithms) needed to solve them</a:t>
            </a:r>
            <a:r>
              <a:rPr lang="en-GB" dirty="0">
                <a:hlinkClick r:id="rId3"/>
              </a:rPr>
              <a:t>(ACTDIP010 - </a:t>
            </a:r>
            <a:r>
              <a:rPr lang="en-GB" dirty="0" err="1">
                <a:hlinkClick r:id="rId3"/>
              </a:rPr>
              <a:t>Scootle</a:t>
            </a:r>
            <a:r>
              <a:rPr lang="en-GB" dirty="0">
                <a:hlinkClick r:id="rId3"/>
              </a:rPr>
              <a:t> 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5-6</a:t>
            </a:r>
          </a:p>
          <a:p>
            <a:pPr marL="0" indent="0">
              <a:buNone/>
            </a:pPr>
            <a:r>
              <a:rPr lang="en-GB" dirty="0"/>
              <a:t>Design, modify and follow simple algorithms involving sequences of steps, branching, and iteration (repetition)</a:t>
            </a:r>
            <a:r>
              <a:rPr lang="en-GB" dirty="0">
                <a:hlinkClick r:id="rId4"/>
              </a:rPr>
              <a:t>(ACTDIP019 - </a:t>
            </a:r>
            <a:r>
              <a:rPr lang="en-GB" dirty="0" err="1">
                <a:hlinkClick r:id="rId4"/>
              </a:rPr>
              <a:t>Scootle</a:t>
            </a:r>
            <a:r>
              <a:rPr lang="en-GB" dirty="0">
                <a:hlinkClick r:id="rId4"/>
              </a:rPr>
              <a:t> 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1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Australian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6926"/>
            <a:ext cx="10515600" cy="464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7-8</a:t>
            </a:r>
          </a:p>
          <a:p>
            <a:pPr marL="0" indent="0">
              <a:buNone/>
            </a:pPr>
            <a:r>
              <a:rPr lang="en-GB" dirty="0"/>
              <a:t>Design algorithms represented diagrammatically and in English, and trace algorithms to predict output for a given input and to identify errors </a:t>
            </a:r>
            <a:r>
              <a:rPr lang="en-GB" dirty="0">
                <a:hlinkClick r:id="rId2"/>
              </a:rPr>
              <a:t>(ACTDIP029 - </a:t>
            </a:r>
            <a:r>
              <a:rPr lang="en-GB" dirty="0" err="1">
                <a:hlinkClick r:id="rId2"/>
              </a:rPr>
              <a:t>Scootle</a:t>
            </a:r>
            <a:r>
              <a:rPr lang="en-GB" dirty="0">
                <a:hlinkClick r:id="rId2"/>
              </a:rPr>
              <a:t> 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9-10</a:t>
            </a:r>
          </a:p>
          <a:p>
            <a:pPr marL="0" indent="0">
              <a:buNone/>
            </a:pPr>
            <a:r>
              <a:rPr lang="en-GB" dirty="0"/>
              <a:t>Design algorithms represented diagrammatically and in structured English and validate algorithms and programs through tracing and test cases </a:t>
            </a:r>
            <a:r>
              <a:rPr lang="en-GB" dirty="0">
                <a:hlinkClick r:id="rId3"/>
              </a:rPr>
              <a:t>(ACTDIP040 - </a:t>
            </a:r>
            <a:r>
              <a:rPr lang="en-GB" dirty="0" err="1">
                <a:hlinkClick r:id="rId3"/>
              </a:rPr>
              <a:t>Scootle</a:t>
            </a:r>
            <a:r>
              <a:rPr lang="en-GB" dirty="0">
                <a:hlinkClick r:id="rId3"/>
              </a:rPr>
              <a:t> )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Source: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https://www.australiancurriculum.edu.au/f-10-curriculum/technologies/digital-technologies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484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NSW Education Standards Authority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http://educationstandards.nsw.edu.au/wps/portal/nesa/k-10/learning-areas/technology/coding-across-the-curriculum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/>
              <a:t>Coding</a:t>
            </a:r>
          </a:p>
          <a:p>
            <a:r>
              <a:rPr lang="en-US" b="1" dirty="0"/>
              <a:t>Computational Thinking</a:t>
            </a:r>
          </a:p>
          <a:p>
            <a:r>
              <a:rPr lang="en-US" b="1" dirty="0"/>
              <a:t>Algorithmic Thinking</a:t>
            </a:r>
            <a:endParaRPr lang="en-GB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16" y="4571934"/>
            <a:ext cx="4079449" cy="16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57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{CD152DEF-018A-2B4F-8269-F2D3056C056C}tf10001057</Template>
  <TotalTime>1672</TotalTime>
  <Words>1293</Words>
  <Application>Microsoft Macintosh PowerPoint</Application>
  <PresentationFormat>Widescreen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Berlin</vt:lpstr>
      <vt:lpstr>Teaching Coding without Technology? Yes I can!</vt:lpstr>
      <vt:lpstr>Learning Intention</vt:lpstr>
      <vt:lpstr>How to make a cup of coffee</vt:lpstr>
      <vt:lpstr>How to make a sandwich</vt:lpstr>
      <vt:lpstr>Why should our students learn to Code?</vt:lpstr>
      <vt:lpstr>Why should our students learn to Code?</vt:lpstr>
      <vt:lpstr>Australian Curriculum</vt:lpstr>
      <vt:lpstr>Australian Curriculum</vt:lpstr>
      <vt:lpstr>NSW Education Standards Authority</vt:lpstr>
      <vt:lpstr>VIC, WA, QLD, TAS Curriculum</vt:lpstr>
      <vt:lpstr>Victorian Curriculum: Mathematics</vt:lpstr>
      <vt:lpstr>PowerPoint Presentation</vt:lpstr>
      <vt:lpstr>PowerPoint Presentation</vt:lpstr>
      <vt:lpstr>PowerPoint Presentation</vt:lpstr>
      <vt:lpstr>Research</vt:lpstr>
      <vt:lpstr>Research</vt:lpstr>
      <vt:lpstr>‘Soft Skills’ for the Future</vt:lpstr>
      <vt:lpstr>Coding</vt:lpstr>
      <vt:lpstr>Ideas – Maths Mat</vt:lpstr>
      <vt:lpstr>Ideas - Outside</vt:lpstr>
      <vt:lpstr>Unplugged Coding</vt:lpstr>
      <vt:lpstr>Inexpensive Ideas for Unplugged Coding</vt:lpstr>
      <vt:lpstr>Reflection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&amp; Coding</dc:title>
  <dc:creator>Microsoft Office User</dc:creator>
  <cp:lastModifiedBy>Microsoft Office User</cp:lastModifiedBy>
  <cp:revision>14</cp:revision>
  <dcterms:created xsi:type="dcterms:W3CDTF">2018-10-08T03:44:13Z</dcterms:created>
  <dcterms:modified xsi:type="dcterms:W3CDTF">2018-11-07T21:23:01Z</dcterms:modified>
</cp:coreProperties>
</file>