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4" r:id="rId4"/>
    <p:sldId id="258" r:id="rId5"/>
    <p:sldId id="266" r:id="rId6"/>
    <p:sldId id="268" r:id="rId7"/>
    <p:sldId id="269" r:id="rId8"/>
    <p:sldId id="267" r:id="rId9"/>
    <p:sldId id="270" r:id="rId10"/>
    <p:sldId id="271" r:id="rId11"/>
    <p:sldId id="265" r:id="rId12"/>
    <p:sldId id="272" r:id="rId13"/>
    <p:sldId id="273" r:id="rId14"/>
    <p:sldId id="262" r:id="rId15"/>
    <p:sldId id="263" r:id="rId16"/>
    <p:sldId id="26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D54029D6-C12F-4DAC-85D9-F6192023BE23}" type="datetimeFigureOut">
              <a:rPr lang="en-AU" smtClean="0"/>
              <a:t>12/12/2018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34B7C05-105F-4205-84B1-D3874F21BE96}" type="slidenum">
              <a:rPr lang="en-AU" smtClean="0"/>
              <a:t>‹#›</a:t>
            </a:fld>
            <a:endParaRPr lang="en-AU"/>
          </a:p>
        </p:txBody>
      </p:sp>
    </p:spTree>
    <p:extLst>
      <p:ext uri="{BB962C8B-B14F-4D97-AF65-F5344CB8AC3E}">
        <p14:creationId xmlns:p14="http://schemas.microsoft.com/office/powerpoint/2010/main" val="15011689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D54029D6-C12F-4DAC-85D9-F6192023BE23}" type="datetimeFigureOut">
              <a:rPr lang="en-AU" smtClean="0"/>
              <a:t>12/12/2018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34B7C05-105F-4205-84B1-D3874F21BE96}" type="slidenum">
              <a:rPr lang="en-AU" smtClean="0"/>
              <a:t>‹#›</a:t>
            </a:fld>
            <a:endParaRPr lang="en-AU"/>
          </a:p>
        </p:txBody>
      </p:sp>
    </p:spTree>
    <p:extLst>
      <p:ext uri="{BB962C8B-B14F-4D97-AF65-F5344CB8AC3E}">
        <p14:creationId xmlns:p14="http://schemas.microsoft.com/office/powerpoint/2010/main" val="249473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D54029D6-C12F-4DAC-85D9-F6192023BE23}" type="datetimeFigureOut">
              <a:rPr lang="en-AU" smtClean="0"/>
              <a:t>12/12/2018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34B7C05-105F-4205-84B1-D3874F21BE96}" type="slidenum">
              <a:rPr lang="en-AU" smtClean="0"/>
              <a:t>‹#›</a:t>
            </a:fld>
            <a:endParaRPr lang="en-AU"/>
          </a:p>
        </p:txBody>
      </p:sp>
    </p:spTree>
    <p:extLst>
      <p:ext uri="{BB962C8B-B14F-4D97-AF65-F5344CB8AC3E}">
        <p14:creationId xmlns:p14="http://schemas.microsoft.com/office/powerpoint/2010/main" val="4274768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D54029D6-C12F-4DAC-85D9-F6192023BE23}" type="datetimeFigureOut">
              <a:rPr lang="en-AU" smtClean="0"/>
              <a:t>12/12/2018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34B7C05-105F-4205-84B1-D3874F21BE96}" type="slidenum">
              <a:rPr lang="en-AU" smtClean="0"/>
              <a:t>‹#›</a:t>
            </a:fld>
            <a:endParaRPr lang="en-AU"/>
          </a:p>
        </p:txBody>
      </p:sp>
    </p:spTree>
    <p:extLst>
      <p:ext uri="{BB962C8B-B14F-4D97-AF65-F5344CB8AC3E}">
        <p14:creationId xmlns:p14="http://schemas.microsoft.com/office/powerpoint/2010/main" val="3756729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4029D6-C12F-4DAC-85D9-F6192023BE23}" type="datetimeFigureOut">
              <a:rPr lang="en-AU" smtClean="0"/>
              <a:t>12/12/2018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34B7C05-105F-4205-84B1-D3874F21BE96}" type="slidenum">
              <a:rPr lang="en-AU" smtClean="0"/>
              <a:t>‹#›</a:t>
            </a:fld>
            <a:endParaRPr lang="en-AU"/>
          </a:p>
        </p:txBody>
      </p:sp>
    </p:spTree>
    <p:extLst>
      <p:ext uri="{BB962C8B-B14F-4D97-AF65-F5344CB8AC3E}">
        <p14:creationId xmlns:p14="http://schemas.microsoft.com/office/powerpoint/2010/main" val="1422247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D54029D6-C12F-4DAC-85D9-F6192023BE23}" type="datetimeFigureOut">
              <a:rPr lang="en-AU" smtClean="0"/>
              <a:t>12/12/2018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F34B7C05-105F-4205-84B1-D3874F21BE96}" type="slidenum">
              <a:rPr lang="en-AU" smtClean="0"/>
              <a:t>‹#›</a:t>
            </a:fld>
            <a:endParaRPr lang="en-AU"/>
          </a:p>
        </p:txBody>
      </p:sp>
    </p:spTree>
    <p:extLst>
      <p:ext uri="{BB962C8B-B14F-4D97-AF65-F5344CB8AC3E}">
        <p14:creationId xmlns:p14="http://schemas.microsoft.com/office/powerpoint/2010/main" val="1875383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D54029D6-C12F-4DAC-85D9-F6192023BE23}" type="datetimeFigureOut">
              <a:rPr lang="en-AU" smtClean="0"/>
              <a:t>12/12/2018</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F34B7C05-105F-4205-84B1-D3874F21BE96}" type="slidenum">
              <a:rPr lang="en-AU" smtClean="0"/>
              <a:t>‹#›</a:t>
            </a:fld>
            <a:endParaRPr lang="en-AU"/>
          </a:p>
        </p:txBody>
      </p:sp>
    </p:spTree>
    <p:extLst>
      <p:ext uri="{BB962C8B-B14F-4D97-AF65-F5344CB8AC3E}">
        <p14:creationId xmlns:p14="http://schemas.microsoft.com/office/powerpoint/2010/main" val="3417345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D54029D6-C12F-4DAC-85D9-F6192023BE23}" type="datetimeFigureOut">
              <a:rPr lang="en-AU" smtClean="0"/>
              <a:t>12/12/2018</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F34B7C05-105F-4205-84B1-D3874F21BE96}" type="slidenum">
              <a:rPr lang="en-AU" smtClean="0"/>
              <a:t>‹#›</a:t>
            </a:fld>
            <a:endParaRPr lang="en-AU"/>
          </a:p>
        </p:txBody>
      </p:sp>
    </p:spTree>
    <p:extLst>
      <p:ext uri="{BB962C8B-B14F-4D97-AF65-F5344CB8AC3E}">
        <p14:creationId xmlns:p14="http://schemas.microsoft.com/office/powerpoint/2010/main" val="598844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4029D6-C12F-4DAC-85D9-F6192023BE23}" type="datetimeFigureOut">
              <a:rPr lang="en-AU" smtClean="0"/>
              <a:t>12/12/2018</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F34B7C05-105F-4205-84B1-D3874F21BE96}" type="slidenum">
              <a:rPr lang="en-AU" smtClean="0"/>
              <a:t>‹#›</a:t>
            </a:fld>
            <a:endParaRPr lang="en-AU"/>
          </a:p>
        </p:txBody>
      </p:sp>
    </p:spTree>
    <p:extLst>
      <p:ext uri="{BB962C8B-B14F-4D97-AF65-F5344CB8AC3E}">
        <p14:creationId xmlns:p14="http://schemas.microsoft.com/office/powerpoint/2010/main" val="3268795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4029D6-C12F-4DAC-85D9-F6192023BE23}" type="datetimeFigureOut">
              <a:rPr lang="en-AU" smtClean="0"/>
              <a:t>12/12/2018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F34B7C05-105F-4205-84B1-D3874F21BE96}" type="slidenum">
              <a:rPr lang="en-AU" smtClean="0"/>
              <a:t>‹#›</a:t>
            </a:fld>
            <a:endParaRPr lang="en-AU"/>
          </a:p>
        </p:txBody>
      </p:sp>
    </p:spTree>
    <p:extLst>
      <p:ext uri="{BB962C8B-B14F-4D97-AF65-F5344CB8AC3E}">
        <p14:creationId xmlns:p14="http://schemas.microsoft.com/office/powerpoint/2010/main" val="189826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4029D6-C12F-4DAC-85D9-F6192023BE23}" type="datetimeFigureOut">
              <a:rPr lang="en-AU" smtClean="0"/>
              <a:t>12/12/2018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F34B7C05-105F-4205-84B1-D3874F21BE96}" type="slidenum">
              <a:rPr lang="en-AU" smtClean="0"/>
              <a:t>‹#›</a:t>
            </a:fld>
            <a:endParaRPr lang="en-AU"/>
          </a:p>
        </p:txBody>
      </p:sp>
    </p:spTree>
    <p:extLst>
      <p:ext uri="{BB962C8B-B14F-4D97-AF65-F5344CB8AC3E}">
        <p14:creationId xmlns:p14="http://schemas.microsoft.com/office/powerpoint/2010/main" val="2410831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4029D6-C12F-4DAC-85D9-F6192023BE23}" type="datetimeFigureOut">
              <a:rPr lang="en-AU" smtClean="0"/>
              <a:t>12/12/2018</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4B7C05-105F-4205-84B1-D3874F21BE96}" type="slidenum">
              <a:rPr lang="en-AU" smtClean="0"/>
              <a:t>‹#›</a:t>
            </a:fld>
            <a:endParaRPr lang="en-AU"/>
          </a:p>
        </p:txBody>
      </p:sp>
    </p:spTree>
    <p:extLst>
      <p:ext uri="{BB962C8B-B14F-4D97-AF65-F5344CB8AC3E}">
        <p14:creationId xmlns:p14="http://schemas.microsoft.com/office/powerpoint/2010/main" val="28781650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visablelearning.blogspot.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visablelearning.blogspot.co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visablelearning.blogspot.com/p/references.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AU" dirty="0" smtClean="0"/>
              <a:t>Teachers Creating Impact</a:t>
            </a:r>
            <a:br>
              <a:rPr lang="en-AU" dirty="0" smtClean="0"/>
            </a:br>
            <a:r>
              <a:rPr lang="en-AU" dirty="0" smtClean="0"/>
              <a:t>But How is Impact Measured?</a:t>
            </a:r>
            <a:endParaRPr lang="en-AU" dirty="0"/>
          </a:p>
        </p:txBody>
      </p:sp>
      <p:sp>
        <p:nvSpPr>
          <p:cNvPr id="3" name="Subtitle 2"/>
          <p:cNvSpPr>
            <a:spLocks noGrp="1"/>
          </p:cNvSpPr>
          <p:nvPr>
            <p:ph type="subTitle" idx="1"/>
          </p:nvPr>
        </p:nvSpPr>
        <p:spPr/>
        <p:txBody>
          <a:bodyPr>
            <a:normAutofit/>
          </a:bodyPr>
          <a:lstStyle/>
          <a:p>
            <a:r>
              <a:rPr lang="en-AU" dirty="0" smtClean="0"/>
              <a:t>Marcel Van Otterdyk &amp; George Lilley</a:t>
            </a:r>
          </a:p>
          <a:p>
            <a:r>
              <a:rPr lang="en-AU" dirty="0" smtClean="0"/>
              <a:t>Details of this analysis can be found –</a:t>
            </a:r>
          </a:p>
          <a:p>
            <a:r>
              <a:rPr lang="en-AU" dirty="0" smtClean="0">
                <a:hlinkClick r:id="rId2"/>
              </a:rPr>
              <a:t>https://visablelearning.blogspot.com/</a:t>
            </a:r>
            <a:endParaRPr lang="en-AU" dirty="0"/>
          </a:p>
        </p:txBody>
      </p:sp>
    </p:spTree>
    <p:extLst>
      <p:ext uri="{BB962C8B-B14F-4D97-AF65-F5344CB8AC3E}">
        <p14:creationId xmlns:p14="http://schemas.microsoft.com/office/powerpoint/2010/main" val="10687001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AU" dirty="0" smtClean="0"/>
              <a:t>Bergeron (2017)</a:t>
            </a:r>
            <a:endParaRPr lang="en-AU" dirty="0"/>
          </a:p>
        </p:txBody>
      </p:sp>
      <p:pic>
        <p:nvPicPr>
          <p:cNvPr id="8" name="Content Placehold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221288" y="1604962"/>
            <a:ext cx="6096000" cy="3638550"/>
          </a:xfrm>
        </p:spPr>
      </p:pic>
      <p:sp>
        <p:nvSpPr>
          <p:cNvPr id="7" name="Text Placeholder 6"/>
          <p:cNvSpPr>
            <a:spLocks noGrp="1"/>
          </p:cNvSpPr>
          <p:nvPr>
            <p:ph type="body" sz="half" idx="2"/>
          </p:nvPr>
        </p:nvSpPr>
        <p:spPr/>
        <p:txBody>
          <a:bodyPr/>
          <a:lstStyle/>
          <a:p>
            <a:r>
              <a:rPr lang="en-AU" dirty="0" smtClean="0"/>
              <a:t>Bergeron gives an example of the problem of using correlation studies and converting to an effect size.</a:t>
            </a:r>
          </a:p>
          <a:p>
            <a:r>
              <a:rPr lang="en-AU" dirty="0" smtClean="0"/>
              <a:t>He shows that ice cream sales correlated highly with PISA achievement scores and if converted to an effect size (=1.96) would be one of Hattie’s highest ranked influences!</a:t>
            </a:r>
          </a:p>
          <a:p>
            <a:endParaRPr lang="en-AU" dirty="0"/>
          </a:p>
          <a:p>
            <a:endParaRPr lang="en-AU" dirty="0" smtClean="0"/>
          </a:p>
          <a:p>
            <a:endParaRPr lang="en-AU" dirty="0"/>
          </a:p>
        </p:txBody>
      </p:sp>
    </p:spTree>
    <p:extLst>
      <p:ext uri="{BB962C8B-B14F-4D97-AF65-F5344CB8AC3E}">
        <p14:creationId xmlns:p14="http://schemas.microsoft.com/office/powerpoint/2010/main" val="13981889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representation of Studies, AVERAGING?</a:t>
            </a:r>
            <a:endParaRPr lang="en-AU" dirty="0"/>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788183" y="1825625"/>
            <a:ext cx="3281634" cy="4351338"/>
          </a:xfrm>
        </p:spPr>
      </p:pic>
      <p:pic>
        <p:nvPicPr>
          <p:cNvPr id="6" name="Content Placeholder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172200" y="2321322"/>
            <a:ext cx="5181600" cy="3359943"/>
          </a:xfrm>
        </p:spPr>
      </p:pic>
    </p:spTree>
    <p:extLst>
      <p:ext uri="{BB962C8B-B14F-4D97-AF65-F5344CB8AC3E}">
        <p14:creationId xmlns:p14="http://schemas.microsoft.com/office/powerpoint/2010/main" val="28835564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AU" dirty="0" smtClean="0"/>
              <a:t>Glass and Smith (1979) Class Size</a:t>
            </a:r>
            <a:endParaRPr lang="en-AU" dirty="0"/>
          </a:p>
        </p:txBody>
      </p:sp>
      <p:sp>
        <p:nvSpPr>
          <p:cNvPr id="6" name="Content Placeholder 5"/>
          <p:cNvSpPr>
            <a:spLocks noGrp="1"/>
          </p:cNvSpPr>
          <p:nvPr>
            <p:ph idx="1"/>
          </p:nvPr>
        </p:nvSpPr>
        <p:spPr/>
        <p:txBody>
          <a:bodyPr>
            <a:normAutofit/>
          </a:bodyPr>
          <a:lstStyle/>
          <a:p>
            <a:pPr marL="0" indent="0">
              <a:buNone/>
            </a:pPr>
            <a:r>
              <a:rPr lang="en-AU" dirty="0" smtClean="0"/>
              <a:t>Glass and Smith represent their findings in a table and graph above.</a:t>
            </a:r>
            <a:endParaRPr lang="en-AU" dirty="0"/>
          </a:p>
          <a:p>
            <a:pPr marL="0" indent="0">
              <a:buNone/>
            </a:pPr>
            <a:r>
              <a:rPr lang="en-AU" dirty="0" smtClean="0"/>
              <a:t>Hattie calculated one average ES = 0.09 from the table (but this appears wrong).</a:t>
            </a:r>
          </a:p>
          <a:p>
            <a:pPr marL="0" indent="0">
              <a:buNone/>
            </a:pPr>
            <a:r>
              <a:rPr lang="en-AU" dirty="0" smtClean="0"/>
              <a:t>This one average does not represent the study and conflicts with the actual authors e.g., Glass (2004)., </a:t>
            </a:r>
          </a:p>
          <a:p>
            <a:pPr marL="0" indent="0">
              <a:buNone/>
            </a:pPr>
            <a:r>
              <a:rPr lang="en-AU" dirty="0" smtClean="0"/>
              <a:t>"The result of a meta-analysis should never be an average; it should be a graph.“</a:t>
            </a:r>
          </a:p>
          <a:p>
            <a:pPr marL="0" indent="0">
              <a:buNone/>
            </a:pPr>
            <a:r>
              <a:rPr lang="en-AU" dirty="0" smtClean="0"/>
              <a:t>Bergeron (2017) reiterates,</a:t>
            </a:r>
          </a:p>
          <a:p>
            <a:pPr marL="0" indent="0">
              <a:buNone/>
            </a:pPr>
            <a:r>
              <a:rPr lang="en-AU" dirty="0" smtClean="0"/>
              <a:t>“Hattie computes averages that do not make any sense.”</a:t>
            </a:r>
          </a:p>
          <a:p>
            <a:pPr marL="0" indent="0">
              <a:buNone/>
            </a:pPr>
            <a:endParaRPr lang="en-AU" dirty="0" smtClean="0"/>
          </a:p>
          <a:p>
            <a:pPr marL="0" indent="0">
              <a:buNone/>
            </a:pPr>
            <a:endParaRPr lang="en-AU" dirty="0"/>
          </a:p>
        </p:txBody>
      </p:sp>
    </p:spTree>
    <p:extLst>
      <p:ext uri="{BB962C8B-B14F-4D97-AF65-F5344CB8AC3E}">
        <p14:creationId xmlns:p14="http://schemas.microsoft.com/office/powerpoint/2010/main" val="5537180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Then there are questionable interpretations</a:t>
            </a:r>
            <a:endParaRPr lang="en-AU" dirty="0"/>
          </a:p>
        </p:txBody>
      </p:sp>
      <p:sp>
        <p:nvSpPr>
          <p:cNvPr id="3" name="Content Placeholder 2"/>
          <p:cNvSpPr>
            <a:spLocks noGrp="1"/>
          </p:cNvSpPr>
          <p:nvPr>
            <p:ph idx="1"/>
          </p:nvPr>
        </p:nvSpPr>
        <p:spPr/>
        <p:txBody>
          <a:bodyPr>
            <a:normAutofit fontScale="85000" lnSpcReduction="20000"/>
          </a:bodyPr>
          <a:lstStyle/>
          <a:p>
            <a:pPr marL="0" indent="0">
              <a:buNone/>
            </a:pPr>
            <a:r>
              <a:rPr lang="en-AU" dirty="0" smtClean="0"/>
              <a:t>The Feedback influence includes meta-analyses on background music as feedback and monetary rewards as feedback. Yet the definition of feedback is different – feedback is specific, timely, etc.</a:t>
            </a:r>
          </a:p>
          <a:p>
            <a:pPr marL="0" indent="0">
              <a:buNone/>
            </a:pPr>
            <a:endParaRPr lang="en-AU" dirty="0"/>
          </a:p>
          <a:p>
            <a:pPr marL="0" indent="0">
              <a:buNone/>
            </a:pPr>
            <a:r>
              <a:rPr lang="en-AU" dirty="0" smtClean="0"/>
              <a:t>The Welfare influence only uses one meta-analyses that looks at parents being taken OFF welfare not given welfare! This does not represent the range of welfare programs in schools.</a:t>
            </a:r>
          </a:p>
          <a:p>
            <a:pPr marL="0" indent="0">
              <a:buNone/>
            </a:pPr>
            <a:endParaRPr lang="en-AU" dirty="0" smtClean="0"/>
          </a:p>
          <a:p>
            <a:pPr marL="0" indent="0">
              <a:buNone/>
            </a:pPr>
            <a:r>
              <a:rPr lang="en-AU" dirty="0" smtClean="0"/>
              <a:t>Most of the Self-report meta-analyses are not measuring self report or expectations but something else.</a:t>
            </a:r>
            <a:endParaRPr lang="en-AU" dirty="0"/>
          </a:p>
          <a:p>
            <a:pPr marL="0" indent="0">
              <a:buNone/>
            </a:pPr>
            <a:endParaRPr lang="en-AU" dirty="0" smtClean="0"/>
          </a:p>
          <a:p>
            <a:pPr marL="0" indent="0">
              <a:buNone/>
            </a:pPr>
            <a:r>
              <a:rPr lang="en-AU" dirty="0" smtClean="0"/>
              <a:t>Details of these and more –</a:t>
            </a:r>
          </a:p>
          <a:p>
            <a:pPr marL="0" indent="0">
              <a:buNone/>
            </a:pPr>
            <a:r>
              <a:rPr lang="en-AU" dirty="0" smtClean="0">
                <a:hlinkClick r:id="rId2"/>
              </a:rPr>
              <a:t>https://visablelearning.blogspot.com/</a:t>
            </a:r>
            <a:endParaRPr lang="en-AU" dirty="0"/>
          </a:p>
        </p:txBody>
      </p:sp>
    </p:spTree>
    <p:extLst>
      <p:ext uri="{BB962C8B-B14F-4D97-AF65-F5344CB8AC3E}">
        <p14:creationId xmlns:p14="http://schemas.microsoft.com/office/powerpoint/2010/main" val="8062234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More examples</a:t>
            </a:r>
            <a:endParaRPr lang="en-AU" dirty="0"/>
          </a:p>
        </p:txBody>
      </p:sp>
      <p:sp>
        <p:nvSpPr>
          <p:cNvPr id="3" name="Content Placeholder 2"/>
          <p:cNvSpPr>
            <a:spLocks noGrp="1"/>
          </p:cNvSpPr>
          <p:nvPr>
            <p:ph sz="half" idx="1"/>
          </p:nvPr>
        </p:nvSpPr>
        <p:spPr/>
        <p:txBody>
          <a:bodyPr>
            <a:normAutofit lnSpcReduction="10000"/>
          </a:bodyPr>
          <a:lstStyle/>
          <a:p>
            <a:pPr marL="0" indent="0">
              <a:buNone/>
            </a:pPr>
            <a:r>
              <a:rPr lang="en-AU" dirty="0" smtClean="0"/>
              <a:t>Prof John O'Neill (2011),</a:t>
            </a:r>
          </a:p>
          <a:p>
            <a:pPr marL="0" indent="0">
              <a:buNone/>
            </a:pPr>
            <a:r>
              <a:rPr lang="en-AU" dirty="0" smtClean="0"/>
              <a:t>“At the very least, the problems below should give you and your officials pause for thought rather than unquestioningly accepting Professor Hattie’s research at face-value, as appears to have been the case.”</a:t>
            </a:r>
            <a:endParaRPr lang="en-AU" dirty="0"/>
          </a:p>
        </p:txBody>
      </p:sp>
      <p:sp>
        <p:nvSpPr>
          <p:cNvPr id="4" name="Content Placeholder 3"/>
          <p:cNvSpPr>
            <a:spLocks noGrp="1"/>
          </p:cNvSpPr>
          <p:nvPr>
            <p:ph sz="half" idx="2"/>
          </p:nvPr>
        </p:nvSpPr>
        <p:spPr/>
        <p:txBody>
          <a:bodyPr>
            <a:normAutofit lnSpcReduction="10000"/>
          </a:bodyPr>
          <a:lstStyle/>
          <a:p>
            <a:pPr marL="0" indent="0">
              <a:buNone/>
            </a:pPr>
            <a:r>
              <a:rPr lang="en-AU" dirty="0" smtClean="0"/>
              <a:t>Schulmeister &amp; Loviscach (2014),</a:t>
            </a:r>
          </a:p>
          <a:p>
            <a:pPr marL="0" indent="0">
              <a:buNone/>
            </a:pPr>
            <a:r>
              <a:rPr lang="en-AU" dirty="0" smtClean="0"/>
              <a:t>“If </a:t>
            </a:r>
            <a:r>
              <a:rPr lang="en-AU" dirty="0" smtClean="0"/>
              <a:t>one corrects the errors mentioned above, list positions take big leaps up or down. Even more concerning is the absurd precision this ranking conveys. It only shows the averages of effect sizes but not their considerable variation within every group formed by Hattie and even more so within every individual meta-analysis.”</a:t>
            </a:r>
            <a:endParaRPr lang="en-AU" dirty="0"/>
          </a:p>
        </p:txBody>
      </p:sp>
    </p:spTree>
    <p:extLst>
      <p:ext uri="{BB962C8B-B14F-4D97-AF65-F5344CB8AC3E}">
        <p14:creationId xmlns:p14="http://schemas.microsoft.com/office/powerpoint/2010/main" val="5916072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sz="half" idx="1"/>
          </p:nvPr>
        </p:nvSpPr>
        <p:spPr/>
        <p:txBody>
          <a:bodyPr>
            <a:normAutofit fontScale="77500" lnSpcReduction="20000"/>
          </a:bodyPr>
          <a:lstStyle/>
          <a:p>
            <a:pPr marL="0" indent="0">
              <a:buNone/>
            </a:pPr>
            <a:r>
              <a:rPr lang="en-AU" dirty="0" err="1" smtClean="0"/>
              <a:t>Dr.</a:t>
            </a:r>
            <a:r>
              <a:rPr lang="en-AU" dirty="0" smtClean="0"/>
              <a:t> Jim Thornton Professor of Obstetrics and Gynaecology at Nottingham University,</a:t>
            </a:r>
          </a:p>
          <a:p>
            <a:pPr marL="0" indent="0">
              <a:buNone/>
            </a:pPr>
            <a:r>
              <a:rPr lang="en-AU" dirty="0" smtClean="0"/>
              <a:t>“To a medical researcher, it seems bonkers that Hattie combines all studies of the same intervention into a single effect size. Why should ‘sitting in rows’, for example, have the same effect on primary children as on university students, on maths as on art teaching, on behaviour outcomes as on knowledge outcomes? In medicine it would be like combining trials of steroids to treat rheumatoid arthritis, effective, with trials of steroids to treat pneumonia, harmful, and concluding that steroids have no effect! I keep expecting someone to tell me I’ve misread Hattie.” </a:t>
            </a:r>
            <a:endParaRPr lang="en-AU" dirty="0"/>
          </a:p>
        </p:txBody>
      </p:sp>
      <p:sp>
        <p:nvSpPr>
          <p:cNvPr id="4" name="Content Placeholder 3"/>
          <p:cNvSpPr>
            <a:spLocks noGrp="1"/>
          </p:cNvSpPr>
          <p:nvPr>
            <p:ph sz="half" idx="2"/>
          </p:nvPr>
        </p:nvSpPr>
        <p:spPr/>
        <p:txBody>
          <a:bodyPr>
            <a:normAutofit fontScale="77500" lnSpcReduction="20000"/>
          </a:bodyPr>
          <a:lstStyle/>
          <a:p>
            <a:pPr marL="0" indent="0">
              <a:buNone/>
            </a:pPr>
            <a:r>
              <a:rPr lang="en-AU" dirty="0" smtClean="0"/>
              <a:t>Nilholm (2017) </a:t>
            </a:r>
          </a:p>
          <a:p>
            <a:pPr marL="0" indent="0">
              <a:buNone/>
            </a:pPr>
            <a:endParaRPr lang="en-AU" dirty="0"/>
          </a:p>
          <a:p>
            <a:pPr marL="0" indent="0">
              <a:buNone/>
            </a:pPr>
            <a:r>
              <a:rPr lang="en-AU" dirty="0" smtClean="0"/>
              <a:t>“Hattie provides very scarce information about his approach. This makes it very difficult to replicate his analyses. The ability to replicate an analysis is considered by many as a crucial determinant of scientific work... </a:t>
            </a:r>
          </a:p>
          <a:p>
            <a:pPr marL="0" indent="0">
              <a:buNone/>
            </a:pPr>
            <a:r>
              <a:rPr lang="en-AU" dirty="0" smtClean="0"/>
              <a:t>there is some evidence that his thoughts lead in many ways in the wrong direction” (p3).</a:t>
            </a:r>
            <a:endParaRPr lang="en-AU" dirty="0"/>
          </a:p>
        </p:txBody>
      </p:sp>
    </p:spTree>
    <p:extLst>
      <p:ext uri="{BB962C8B-B14F-4D97-AF65-F5344CB8AC3E}">
        <p14:creationId xmlns:p14="http://schemas.microsoft.com/office/powerpoint/2010/main" val="35185710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sp>
        <p:nvSpPr>
          <p:cNvPr id="3" name="Content Placeholder 2"/>
          <p:cNvSpPr>
            <a:spLocks noGrp="1"/>
          </p:cNvSpPr>
          <p:nvPr>
            <p:ph sz="half" idx="1"/>
          </p:nvPr>
        </p:nvSpPr>
        <p:spPr/>
        <p:txBody>
          <a:bodyPr>
            <a:normAutofit fontScale="85000" lnSpcReduction="20000"/>
          </a:bodyPr>
          <a:lstStyle/>
          <a:p>
            <a:pPr marL="0" indent="0">
              <a:buNone/>
            </a:pPr>
            <a:r>
              <a:rPr lang="en-AU" dirty="0" smtClean="0"/>
              <a:t>Prof Terry </a:t>
            </a:r>
            <a:r>
              <a:rPr lang="en-AU" dirty="0" err="1" smtClean="0"/>
              <a:t>Wrigely</a:t>
            </a:r>
            <a:r>
              <a:rPr lang="en-AU" dirty="0" smtClean="0"/>
              <a:t> (2015) in Bullying by Numbers,</a:t>
            </a:r>
          </a:p>
          <a:p>
            <a:pPr marL="0" indent="0">
              <a:buNone/>
            </a:pPr>
            <a:r>
              <a:rPr lang="en-AU" dirty="0" smtClean="0"/>
              <a:t>“Its method is based on stirring together hundreds of meta-analyses reporting on many thousands of pieces of research to measure the effectiveness of interventions.  </a:t>
            </a:r>
          </a:p>
          <a:p>
            <a:pPr marL="0" indent="0">
              <a:buNone/>
            </a:pPr>
            <a:r>
              <a:rPr lang="en-AU" dirty="0" smtClean="0"/>
              <a:t>This is like claiming that a hammer is the best way to crack a nut, but without distinguishing between coconuts and peanuts, or saying whether the experiment used a sledgehammer or the inflatable plastic one that you won at the fair” (p5).</a:t>
            </a:r>
            <a:endParaRPr lang="en-AU" dirty="0"/>
          </a:p>
        </p:txBody>
      </p:sp>
      <p:sp>
        <p:nvSpPr>
          <p:cNvPr id="4" name="Content Placeholder 3"/>
          <p:cNvSpPr>
            <a:spLocks noGrp="1"/>
          </p:cNvSpPr>
          <p:nvPr>
            <p:ph sz="half" idx="2"/>
          </p:nvPr>
        </p:nvSpPr>
        <p:spPr/>
        <p:txBody>
          <a:bodyPr>
            <a:normAutofit fontScale="85000" lnSpcReduction="20000"/>
          </a:bodyPr>
          <a:lstStyle/>
          <a:p>
            <a:pPr marL="0" indent="0">
              <a:buNone/>
            </a:pPr>
            <a:r>
              <a:rPr lang="en-AU" dirty="0" smtClean="0"/>
              <a:t>Prof Pierre-</a:t>
            </a:r>
            <a:r>
              <a:rPr lang="en-AU" dirty="0" err="1" smtClean="0"/>
              <a:t>Jérôme</a:t>
            </a:r>
            <a:r>
              <a:rPr lang="en-AU" dirty="0" smtClean="0"/>
              <a:t> Bergeron (2017),</a:t>
            </a:r>
          </a:p>
          <a:p>
            <a:pPr marL="0" indent="0">
              <a:buNone/>
            </a:pPr>
            <a:r>
              <a:rPr lang="en-AU" dirty="0" smtClean="0"/>
              <a:t>“When taking the necessary in-depth look at Visible Learning with the eye of an expert, we find not a mighty castle but a fragile house of cards that quickly falls apart...</a:t>
            </a:r>
          </a:p>
          <a:p>
            <a:pPr marL="0" indent="0">
              <a:buNone/>
            </a:pPr>
            <a:r>
              <a:rPr lang="en-AU" dirty="0" smtClean="0"/>
              <a:t>To believe Hattie is to have a blind spot in one’s critical thinking when assessing scientific rigour. To promote his work is to unfortunately fall into the promotion of pseudoscience. Finally, to persist in defending Hattie after becoming aware of the serious critique of his methodology constitutes wilful blindness.”</a:t>
            </a:r>
            <a:endParaRPr lang="en-AU" dirty="0"/>
          </a:p>
        </p:txBody>
      </p:sp>
    </p:spTree>
    <p:extLst>
      <p:ext uri="{BB962C8B-B14F-4D97-AF65-F5344CB8AC3E}">
        <p14:creationId xmlns:p14="http://schemas.microsoft.com/office/powerpoint/2010/main" val="24900071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Effect Size (ES = d)</a:t>
            </a:r>
            <a:endParaRPr lang="en-AU" dirty="0"/>
          </a:p>
        </p:txBody>
      </p:sp>
      <p:sp>
        <p:nvSpPr>
          <p:cNvPr id="3" name="Content Placeholder 2"/>
          <p:cNvSpPr>
            <a:spLocks noGrp="1"/>
          </p:cNvSpPr>
          <p:nvPr>
            <p:ph idx="1"/>
          </p:nvPr>
        </p:nvSpPr>
        <p:spPr/>
        <p:txBody>
          <a:bodyPr/>
          <a:lstStyle/>
          <a:p>
            <a:pPr marL="0" indent="0">
              <a:buNone/>
            </a:pPr>
            <a:r>
              <a:rPr lang="en-AU" dirty="0" smtClean="0"/>
              <a:t>The effect Size has become the dominant statistic in Educational policy, largely due to John Hattie’s 2009 book, “Visible Learning”.</a:t>
            </a:r>
          </a:p>
          <a:p>
            <a:pPr marL="0" indent="0">
              <a:buNone/>
            </a:pPr>
            <a:endParaRPr lang="en-AU" dirty="0"/>
          </a:p>
          <a:p>
            <a:pPr marL="0" indent="0">
              <a:buNone/>
            </a:pPr>
            <a:r>
              <a:rPr lang="en-AU" dirty="0" smtClean="0"/>
              <a:t>“Evidence Base” is now equated with Effect sizes. For example, the “10 High Impact Teaching Strategies” (HITs) by the Victorian Education Department.</a:t>
            </a:r>
            <a:endParaRPr lang="en-AU" dirty="0"/>
          </a:p>
        </p:txBody>
      </p:sp>
    </p:spTree>
    <p:extLst>
      <p:ext uri="{BB962C8B-B14F-4D97-AF65-F5344CB8AC3E}">
        <p14:creationId xmlns:p14="http://schemas.microsoft.com/office/powerpoint/2010/main" val="3805124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AU" dirty="0" smtClean="0"/>
              <a:t>The Story, The Story, The Story …</a:t>
            </a:r>
            <a:endParaRPr lang="en-AU" dirty="0"/>
          </a:p>
        </p:txBody>
      </p:sp>
      <p:sp>
        <p:nvSpPr>
          <p:cNvPr id="6" name="Content Placeholder 5"/>
          <p:cNvSpPr>
            <a:spLocks noGrp="1"/>
          </p:cNvSpPr>
          <p:nvPr>
            <p:ph idx="1"/>
          </p:nvPr>
        </p:nvSpPr>
        <p:spPr/>
        <p:txBody>
          <a:bodyPr>
            <a:normAutofit lnSpcReduction="10000"/>
          </a:bodyPr>
          <a:lstStyle/>
          <a:p>
            <a:pPr marL="0" indent="0">
              <a:buNone/>
            </a:pPr>
            <a:r>
              <a:rPr lang="en-AU" dirty="0" smtClean="0"/>
              <a:t>Hattie appears to be shifting his focus from “Know they Impact” to </a:t>
            </a:r>
          </a:p>
          <a:p>
            <a:pPr marL="0" indent="0">
              <a:buNone/>
            </a:pPr>
            <a:r>
              <a:rPr lang="en-AU" dirty="0" smtClean="0"/>
              <a:t>“the story, the story, the story…”</a:t>
            </a:r>
          </a:p>
          <a:p>
            <a:pPr marL="0" indent="0">
              <a:buNone/>
            </a:pPr>
            <a:endParaRPr lang="en-AU" dirty="0"/>
          </a:p>
          <a:p>
            <a:pPr marL="0" indent="0">
              <a:buNone/>
            </a:pPr>
            <a:r>
              <a:rPr lang="en-AU" dirty="0" smtClean="0"/>
              <a:t>But Hattie dismisses other’s stories by use of the ES so it must still be the focus of our analysis.</a:t>
            </a:r>
          </a:p>
          <a:p>
            <a:pPr marL="0" indent="0">
              <a:buNone/>
            </a:pPr>
            <a:r>
              <a:rPr lang="en-AU" dirty="0"/>
              <a:t>In a recent interview with Hanne Knudsen (2017), he states,</a:t>
            </a:r>
          </a:p>
          <a:p>
            <a:pPr marL="0" indent="0">
              <a:buNone/>
            </a:pPr>
            <a:r>
              <a:rPr lang="en-AU" dirty="0"/>
              <a:t>"almost every teacher wants to get up and talk about their story, their anecdotes and their classrooms. We will not allow that, because as soon as you allow that, you legitimise every teacher in the room talking about their war stories, their views, their kids" (p3).</a:t>
            </a:r>
          </a:p>
        </p:txBody>
      </p:sp>
    </p:spTree>
    <p:extLst>
      <p:ext uri="{BB962C8B-B14F-4D97-AF65-F5344CB8AC3E}">
        <p14:creationId xmlns:p14="http://schemas.microsoft.com/office/powerpoint/2010/main" val="19047330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Is the Effect Size a reliable measure of impact?</a:t>
            </a:r>
            <a:endParaRPr lang="en-AU" dirty="0"/>
          </a:p>
        </p:txBody>
      </p:sp>
      <p:sp>
        <p:nvSpPr>
          <p:cNvPr id="3" name="Content Placeholder 2"/>
          <p:cNvSpPr>
            <a:spLocks noGrp="1"/>
          </p:cNvSpPr>
          <p:nvPr>
            <p:ph idx="1"/>
          </p:nvPr>
        </p:nvSpPr>
        <p:spPr/>
        <p:txBody>
          <a:bodyPr>
            <a:normAutofit fontScale="62500" lnSpcReduction="20000"/>
          </a:bodyPr>
          <a:lstStyle/>
          <a:p>
            <a:pPr marL="0" indent="0">
              <a:buNone/>
            </a:pPr>
            <a:r>
              <a:rPr lang="en-AU" dirty="0" smtClean="0"/>
              <a:t>What will surprise teachers is that there is quite a lot of conjecture and debate over this in the peer reviews.</a:t>
            </a:r>
          </a:p>
          <a:p>
            <a:pPr marL="0" indent="0">
              <a:buNone/>
            </a:pPr>
            <a:endParaRPr lang="en-AU" dirty="0" smtClean="0"/>
          </a:p>
          <a:p>
            <a:pPr marL="0" indent="0">
              <a:buNone/>
            </a:pPr>
            <a:r>
              <a:rPr lang="en-AU" dirty="0" smtClean="0"/>
              <a:t>“Our discipline needs to be saturated with critique of ideas; and it should be welcomed. Every paradigm or set of conjectures should be tested to destruction and its authors, adherents, and users of the ideas should face public accountability.” (Hattie, 2017, p 428).</a:t>
            </a:r>
          </a:p>
          <a:p>
            <a:pPr marL="0" indent="0">
              <a:buNone/>
            </a:pPr>
            <a:endParaRPr lang="en-AU" dirty="0"/>
          </a:p>
          <a:p>
            <a:pPr marL="0" indent="0">
              <a:buNone/>
            </a:pPr>
            <a:r>
              <a:rPr lang="en-AU" dirty="0" smtClean="0"/>
              <a:t>We’ve listed about 50 peer reviews of the problems with effect sizes here - </a:t>
            </a:r>
            <a:r>
              <a:rPr lang="en-AU" dirty="0" smtClean="0">
                <a:hlinkClick r:id="rId2"/>
              </a:rPr>
              <a:t>https://visablelearning.blogspot.com/p/references.html</a:t>
            </a:r>
            <a:endParaRPr lang="en-AU" dirty="0" smtClean="0"/>
          </a:p>
          <a:p>
            <a:pPr marL="0" indent="0">
              <a:buNone/>
            </a:pPr>
            <a:endParaRPr lang="en-AU" dirty="0" smtClean="0"/>
          </a:p>
          <a:p>
            <a:pPr marL="0" indent="0">
              <a:buNone/>
            </a:pPr>
            <a:r>
              <a:rPr lang="en-AU" dirty="0" smtClean="0"/>
              <a:t>Our aim is to raise awareness of these critiques </a:t>
            </a:r>
            <a:r>
              <a:rPr lang="en-AU" dirty="0" smtClean="0"/>
              <a:t>and </a:t>
            </a:r>
            <a:r>
              <a:rPr lang="en-AU" dirty="0" smtClean="0"/>
              <a:t>in the spirit of Tom Bennett, the founder of </a:t>
            </a:r>
            <a:r>
              <a:rPr lang="en-AU" dirty="0" err="1" smtClean="0"/>
              <a:t>researchEd</a:t>
            </a:r>
            <a:r>
              <a:rPr lang="en-AU" dirty="0" smtClean="0"/>
              <a:t>, </a:t>
            </a:r>
          </a:p>
          <a:p>
            <a:pPr marL="0" indent="0">
              <a:buNone/>
            </a:pPr>
            <a:r>
              <a:rPr lang="en-AU" dirty="0" smtClean="0"/>
              <a:t>“There exists a good deal of poor, misleading or simply deceptive research in the ecosystem of school debate...</a:t>
            </a:r>
          </a:p>
          <a:p>
            <a:pPr marL="0" indent="0">
              <a:buNone/>
            </a:pPr>
            <a:r>
              <a:rPr lang="en-AU" dirty="0" smtClean="0"/>
              <a:t>Where research contradicts the prevailing experiential wisdom of the practitioner, that needs to be accounted for, to the detriment of neither but for the ultimate benefit of the student or educator.” The School Research Lead (p9).</a:t>
            </a:r>
            <a:endParaRPr lang="en-AU" dirty="0"/>
          </a:p>
          <a:p>
            <a:pPr marL="0" indent="0">
              <a:buNone/>
            </a:pPr>
            <a:endParaRPr lang="en-AU" dirty="0"/>
          </a:p>
        </p:txBody>
      </p:sp>
    </p:spTree>
    <p:extLst>
      <p:ext uri="{BB962C8B-B14F-4D97-AF65-F5344CB8AC3E}">
        <p14:creationId xmlns:p14="http://schemas.microsoft.com/office/powerpoint/2010/main" val="26740035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How is the effect size calculated?</a:t>
            </a:r>
            <a:endParaRPr lang="en-AU"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220862" y="2552578"/>
            <a:ext cx="6096851" cy="1743318"/>
          </a:xfrm>
        </p:spPr>
      </p:pic>
      <p:sp>
        <p:nvSpPr>
          <p:cNvPr id="5" name="Text Placeholder 4"/>
          <p:cNvSpPr>
            <a:spLocks noGrp="1"/>
          </p:cNvSpPr>
          <p:nvPr>
            <p:ph type="body" sz="half" idx="2"/>
          </p:nvPr>
        </p:nvSpPr>
        <p:spPr/>
        <p:txBody>
          <a:bodyPr/>
          <a:lstStyle/>
          <a:p>
            <a:r>
              <a:rPr lang="en-AU" dirty="0" smtClean="0"/>
              <a:t>Hattie gives details of 2 methods.</a:t>
            </a:r>
          </a:p>
          <a:p>
            <a:endParaRPr lang="en-AU" dirty="0"/>
          </a:p>
          <a:p>
            <a:r>
              <a:rPr lang="en-AU" dirty="0" smtClean="0"/>
              <a:t>Each is meant to measure the difference in student achievement and give what is equivalent to a Z score.</a:t>
            </a:r>
          </a:p>
          <a:p>
            <a:r>
              <a:rPr lang="en-AU" dirty="0" smtClean="0"/>
              <a:t>But many reviews show that there are big differences in this measurement depending on whether a standardised test or a specific test (like an algebra test) is used.</a:t>
            </a:r>
          </a:p>
          <a:p>
            <a:r>
              <a:rPr lang="en-AU" dirty="0" smtClean="0"/>
              <a:t>Also, the standard deviation is a major issue as there are 4 different standard deviations researchers can use and this has not been consistent over studies over the last 30 years.</a:t>
            </a:r>
            <a:endParaRPr lang="en-AU" dirty="0"/>
          </a:p>
        </p:txBody>
      </p:sp>
    </p:spTree>
    <p:extLst>
      <p:ext uri="{BB962C8B-B14F-4D97-AF65-F5344CB8AC3E}">
        <p14:creationId xmlns:p14="http://schemas.microsoft.com/office/powerpoint/2010/main" val="39197092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STDev</a:t>
            </a:r>
            <a:endParaRPr lang="en-AU"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49874" y="2472274"/>
            <a:ext cx="5838825" cy="1076325"/>
          </a:xfrm>
        </p:spPr>
      </p:pic>
      <p:sp>
        <p:nvSpPr>
          <p:cNvPr id="4" name="Text Placeholder 3"/>
          <p:cNvSpPr>
            <a:spLocks noGrp="1"/>
          </p:cNvSpPr>
          <p:nvPr>
            <p:ph type="body" sz="half" idx="2"/>
          </p:nvPr>
        </p:nvSpPr>
        <p:spPr/>
        <p:txBody>
          <a:bodyPr/>
          <a:lstStyle/>
          <a:p>
            <a:r>
              <a:rPr lang="en-AU" dirty="0" smtClean="0"/>
              <a:t>Gene Glass (1977) invented the meta-analyses methodology and warns of the issue of standard deviation in his seminal work that Hattie references.</a:t>
            </a:r>
          </a:p>
          <a:p>
            <a:endParaRPr lang="en-AU" dirty="0"/>
          </a:p>
          <a:p>
            <a:r>
              <a:rPr lang="en-AU" dirty="0" smtClean="0"/>
              <a:t>He warns if you compare effect sizes from different studies, as Hattie does. Then you need to account for the different standard deviations researcher use – Hattie does not!)</a:t>
            </a:r>
          </a:p>
          <a:p>
            <a:endParaRPr lang="en-AU" dirty="0"/>
          </a:p>
        </p:txBody>
      </p:sp>
    </p:spTree>
    <p:extLst>
      <p:ext uri="{BB962C8B-B14F-4D97-AF65-F5344CB8AC3E}">
        <p14:creationId xmlns:p14="http://schemas.microsoft.com/office/powerpoint/2010/main" val="39667574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example</a:t>
            </a:r>
            <a:endParaRPr lang="en-AU"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718220" y="2537138"/>
            <a:ext cx="4775155" cy="2021983"/>
          </a:xfrm>
        </p:spPr>
      </p:pic>
      <p:sp>
        <p:nvSpPr>
          <p:cNvPr id="4" name="Text Placeholder 3"/>
          <p:cNvSpPr>
            <a:spLocks noGrp="1"/>
          </p:cNvSpPr>
          <p:nvPr>
            <p:ph type="body" sz="half" idx="2"/>
          </p:nvPr>
        </p:nvSpPr>
        <p:spPr/>
        <p:txBody>
          <a:bodyPr/>
          <a:lstStyle/>
          <a:p>
            <a:r>
              <a:rPr lang="en-AU" dirty="0" smtClean="0"/>
              <a:t>Glass (1977) gives this example of how the same intervention can have a totally different effect size depending on which STD is used.</a:t>
            </a:r>
          </a:p>
          <a:p>
            <a:endParaRPr lang="en-AU" dirty="0"/>
          </a:p>
          <a:p>
            <a:r>
              <a:rPr lang="en-AU" dirty="0" smtClean="0"/>
              <a:t>Note: since this work a 4</a:t>
            </a:r>
            <a:r>
              <a:rPr lang="en-AU" baseline="30000" dirty="0" smtClean="0"/>
              <a:t>th</a:t>
            </a:r>
            <a:r>
              <a:rPr lang="en-AU" dirty="0" smtClean="0"/>
              <a:t> method to calculate STD is being used – the ‘pooled’ STD.</a:t>
            </a:r>
          </a:p>
          <a:p>
            <a:endParaRPr lang="en-AU" dirty="0"/>
          </a:p>
          <a:p>
            <a:r>
              <a:rPr lang="en-AU" dirty="0" smtClean="0"/>
              <a:t>Which is just the STD of the control and experimental groups combined together</a:t>
            </a:r>
            <a:r>
              <a:rPr lang="en-AU" dirty="0" smtClean="0"/>
              <a:t>.</a:t>
            </a:r>
          </a:p>
          <a:p>
            <a:r>
              <a:rPr lang="en-AU" dirty="0" smtClean="0"/>
              <a:t>For these data this would derive an ES = 0.39</a:t>
            </a:r>
            <a:endParaRPr lang="en-AU" dirty="0" smtClean="0"/>
          </a:p>
          <a:p>
            <a:endParaRPr lang="en-AU" dirty="0"/>
          </a:p>
          <a:p>
            <a:endParaRPr lang="en-AU" dirty="0"/>
          </a:p>
        </p:txBody>
      </p:sp>
    </p:spTree>
    <p:extLst>
      <p:ext uri="{BB962C8B-B14F-4D97-AF65-F5344CB8AC3E}">
        <p14:creationId xmlns:p14="http://schemas.microsoft.com/office/powerpoint/2010/main" val="391309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Ruiz-Primo, et al (2002)</a:t>
            </a:r>
            <a:endParaRPr lang="en-AU"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601369" y="987425"/>
            <a:ext cx="5335837" cy="4873625"/>
          </a:xfrm>
        </p:spPr>
      </p:pic>
      <p:sp>
        <p:nvSpPr>
          <p:cNvPr id="4" name="Text Placeholder 3"/>
          <p:cNvSpPr>
            <a:spLocks noGrp="1"/>
          </p:cNvSpPr>
          <p:nvPr>
            <p:ph type="body" sz="half" idx="2"/>
          </p:nvPr>
        </p:nvSpPr>
        <p:spPr/>
        <p:txBody>
          <a:bodyPr/>
          <a:lstStyle/>
          <a:p>
            <a:endParaRPr lang="en-AU" dirty="0" smtClean="0"/>
          </a:p>
          <a:p>
            <a:r>
              <a:rPr lang="en-AU" dirty="0" smtClean="0"/>
              <a:t>Show the effect size for the SAME intervention differs markedly depending on the achievement test used.</a:t>
            </a:r>
          </a:p>
          <a:p>
            <a:r>
              <a:rPr lang="en-AU" dirty="0" smtClean="0"/>
              <a:t>As a general rule standardised tests give lower effect sizes and accounts for some of Hattie’s exclamations –”Why is the effect size for class size so small?”</a:t>
            </a:r>
          </a:p>
          <a:p>
            <a:r>
              <a:rPr lang="en-AU" dirty="0" smtClean="0"/>
              <a:t>One reason is class size researchers use standardised tests compared to feedback researchers who use specific tests.</a:t>
            </a:r>
            <a:endParaRPr lang="en-AU" dirty="0"/>
          </a:p>
        </p:txBody>
      </p:sp>
    </p:spTree>
    <p:extLst>
      <p:ext uri="{BB962C8B-B14F-4D97-AF65-F5344CB8AC3E}">
        <p14:creationId xmlns:p14="http://schemas.microsoft.com/office/powerpoint/2010/main" val="27945327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Another effect size method?</a:t>
            </a:r>
            <a:endParaRPr lang="en-AU"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083380" y="2562895"/>
            <a:ext cx="2395471" cy="1609859"/>
          </a:xfrm>
        </p:spPr>
      </p:pic>
      <p:sp>
        <p:nvSpPr>
          <p:cNvPr id="4" name="Text Placeholder 3"/>
          <p:cNvSpPr>
            <a:spLocks noGrp="1"/>
          </p:cNvSpPr>
          <p:nvPr>
            <p:ph type="body" sz="half" idx="2"/>
          </p:nvPr>
        </p:nvSpPr>
        <p:spPr/>
        <p:txBody>
          <a:bodyPr/>
          <a:lstStyle/>
          <a:p>
            <a:r>
              <a:rPr lang="en-AU" dirty="0" smtClean="0"/>
              <a:t>Hattie often uses a 3</a:t>
            </a:r>
            <a:r>
              <a:rPr lang="en-AU" baseline="30000" dirty="0" smtClean="0"/>
              <a:t>rd</a:t>
            </a:r>
            <a:r>
              <a:rPr lang="en-AU" dirty="0" smtClean="0"/>
              <a:t> method to calculate effect size.</a:t>
            </a:r>
          </a:p>
          <a:p>
            <a:endParaRPr lang="en-AU" dirty="0"/>
          </a:p>
          <a:p>
            <a:r>
              <a:rPr lang="en-AU" dirty="0" smtClean="0"/>
              <a:t>He converts a correlation study into an effect via the transformation formula.</a:t>
            </a:r>
          </a:p>
          <a:p>
            <a:r>
              <a:rPr lang="en-AU" dirty="0" smtClean="0"/>
              <a:t>Hattie’s gives no justification for using this method as correlation studies are not experiments as he outlined in previous methods.</a:t>
            </a:r>
          </a:p>
          <a:p>
            <a:r>
              <a:rPr lang="en-AU" dirty="0" smtClean="0"/>
              <a:t>Bergeron (2017) is very critical of Hattie using this method.</a:t>
            </a:r>
          </a:p>
          <a:p>
            <a:endParaRPr lang="en-AU" dirty="0"/>
          </a:p>
        </p:txBody>
      </p:sp>
    </p:spTree>
    <p:extLst>
      <p:ext uri="{BB962C8B-B14F-4D97-AF65-F5344CB8AC3E}">
        <p14:creationId xmlns:p14="http://schemas.microsoft.com/office/powerpoint/2010/main" val="22171220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1142</TotalTime>
  <Words>1467</Words>
  <Application>Microsoft Office PowerPoint</Application>
  <PresentationFormat>Widescreen</PresentationFormat>
  <Paragraphs>91</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Teachers Creating Impact But How is Impact Measured?</vt:lpstr>
      <vt:lpstr>The Effect Size (ES = d)</vt:lpstr>
      <vt:lpstr>The Story, The Story, The Story …</vt:lpstr>
      <vt:lpstr>Is the Effect Size a reliable measure of impact?</vt:lpstr>
      <vt:lpstr>How is the effect size calculated?</vt:lpstr>
      <vt:lpstr>The STDev</vt:lpstr>
      <vt:lpstr>example</vt:lpstr>
      <vt:lpstr>Ruiz-Primo, et al (2002)</vt:lpstr>
      <vt:lpstr>Another effect size method?</vt:lpstr>
      <vt:lpstr>Bergeron (2017)</vt:lpstr>
      <vt:lpstr>The representation of Studies, AVERAGING?</vt:lpstr>
      <vt:lpstr>Glass and Smith (1979) Class Size</vt:lpstr>
      <vt:lpstr>Then there are questionable interpretations</vt:lpstr>
      <vt:lpstr>More examples</vt:lpstr>
      <vt:lpstr>PowerPoint Presentation</vt:lpstr>
      <vt:lpstr>PowerPoint Presentation</vt:lpstr>
    </vt:vector>
  </TitlesOfParts>
  <Company>DEECD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Teachers Creating Impact</dc:title>
  <dc:creator>George Lilley</dc:creator>
  <cp:lastModifiedBy>George Lilley</cp:lastModifiedBy>
  <cp:revision>29</cp:revision>
  <dcterms:created xsi:type="dcterms:W3CDTF">2018-12-11T05:38:25Z</dcterms:created>
  <dcterms:modified xsi:type="dcterms:W3CDTF">2018-12-12T01:37:51Z</dcterms:modified>
</cp:coreProperties>
</file>