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74" r:id="rId5"/>
    <p:sldId id="261" r:id="rId6"/>
    <p:sldId id="275" r:id="rId7"/>
    <p:sldId id="262" r:id="rId8"/>
    <p:sldId id="263" r:id="rId9"/>
    <p:sldId id="270" r:id="rId10"/>
    <p:sldId id="264" r:id="rId11"/>
    <p:sldId id="267" r:id="rId12"/>
    <p:sldId id="271" r:id="rId13"/>
    <p:sldId id="273" r:id="rId14"/>
    <p:sldId id="269" r:id="rId15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AFC-64E7-450C-A2DF-50FDAC0A03B4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13170-E48A-4890-BD20-A7668E9C14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48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346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000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088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693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915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056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9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414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239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648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876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760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62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7C0F7-3D24-404F-82BA-51F2EDDE6B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5A47-B6E1-4E63-A285-B7AD309379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23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6574" y="863597"/>
            <a:ext cx="9144000" cy="2387600"/>
          </a:xfrm>
        </p:spPr>
        <p:txBody>
          <a:bodyPr/>
          <a:lstStyle/>
          <a:p>
            <a:r>
              <a:rPr lang="en-AU" sz="4000" b="1" dirty="0" smtClean="0"/>
              <a:t>Designing a pine tree using Design Thinking</a:t>
            </a:r>
            <a:endParaRPr lang="en-A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62141" y="4309073"/>
            <a:ext cx="5254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28</a:t>
            </a:r>
            <a:r>
              <a:rPr lang="en-AU" sz="2400" baseline="30000" dirty="0" smtClean="0"/>
              <a:t>th  </a:t>
            </a:r>
            <a:r>
              <a:rPr lang="en-AU" sz="2400" dirty="0" smtClean="0"/>
              <a:t>Nov 2018</a:t>
            </a:r>
            <a:endParaRPr lang="en-AU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282" y="495098"/>
            <a:ext cx="13811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4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10</a:t>
            </a:fld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1363155" y="316244"/>
            <a:ext cx="753489" cy="953152"/>
          </a:xfrm>
          <a:custGeom>
            <a:avLst/>
            <a:gdLst/>
            <a:ahLst/>
            <a:cxnLst/>
            <a:rect l="0" t="0" r="0" b="0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6AA8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6D9EEB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9900" y="681538"/>
            <a:ext cx="918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/>
              <a:t>   </a:t>
            </a:r>
            <a:r>
              <a:rPr lang="en-AU" sz="4000" b="1" dirty="0" smtClean="0"/>
              <a:t>Ideate</a:t>
            </a:r>
            <a:r>
              <a:rPr lang="en-AU" sz="4000" dirty="0"/>
              <a:t>,</a:t>
            </a:r>
            <a:r>
              <a:rPr lang="en-AU" sz="4000" dirty="0" smtClean="0"/>
              <a:t> </a:t>
            </a:r>
            <a:r>
              <a:rPr lang="en-AU" sz="4000" b="1" dirty="0" smtClean="0"/>
              <a:t>Prototype</a:t>
            </a:r>
            <a:r>
              <a:rPr lang="en-AU" sz="4000" dirty="0" smtClean="0"/>
              <a:t> (2 mins)</a:t>
            </a:r>
            <a:endParaRPr lang="en-A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12900" y="2011251"/>
            <a:ext cx="9309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sz="2800" dirty="0" smtClean="0"/>
              <a:t>  Generate and test as many ideas as possible.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AU" sz="2800" dirty="0" smtClean="0"/>
              <a:t>Share your design ideas with your groups and improve.</a:t>
            </a:r>
          </a:p>
        </p:txBody>
      </p:sp>
      <p:sp>
        <p:nvSpPr>
          <p:cNvPr id="10" name="Shape 277"/>
          <p:cNvSpPr txBox="1"/>
          <p:nvPr/>
        </p:nvSpPr>
        <p:spPr>
          <a:xfrm>
            <a:off x="1516800" y="3063985"/>
            <a:ext cx="10675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558786">
              <a:buClr>
                <a:srgbClr val="6AA84F"/>
              </a:buClr>
              <a:buSzPts val="3000"/>
              <a:buFont typeface="Raleway Light"/>
              <a:buChar char="●"/>
            </a:pPr>
            <a:r>
              <a:rPr lang="en" sz="2800" dirty="0" smtClean="0">
                <a:ea typeface="Raleway Light"/>
                <a:cs typeface="Raleway Light"/>
                <a:sym typeface="Raleway Light"/>
              </a:rPr>
              <a:t>Getting </a:t>
            </a:r>
            <a:r>
              <a:rPr lang="en" sz="2800" dirty="0">
                <a:ea typeface="Raleway Light"/>
                <a:cs typeface="Raleway Light"/>
                <a:sym typeface="Raleway Light"/>
              </a:rPr>
              <a:t>the idea out of your head </a:t>
            </a:r>
            <a:endParaRPr lang="en" sz="2800" dirty="0" smtClean="0">
              <a:ea typeface="Raleway Light"/>
              <a:cs typeface="Raleway Light"/>
              <a:sym typeface="Raleway Light"/>
            </a:endParaRPr>
          </a:p>
          <a:p>
            <a:pPr marL="609585" indent="-558786">
              <a:buClr>
                <a:srgbClr val="6AA84F"/>
              </a:buClr>
              <a:buSzPts val="3000"/>
              <a:buFont typeface="Raleway Light"/>
              <a:buChar char="●"/>
            </a:pPr>
            <a:r>
              <a:rPr lang="en" sz="2800" dirty="0" smtClean="0">
                <a:ea typeface="Raleway Light"/>
                <a:cs typeface="Raleway Light"/>
                <a:sym typeface="Raleway Light"/>
              </a:rPr>
              <a:t>Use </a:t>
            </a:r>
            <a:r>
              <a:rPr lang="en" sz="2800" dirty="0">
                <a:ea typeface="Raleway Light"/>
                <a:cs typeface="Raleway Light"/>
                <a:sym typeface="Raleway Light"/>
              </a:rPr>
              <a:t>materials </a:t>
            </a:r>
            <a:r>
              <a:rPr lang="en" sz="2800" dirty="0" smtClean="0">
                <a:ea typeface="Raleway Light"/>
                <a:cs typeface="Raleway Light"/>
                <a:sym typeface="Raleway Light"/>
              </a:rPr>
              <a:t>provided to produce a prototype.</a:t>
            </a:r>
            <a:endParaRPr sz="2800" dirty="0">
              <a:ea typeface="Raleway Light"/>
              <a:cs typeface="Raleway Light"/>
              <a:sym typeface="Raleway Light"/>
            </a:endParaRPr>
          </a:p>
          <a:p>
            <a:pPr marL="609585" indent="-558786">
              <a:buClr>
                <a:srgbClr val="6AA84F"/>
              </a:buClr>
              <a:buSzPts val="3000"/>
              <a:buFont typeface="Raleway Light"/>
              <a:buChar char="●"/>
            </a:pPr>
            <a:r>
              <a:rPr lang="en" sz="2800" dirty="0" smtClean="0">
                <a:ea typeface="Raleway Light"/>
                <a:cs typeface="Raleway Light"/>
                <a:sym typeface="Raleway Light"/>
              </a:rPr>
              <a:t>Communicate simply</a:t>
            </a:r>
          </a:p>
          <a:p>
            <a:pPr marL="609585" indent="-558786">
              <a:buClr>
                <a:srgbClr val="6AA84F"/>
              </a:buClr>
              <a:buSzPts val="3000"/>
              <a:buFont typeface="Raleway Light"/>
              <a:buChar char="●"/>
            </a:pPr>
            <a:r>
              <a:rPr lang="en-AU" sz="2800" dirty="0"/>
              <a:t>Produce solutions as a group.</a:t>
            </a:r>
          </a:p>
          <a:p>
            <a:pPr marL="50799">
              <a:buClr>
                <a:srgbClr val="6AA84F"/>
              </a:buClr>
              <a:buSzPts val="3000"/>
            </a:pPr>
            <a:r>
              <a:rPr lang="en" sz="2800" dirty="0" smtClean="0">
                <a:ea typeface="Raleway Light"/>
                <a:cs typeface="Raleway Light"/>
                <a:sym typeface="Raleway Light"/>
              </a:rPr>
              <a:t> </a:t>
            </a:r>
            <a:endParaRPr sz="2800" dirty="0">
              <a:ea typeface="Raleway Light"/>
              <a:cs typeface="Raleway Light"/>
              <a:sym typeface="Raleway Light"/>
            </a:endParaRPr>
          </a:p>
          <a:p>
            <a:pPr>
              <a:spcBef>
                <a:spcPts val="800"/>
              </a:spcBef>
            </a:pPr>
            <a:endParaRPr sz="2800" dirty="0">
              <a:solidFill>
                <a:srgbClr val="666666"/>
              </a:solidFill>
              <a:ea typeface="Raleway Light"/>
              <a:cs typeface="Raleway Light"/>
              <a:sym typeface="Raleway Light"/>
            </a:endParaRPr>
          </a:p>
          <a:p>
            <a:pPr>
              <a:spcBef>
                <a:spcPts val="800"/>
              </a:spcBef>
            </a:pPr>
            <a:endParaRPr sz="2800" dirty="0">
              <a:solidFill>
                <a:srgbClr val="666666"/>
              </a:solidFill>
              <a:ea typeface="Raleway Light"/>
              <a:cs typeface="Raleway Light"/>
              <a:sym typeface="Raleway Light"/>
            </a:endParaRPr>
          </a:p>
          <a:p>
            <a:pPr>
              <a:spcBef>
                <a:spcPts val="800"/>
              </a:spcBef>
            </a:pPr>
            <a:endParaRPr sz="2800" dirty="0">
              <a:solidFill>
                <a:srgbClr val="666666"/>
              </a:solidFill>
              <a:ea typeface="Raleway Light"/>
              <a:cs typeface="Raleway Light"/>
              <a:sym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175664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11</a:t>
            </a:fld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9347200" y="990771"/>
            <a:ext cx="1671588" cy="1540145"/>
          </a:xfrm>
          <a:custGeom>
            <a:avLst/>
            <a:gdLst/>
            <a:ahLst/>
            <a:cxnLst/>
            <a:rect l="0" t="0" r="0" b="0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6AA8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6D9EEB"/>
              </a:solidFill>
            </a:endParaRPr>
          </a:p>
        </p:txBody>
      </p:sp>
      <p:sp>
        <p:nvSpPr>
          <p:cNvPr id="290" name="Shape 290"/>
          <p:cNvSpPr/>
          <p:nvPr/>
        </p:nvSpPr>
        <p:spPr>
          <a:xfrm>
            <a:off x="9890413" y="1257227"/>
            <a:ext cx="849361" cy="784489"/>
          </a:xfrm>
          <a:custGeom>
            <a:avLst/>
            <a:gdLst/>
            <a:ahLst/>
            <a:cxnLst/>
            <a:rect l="0" t="0" r="0" b="0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rgbClr val="6AA8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6D9EEB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6400" y="472738"/>
            <a:ext cx="8237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/>
              <a:t>Test, Critique and Improve (5 mins)</a:t>
            </a:r>
            <a:endParaRPr lang="en-A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1556" y="1172417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/>
              <a:t>Engage in a short-cycle innovation process to continually improve your groups’ design. </a:t>
            </a:r>
            <a:endParaRPr lang="en-AU" sz="3600" dirty="0"/>
          </a:p>
        </p:txBody>
      </p:sp>
      <p:sp>
        <p:nvSpPr>
          <p:cNvPr id="6" name="Rectangle 5"/>
          <p:cNvSpPr/>
          <p:nvPr/>
        </p:nvSpPr>
        <p:spPr>
          <a:xfrm>
            <a:off x="691256" y="2536346"/>
            <a:ext cx="85471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" lvl="0">
              <a:spcBef>
                <a:spcPts val="600"/>
              </a:spcBef>
              <a:buClr>
                <a:srgbClr val="6AA84F"/>
              </a:buClr>
              <a:buSzPts val="3000"/>
            </a:pPr>
            <a:r>
              <a:rPr lang="en-AU" sz="2800" u="sng" dirty="0" smtClean="0">
                <a:latin typeface="Calibri" panose="020F0502020204030204" pitchFamily="34" charset="0"/>
                <a:ea typeface="Raleway Light"/>
                <a:cs typeface="Raleway Light"/>
                <a:sym typeface="Raleway Light"/>
              </a:rPr>
              <a:t>Things to remember:</a:t>
            </a:r>
          </a:p>
          <a:p>
            <a:pPr marL="457200" lvl="0" indent="-419100">
              <a:spcBef>
                <a:spcPts val="600"/>
              </a:spcBef>
              <a:buClr>
                <a:schemeClr val="accent5"/>
              </a:buClr>
              <a:buSzPts val="3000"/>
              <a:buFont typeface="Wingdings" panose="05000000000000000000" pitchFamily="2" charset="2"/>
              <a:buChar char="§"/>
            </a:pPr>
            <a:r>
              <a:rPr lang="en-AU" sz="2400" dirty="0" smtClean="0">
                <a:latin typeface="Raleway Light"/>
                <a:ea typeface="Raleway Light"/>
                <a:cs typeface="Raleway Light"/>
                <a:sym typeface="Raleway Light"/>
              </a:rPr>
              <a:t>Listen and look mindfully</a:t>
            </a:r>
          </a:p>
          <a:p>
            <a:pPr marL="457200" lvl="0" indent="-419100">
              <a:buClr>
                <a:schemeClr val="accent5"/>
              </a:buClr>
              <a:buSzPts val="3000"/>
              <a:buFont typeface="Wingdings" panose="05000000000000000000" pitchFamily="2" charset="2"/>
              <a:buChar char="§"/>
            </a:pPr>
            <a:r>
              <a:rPr lang="en-AU" sz="2400" dirty="0" smtClean="0">
                <a:latin typeface="Raleway Light"/>
                <a:ea typeface="Raleway Light"/>
                <a:cs typeface="Raleway Light"/>
                <a:sym typeface="Raleway Light"/>
              </a:rPr>
              <a:t>Hard on content, soft on people</a:t>
            </a:r>
          </a:p>
          <a:p>
            <a:pPr marL="457200" lvl="0" indent="-419100">
              <a:buClr>
                <a:schemeClr val="accent5"/>
              </a:buClr>
              <a:buSzPts val="3000"/>
              <a:buFont typeface="Wingdings" panose="05000000000000000000" pitchFamily="2" charset="2"/>
              <a:buChar char="§"/>
            </a:pPr>
            <a:r>
              <a:rPr lang="en-AU" sz="2400" dirty="0" smtClean="0">
                <a:latin typeface="Raleway Light"/>
                <a:ea typeface="Raleway Light"/>
                <a:cs typeface="Raleway Light"/>
                <a:sym typeface="Raleway Light"/>
              </a:rPr>
              <a:t>Be kind - but realistic</a:t>
            </a:r>
          </a:p>
          <a:p>
            <a:pPr marL="457200" lvl="0" indent="-419100">
              <a:buClr>
                <a:schemeClr val="accent5"/>
              </a:buClr>
              <a:buSzPts val="3000"/>
              <a:buFont typeface="Wingdings" panose="05000000000000000000" pitchFamily="2" charset="2"/>
              <a:buChar char="§"/>
            </a:pPr>
            <a:r>
              <a:rPr lang="en-AU" sz="2400" dirty="0" smtClean="0">
                <a:latin typeface="Raleway Light"/>
                <a:ea typeface="Raleway Light"/>
                <a:cs typeface="Raleway Light"/>
                <a:sym typeface="Raleway Light"/>
              </a:rPr>
              <a:t>Be specific - focus on the parts to make the whole better</a:t>
            </a:r>
          </a:p>
          <a:p>
            <a:pPr marL="457200" lvl="0" indent="-419100">
              <a:buClr>
                <a:schemeClr val="accent5"/>
              </a:buClr>
              <a:buSzPts val="3000"/>
              <a:buFont typeface="Wingdings" panose="05000000000000000000" pitchFamily="2" charset="2"/>
              <a:buChar char="§"/>
            </a:pPr>
            <a:r>
              <a:rPr lang="en-AU" sz="2400" dirty="0" smtClean="0">
                <a:latin typeface="Raleway Light"/>
                <a:ea typeface="Raleway Light"/>
                <a:cs typeface="Raleway Light"/>
                <a:sym typeface="Raleway Light"/>
              </a:rPr>
              <a:t>Be helpful - give feedforward </a:t>
            </a:r>
          </a:p>
          <a:p>
            <a:pPr marL="457200" lvl="0" indent="-419100">
              <a:buClr>
                <a:schemeClr val="accent5"/>
              </a:buClr>
              <a:buSzPts val="3000"/>
              <a:buFont typeface="Wingdings" panose="05000000000000000000" pitchFamily="2" charset="2"/>
              <a:buChar char="§"/>
            </a:pPr>
            <a:r>
              <a:rPr lang="en-AU" sz="2400" dirty="0" smtClean="0">
                <a:latin typeface="Raleway Light"/>
                <a:ea typeface="Raleway Light"/>
                <a:cs typeface="Raleway Light"/>
                <a:sym typeface="Raleway Light"/>
              </a:rPr>
              <a:t>Hold your ideas lightly</a:t>
            </a:r>
          </a:p>
          <a:p>
            <a:pPr marL="457200" lvl="0" indent="-419100">
              <a:buClr>
                <a:schemeClr val="accent5"/>
              </a:buClr>
              <a:buSzPts val="3000"/>
              <a:buFont typeface="Wingdings" panose="05000000000000000000" pitchFamily="2" charset="2"/>
              <a:buChar char="§"/>
            </a:pPr>
            <a:r>
              <a:rPr lang="en-AU" sz="2400" dirty="0" smtClean="0">
                <a:latin typeface="Raleway Light"/>
                <a:ea typeface="Raleway Light"/>
                <a:cs typeface="Raleway Light"/>
                <a:sym typeface="Raleway Light"/>
              </a:rPr>
              <a:t>Make the changes you want to make</a:t>
            </a:r>
            <a:endParaRPr lang="en-AU" sz="2400" dirty="0">
              <a:latin typeface="Raleway Light"/>
              <a:ea typeface="Raleway Light"/>
              <a:cs typeface="Raleway Light"/>
              <a:sym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41680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9846"/>
          </a:xfrm>
        </p:spPr>
        <p:txBody>
          <a:bodyPr>
            <a:normAutofit/>
          </a:bodyPr>
          <a:lstStyle/>
          <a:p>
            <a:r>
              <a:rPr lang="en-AU" sz="4000" b="1" dirty="0" smtClean="0"/>
              <a:t>Pitching </a:t>
            </a:r>
            <a:endParaRPr lang="en-A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753962"/>
            <a:ext cx="9898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 smtClean="0"/>
              <a:t>Present your </a:t>
            </a:r>
            <a:r>
              <a:rPr lang="en-AU" sz="2800" smtClean="0"/>
              <a:t>group’s </a:t>
            </a:r>
            <a:r>
              <a:rPr lang="en-AU" sz="2800" smtClean="0"/>
              <a:t>solution </a:t>
            </a:r>
            <a:r>
              <a:rPr lang="en-AU" sz="2800" dirty="0" smtClean="0"/>
              <a:t>to the class</a:t>
            </a:r>
            <a:endParaRPr lang="en-AU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5057" y="3596086"/>
            <a:ext cx="1549400" cy="15251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112" y="3701143"/>
            <a:ext cx="1575096" cy="180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2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8700" y="660400"/>
            <a:ext cx="8089900" cy="707886"/>
          </a:xfrm>
          <a:prstGeom prst="rect">
            <a:avLst/>
          </a:prstGeom>
          <a:noFill/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rgbClr val="00B050"/>
                </a:solidFill>
              </a:rPr>
              <a:t>Debriefing</a:t>
            </a:r>
            <a:endParaRPr lang="en-AU" sz="4000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3" y="4410214"/>
            <a:ext cx="2071688" cy="2117954"/>
          </a:xfrm>
          <a:prstGeom prst="rect">
            <a:avLst/>
          </a:prstGeom>
        </p:spPr>
      </p:pic>
      <p:sp>
        <p:nvSpPr>
          <p:cNvPr id="5" name="Shape 262"/>
          <p:cNvSpPr/>
          <p:nvPr/>
        </p:nvSpPr>
        <p:spPr>
          <a:xfrm>
            <a:off x="9810295" y="485323"/>
            <a:ext cx="1340211" cy="1305377"/>
          </a:xfrm>
          <a:custGeom>
            <a:avLst/>
            <a:gdLst/>
            <a:ahLst/>
            <a:cxnLst/>
            <a:rect l="0" t="0" r="0" b="0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4004" y="1615353"/>
            <a:ext cx="98137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Discuss with your group about the following:</a:t>
            </a:r>
          </a:p>
          <a:p>
            <a:r>
              <a:rPr lang="en-AU" sz="2400" dirty="0"/>
              <a:t> </a:t>
            </a:r>
            <a:r>
              <a:rPr lang="en-AU" sz="2400" dirty="0" smtClean="0"/>
              <a:t>   </a:t>
            </a:r>
            <a:r>
              <a:rPr lang="en-AU" sz="900" dirty="0" smtClean="0"/>
              <a:t>  </a:t>
            </a:r>
            <a:endParaRPr lang="en-AU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AU" sz="2400" dirty="0" smtClean="0"/>
              <a:t>What Design Thinking stages have you gone through? </a:t>
            </a:r>
            <a:r>
              <a:rPr lang="en-AU" sz="2400" i="1" dirty="0" smtClean="0"/>
              <a:t>Write down at least 3 good things about your experience.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AU" sz="2400" dirty="0" smtClean="0"/>
              <a:t>Does our solution solve the problem satisfactorily? Are we able to improve it if we are doing it again? How?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AU" sz="2400" dirty="0" smtClean="0"/>
              <a:t>What are the good things of our team work?</a:t>
            </a:r>
          </a:p>
        </p:txBody>
      </p:sp>
    </p:spTree>
    <p:extLst>
      <p:ext uri="{BB962C8B-B14F-4D97-AF65-F5344CB8AC3E}">
        <p14:creationId xmlns:p14="http://schemas.microsoft.com/office/powerpoint/2010/main" val="144847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100" y="1785937"/>
            <a:ext cx="236220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662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AU" b="1" dirty="0" smtClean="0"/>
              <a:t>Session outline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45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 Warming up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 An overview of the Design Thinking process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 The Challenge – </a:t>
            </a:r>
            <a:r>
              <a:rPr lang="en-AU" dirty="0"/>
              <a:t> </a:t>
            </a:r>
            <a:r>
              <a:rPr lang="en-AU" dirty="0" smtClean="0"/>
              <a:t>Drawing a pine tree using Design Thinking process</a:t>
            </a:r>
            <a:endParaRPr lang="en-AU" dirty="0"/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 Pitching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AU" dirty="0" smtClean="0"/>
              <a:t> Debriefing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786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21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 t="7945" b="9375"/>
          <a:stretch/>
        </p:blipFill>
        <p:spPr>
          <a:xfrm>
            <a:off x="2981177" y="1877858"/>
            <a:ext cx="5375031" cy="28207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72197" y="450166"/>
            <a:ext cx="92846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dirty="0" smtClean="0"/>
              <a:t>Warming up</a:t>
            </a:r>
            <a:endParaRPr lang="en-AU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5138057"/>
            <a:ext cx="10203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A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One, two, three, four, I declare a thumb war”, “Five, six, seven, eight, this should be a piece of cake!”</a:t>
            </a:r>
            <a:endParaRPr lang="en-A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207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941" y="272817"/>
            <a:ext cx="10515600" cy="814925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latin typeface="+mn-lt"/>
              </a:rPr>
              <a:t>T</a:t>
            </a:r>
            <a:r>
              <a:rPr lang="en-AU" sz="3200" b="1" dirty="0" smtClean="0">
                <a:latin typeface="+mn-lt"/>
              </a:rPr>
              <a:t>he Design Thinking </a:t>
            </a:r>
            <a:r>
              <a:rPr lang="en-AU" sz="3100" b="1" dirty="0" smtClean="0">
                <a:latin typeface="+mn-lt"/>
              </a:rPr>
              <a:t>Process </a:t>
            </a:r>
            <a:r>
              <a:rPr lang="en-AU" sz="1800" b="1" dirty="0" smtClean="0">
                <a:latin typeface="+mn-lt"/>
              </a:rPr>
              <a:t>- </a:t>
            </a:r>
            <a:r>
              <a:rPr lang="en-AU" sz="1800" dirty="0" smtClean="0"/>
              <a:t>A </a:t>
            </a:r>
            <a:r>
              <a:rPr lang="en-AU" sz="1800" dirty="0"/>
              <a:t>human centred approach to collaborative and creative problem solving</a:t>
            </a:r>
            <a:br>
              <a:rPr lang="en-AU" sz="1800" dirty="0"/>
            </a:br>
            <a:endParaRPr lang="en-AU" sz="1800" b="1" dirty="0">
              <a:latin typeface="+mn-lt"/>
            </a:endParaRPr>
          </a:p>
        </p:txBody>
      </p:sp>
      <p:sp>
        <p:nvSpPr>
          <p:cNvPr id="4" name="Hexagon 3"/>
          <p:cNvSpPr/>
          <p:nvPr/>
        </p:nvSpPr>
        <p:spPr>
          <a:xfrm>
            <a:off x="789131" y="2208684"/>
            <a:ext cx="2579863" cy="2206171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/>
              <a:t>Empathize</a:t>
            </a:r>
            <a:endParaRPr lang="en-AU" sz="2800" b="1" dirty="0"/>
          </a:p>
        </p:txBody>
      </p:sp>
      <p:sp>
        <p:nvSpPr>
          <p:cNvPr id="5" name="Hexagon 4"/>
          <p:cNvSpPr/>
          <p:nvPr/>
        </p:nvSpPr>
        <p:spPr>
          <a:xfrm>
            <a:off x="2815748" y="3360982"/>
            <a:ext cx="2564127" cy="2196686"/>
          </a:xfrm>
          <a:prstGeom prst="hexagon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/>
              <a:t>Define</a:t>
            </a:r>
            <a:endParaRPr lang="en-AU" sz="2800" b="1" dirty="0"/>
          </a:p>
        </p:txBody>
      </p:sp>
      <p:sp>
        <p:nvSpPr>
          <p:cNvPr id="7" name="Hexagon 6"/>
          <p:cNvSpPr/>
          <p:nvPr/>
        </p:nvSpPr>
        <p:spPr>
          <a:xfrm>
            <a:off x="4863670" y="4470020"/>
            <a:ext cx="2579863" cy="2196686"/>
          </a:xfrm>
          <a:prstGeom prst="hexagon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 smtClean="0">
                <a:solidFill>
                  <a:srgbClr val="92D050"/>
                </a:solidFill>
              </a:rPr>
              <a:t>Brainstorm potential solutions; select and develop your solution</a:t>
            </a:r>
            <a:endParaRPr lang="en-AU" sz="2000" b="1" dirty="0">
              <a:solidFill>
                <a:srgbClr val="92D050"/>
              </a:solidFill>
            </a:endParaRPr>
          </a:p>
        </p:txBody>
      </p:sp>
      <p:sp>
        <p:nvSpPr>
          <p:cNvPr id="8" name="Hexagon 7"/>
          <p:cNvSpPr/>
          <p:nvPr/>
        </p:nvSpPr>
        <p:spPr>
          <a:xfrm>
            <a:off x="6920569" y="3389190"/>
            <a:ext cx="2656820" cy="2196686"/>
          </a:xfrm>
          <a:prstGeom prst="hexagon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/>
              <a:t>Prototype</a:t>
            </a:r>
            <a:endParaRPr lang="en-AU" sz="2800" b="1" dirty="0"/>
          </a:p>
        </p:txBody>
      </p:sp>
      <p:sp>
        <p:nvSpPr>
          <p:cNvPr id="9" name="Hexagon 8"/>
          <p:cNvSpPr/>
          <p:nvPr/>
        </p:nvSpPr>
        <p:spPr>
          <a:xfrm>
            <a:off x="4863671" y="2255821"/>
            <a:ext cx="2579863" cy="2196686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/>
              <a:t>Ideate</a:t>
            </a:r>
            <a:endParaRPr lang="en-AU" sz="2800" b="1" dirty="0"/>
          </a:p>
        </p:txBody>
      </p:sp>
      <p:sp>
        <p:nvSpPr>
          <p:cNvPr id="10" name="Hexagon 9"/>
          <p:cNvSpPr/>
          <p:nvPr/>
        </p:nvSpPr>
        <p:spPr>
          <a:xfrm>
            <a:off x="2890490" y="1196668"/>
            <a:ext cx="2489385" cy="2157496"/>
          </a:xfrm>
          <a:prstGeom prst="hexagon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 smtClean="0">
                <a:solidFill>
                  <a:srgbClr val="FF6600"/>
                </a:solidFill>
              </a:rPr>
              <a:t>Clearly articulate the problem you want to solve</a:t>
            </a:r>
            <a:endParaRPr lang="en-AU" sz="2000" b="1" dirty="0">
              <a:solidFill>
                <a:srgbClr val="FF6600"/>
              </a:solidFill>
            </a:endParaRPr>
          </a:p>
        </p:txBody>
      </p:sp>
      <p:sp>
        <p:nvSpPr>
          <p:cNvPr id="11" name="Hexagon 10"/>
          <p:cNvSpPr/>
          <p:nvPr/>
        </p:nvSpPr>
        <p:spPr>
          <a:xfrm>
            <a:off x="9022706" y="2273334"/>
            <a:ext cx="2579863" cy="2196686"/>
          </a:xfrm>
          <a:prstGeom prst="hexagon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rgbClr val="FFC000"/>
                </a:solidFill>
              </a:rPr>
              <a:t>Engage in a continuous short-cycle innovation process to continually improve your design </a:t>
            </a:r>
            <a:endParaRPr lang="en-AU" b="1" dirty="0">
              <a:solidFill>
                <a:srgbClr val="FFC000"/>
              </a:solidFill>
            </a:endParaRPr>
          </a:p>
        </p:txBody>
      </p:sp>
      <p:sp>
        <p:nvSpPr>
          <p:cNvPr id="12" name="Hexagon 11"/>
          <p:cNvSpPr/>
          <p:nvPr/>
        </p:nvSpPr>
        <p:spPr>
          <a:xfrm>
            <a:off x="781591" y="4414855"/>
            <a:ext cx="2579863" cy="2196686"/>
          </a:xfrm>
          <a:prstGeom prst="hexagon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 smtClean="0">
                <a:solidFill>
                  <a:srgbClr val="512373"/>
                </a:solidFill>
              </a:rPr>
              <a:t>Develop a deep understanding of the challenge </a:t>
            </a:r>
            <a:endParaRPr lang="en-AU" sz="2000" b="1" dirty="0">
              <a:solidFill>
                <a:srgbClr val="512373"/>
              </a:solidFill>
            </a:endParaRPr>
          </a:p>
        </p:txBody>
      </p:sp>
      <p:sp>
        <p:nvSpPr>
          <p:cNvPr id="13" name="Hexagon 12"/>
          <p:cNvSpPr/>
          <p:nvPr/>
        </p:nvSpPr>
        <p:spPr>
          <a:xfrm>
            <a:off x="6959048" y="1183082"/>
            <a:ext cx="2579863" cy="2196686"/>
          </a:xfrm>
          <a:prstGeom prst="hexagon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 smtClean="0">
                <a:solidFill>
                  <a:srgbClr val="0070C0"/>
                </a:solidFill>
              </a:rPr>
              <a:t>Design a prototype or a series of prototypes to test all or part of your solutions</a:t>
            </a:r>
            <a:endParaRPr lang="en-AU" sz="2000" b="1" dirty="0">
              <a:solidFill>
                <a:srgbClr val="0070C0"/>
              </a:solidFill>
            </a:endParaRPr>
          </a:p>
        </p:txBody>
      </p:sp>
      <p:sp>
        <p:nvSpPr>
          <p:cNvPr id="14" name="Hexagon 13"/>
          <p:cNvSpPr/>
          <p:nvPr/>
        </p:nvSpPr>
        <p:spPr>
          <a:xfrm>
            <a:off x="9054425" y="4490578"/>
            <a:ext cx="2579863" cy="2196686"/>
          </a:xfrm>
          <a:prstGeom prst="hex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/>
              <a:t>Test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39690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609998"/>
              </p:ext>
            </p:extLst>
          </p:nvPr>
        </p:nvGraphicFramePr>
        <p:xfrm>
          <a:off x="872491" y="647097"/>
          <a:ext cx="1043188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81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86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56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694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3946">
                <a:tc gridSpan="4">
                  <a:txBody>
                    <a:bodyPr/>
                    <a:lstStyle/>
                    <a:p>
                      <a:r>
                        <a:rPr lang="en-AU" sz="4000" b="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AU" sz="4000" b="0" baseline="0" dirty="0" smtClean="0">
                          <a:solidFill>
                            <a:schemeClr val="tx1"/>
                          </a:solidFill>
                        </a:rPr>
                        <a:t> intentions &amp; more …</a:t>
                      </a:r>
                      <a:endParaRPr lang="en-AU" sz="4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AU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Knowledge set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aseline="0" dirty="0" smtClean="0"/>
                        <a:t>Mindset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Skills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Tools &amp;</a:t>
                      </a:r>
                      <a:r>
                        <a:rPr lang="en-AU" sz="3200" baseline="0" dirty="0" smtClean="0"/>
                        <a:t> Materials</a:t>
                      </a:r>
                      <a:endParaRPr lang="en-A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/>
                        <a:t>Understanding of the Design Thinking Process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A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Quicksand"/>
                          <a:cs typeface="Quicksand"/>
                          <a:sym typeface="Quicksand"/>
                        </a:rPr>
                        <a:t>Collaborative </a:t>
                      </a:r>
                    </a:p>
                    <a:p>
                      <a:pPr marL="28575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Quicksand"/>
                          <a:cs typeface="Quicksand"/>
                          <a:sym typeface="Quicksand"/>
                        </a:rPr>
                        <a:t>Growth</a:t>
                      </a:r>
                    </a:p>
                    <a:p>
                      <a:pPr marL="28575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Quicksand"/>
                          <a:cs typeface="Quicksand"/>
                          <a:sym typeface="Quicksand"/>
                        </a:rPr>
                        <a:t>Reflective</a:t>
                      </a:r>
                    </a:p>
                    <a:p>
                      <a:pPr marL="285750" lvl="0" indent="-28575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Quicksand"/>
                          <a:cs typeface="Quicksand"/>
                          <a:sym typeface="Quicksand"/>
                        </a:rPr>
                        <a:t>Innovative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Quicksand"/>
                          <a:cs typeface="Quicksand"/>
                          <a:sym typeface="Quicksand"/>
                        </a:rPr>
                        <a:t>Creative</a:t>
                      </a:r>
                    </a:p>
                    <a:p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/>
                        <a:t>Communication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/>
                        <a:t>Collaboration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/>
                        <a:t>Critique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/>
                        <a:t>Brain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/>
                        <a:t>Pencils,</a:t>
                      </a:r>
                      <a:r>
                        <a:rPr lang="en-AU" sz="2400" baseline="0" dirty="0" smtClean="0"/>
                        <a:t> rulers, erasers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 smtClean="0"/>
                        <a:t>Graph paper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36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4000" b="1" dirty="0" smtClean="0"/>
              <a:t>The challenge</a:t>
            </a:r>
            <a:br>
              <a:rPr lang="en-AU" sz="4000" b="1" dirty="0" smtClean="0"/>
            </a:br>
            <a:r>
              <a:rPr lang="en-AU" sz="4000" b="1" dirty="0" smtClean="0"/>
              <a:t>- </a:t>
            </a:r>
            <a:r>
              <a:rPr lang="en-AU" sz="2800" b="1" i="1" dirty="0" smtClean="0"/>
              <a:t>Draw a </a:t>
            </a:r>
            <a:r>
              <a:rPr lang="en-AU" sz="2800" b="1" i="1" dirty="0" smtClean="0"/>
              <a:t>pine </a:t>
            </a:r>
            <a:r>
              <a:rPr lang="en-AU" sz="2800" b="1" i="1" dirty="0" smtClean="0"/>
              <a:t>tree on a </a:t>
            </a:r>
            <a:r>
              <a:rPr lang="en-AU" sz="2800" b="1" i="1" dirty="0" err="1" smtClean="0"/>
              <a:t>cartesian</a:t>
            </a:r>
            <a:r>
              <a:rPr lang="en-AU" sz="2800" b="1" i="1" dirty="0" smtClean="0"/>
              <a:t> plane that fits on an A4 piece of paper</a:t>
            </a:r>
            <a:r>
              <a:rPr lang="en-AU" sz="2800" b="1" i="1" dirty="0" smtClean="0"/>
              <a:t/>
            </a:r>
            <a:br>
              <a:rPr lang="en-AU" sz="2800" b="1" i="1" dirty="0" smtClean="0"/>
            </a:br>
            <a:r>
              <a:rPr lang="en-AU" sz="4000" dirty="0" smtClean="0">
                <a:latin typeface="+mn-lt"/>
              </a:rPr>
              <a:t>- </a:t>
            </a:r>
            <a:r>
              <a:rPr lang="en-AU" sz="2700" b="1" i="1" dirty="0" smtClean="0"/>
              <a:t>Label all key points as coordinates</a:t>
            </a:r>
            <a:endParaRPr lang="en-AU" sz="27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441470"/>
            <a:ext cx="10405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You need to: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AU" sz="2400" dirty="0"/>
              <a:t>w</a:t>
            </a:r>
            <a:r>
              <a:rPr lang="en-AU" sz="2400" dirty="0" smtClean="0"/>
              <a:t>ork in groups of 3 or 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AU" sz="2400" dirty="0" smtClean="0"/>
              <a:t>go through the Design Thinking procedure.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AU" sz="2400" dirty="0" smtClean="0"/>
              <a:t>include a scale to show that your tree is 1.2 m tall</a:t>
            </a:r>
            <a:endParaRPr lang="en-AU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AU" sz="2400" dirty="0"/>
              <a:t>s</a:t>
            </a:r>
            <a:r>
              <a:rPr lang="en-AU" sz="2400" dirty="0" smtClean="0"/>
              <a:t>hare </a:t>
            </a:r>
            <a:r>
              <a:rPr lang="en-AU" sz="2400" dirty="0" smtClean="0"/>
              <a:t>your </a:t>
            </a:r>
            <a:r>
              <a:rPr lang="en-AU" sz="2400" dirty="0" smtClean="0"/>
              <a:t>design     </a:t>
            </a:r>
            <a:endParaRPr lang="en-AU" sz="2400" dirty="0" smtClean="0"/>
          </a:p>
          <a:p>
            <a:r>
              <a:rPr lang="en-AU" sz="2000" dirty="0"/>
              <a:t> </a:t>
            </a:r>
            <a:r>
              <a:rPr lang="en-AU" sz="2000" dirty="0" smtClean="0"/>
              <a:t>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52290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182" y="365123"/>
            <a:ext cx="7558825" cy="1325563"/>
          </a:xfrm>
        </p:spPr>
        <p:txBody>
          <a:bodyPr/>
          <a:lstStyle/>
          <a:p>
            <a:r>
              <a:rPr lang="en-AU" sz="4000" b="1" dirty="0" smtClean="0"/>
              <a:t>Empathize</a:t>
            </a:r>
            <a:r>
              <a:rPr lang="en-AU" b="1" dirty="0" smtClean="0"/>
              <a:t> </a:t>
            </a:r>
            <a:r>
              <a:rPr lang="en-AU" dirty="0" smtClean="0"/>
              <a:t>(2 mins)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90057"/>
            <a:ext cx="1052285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AU" sz="3600" dirty="0" smtClean="0"/>
              <a:t> Work in groups to develop a deep understanding of  </a:t>
            </a:r>
          </a:p>
          <a:p>
            <a:r>
              <a:rPr lang="en-AU" sz="3600" dirty="0" smtClean="0"/>
              <a:t>     the challenge </a:t>
            </a:r>
          </a:p>
          <a:p>
            <a:r>
              <a:rPr lang="en-AU" sz="3600" dirty="0"/>
              <a:t> </a:t>
            </a:r>
            <a:r>
              <a:rPr lang="en-AU" sz="3600" dirty="0" smtClean="0"/>
              <a:t>    </a:t>
            </a:r>
            <a:r>
              <a:rPr lang="en-AU" sz="2400" b="1" dirty="0" smtClean="0"/>
              <a:t>-</a:t>
            </a:r>
            <a:r>
              <a:rPr lang="en-AU" sz="3600" i="1" dirty="0" smtClean="0"/>
              <a:t> </a:t>
            </a:r>
            <a:r>
              <a:rPr lang="en-AU" sz="2800" dirty="0" smtClean="0"/>
              <a:t>What is the challenge?</a:t>
            </a:r>
          </a:p>
          <a:p>
            <a:r>
              <a:rPr lang="en-AU" sz="2800" dirty="0"/>
              <a:t> </a:t>
            </a:r>
            <a:r>
              <a:rPr lang="en-AU" sz="2800" dirty="0" smtClean="0"/>
              <a:t>     - Who are the people involved in the challenge?</a:t>
            </a:r>
          </a:p>
          <a:p>
            <a:r>
              <a:rPr lang="en-AU" sz="2800" dirty="0"/>
              <a:t> </a:t>
            </a:r>
            <a:r>
              <a:rPr lang="en-AU" sz="2800" dirty="0" smtClean="0"/>
              <a:t>     - What are the key requirements?</a:t>
            </a:r>
          </a:p>
          <a:p>
            <a:r>
              <a:rPr lang="en-AU" sz="2800" dirty="0"/>
              <a:t> </a:t>
            </a:r>
            <a:r>
              <a:rPr lang="en-AU" sz="2800" dirty="0" smtClean="0"/>
              <a:t>     - </a:t>
            </a:r>
            <a:r>
              <a:rPr lang="en-AU" sz="2800" dirty="0"/>
              <a:t>O</a:t>
            </a:r>
            <a:r>
              <a:rPr lang="en-AU" sz="2800" dirty="0" smtClean="0"/>
              <a:t>bserve, interview and try to understand different perspectives.</a:t>
            </a:r>
          </a:p>
          <a:p>
            <a:r>
              <a:rPr lang="en-AU" sz="2800" dirty="0"/>
              <a:t> </a:t>
            </a:r>
            <a:r>
              <a:rPr lang="en-AU" sz="2800" dirty="0" smtClean="0"/>
              <a:t>     - Record your findings as a reference point.</a:t>
            </a:r>
            <a:endParaRPr lang="en-AU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0449" y="5277646"/>
            <a:ext cx="1147683" cy="1155653"/>
          </a:xfrm>
          <a:prstGeom prst="rect">
            <a:avLst/>
          </a:prstGeom>
        </p:spPr>
      </p:pic>
      <p:sp>
        <p:nvSpPr>
          <p:cNvPr id="6" name="Shape 251"/>
          <p:cNvSpPr/>
          <p:nvPr/>
        </p:nvSpPr>
        <p:spPr>
          <a:xfrm>
            <a:off x="9829800" y="459410"/>
            <a:ext cx="1285855" cy="1136991"/>
          </a:xfrm>
          <a:custGeom>
            <a:avLst/>
            <a:gdLst/>
            <a:ahLst/>
            <a:cxnLst/>
            <a:rect l="0" t="0" r="0" b="0"/>
            <a:pathLst>
              <a:path w="17228" h="15233" extrusionOk="0">
                <a:moveTo>
                  <a:pt x="3918" y="535"/>
                </a:moveTo>
                <a:lnTo>
                  <a:pt x="4380" y="584"/>
                </a:lnTo>
                <a:lnTo>
                  <a:pt x="4842" y="657"/>
                </a:lnTo>
                <a:lnTo>
                  <a:pt x="5280" y="779"/>
                </a:lnTo>
                <a:lnTo>
                  <a:pt x="5767" y="973"/>
                </a:lnTo>
                <a:lnTo>
                  <a:pt x="6253" y="1192"/>
                </a:lnTo>
                <a:lnTo>
                  <a:pt x="6716" y="1436"/>
                </a:lnTo>
                <a:lnTo>
                  <a:pt x="7154" y="1728"/>
                </a:lnTo>
                <a:lnTo>
                  <a:pt x="7446" y="1898"/>
                </a:lnTo>
                <a:lnTo>
                  <a:pt x="7762" y="2117"/>
                </a:lnTo>
                <a:lnTo>
                  <a:pt x="7908" y="2239"/>
                </a:lnTo>
                <a:lnTo>
                  <a:pt x="8054" y="2385"/>
                </a:lnTo>
                <a:lnTo>
                  <a:pt x="8200" y="2531"/>
                </a:lnTo>
                <a:lnTo>
                  <a:pt x="8297" y="2677"/>
                </a:lnTo>
                <a:lnTo>
                  <a:pt x="8297" y="2774"/>
                </a:lnTo>
                <a:lnTo>
                  <a:pt x="8297" y="2847"/>
                </a:lnTo>
                <a:lnTo>
                  <a:pt x="8346" y="2920"/>
                </a:lnTo>
                <a:lnTo>
                  <a:pt x="8395" y="2993"/>
                </a:lnTo>
                <a:lnTo>
                  <a:pt x="8395" y="3115"/>
                </a:lnTo>
                <a:lnTo>
                  <a:pt x="8419" y="3188"/>
                </a:lnTo>
                <a:lnTo>
                  <a:pt x="8468" y="3212"/>
                </a:lnTo>
                <a:lnTo>
                  <a:pt x="8541" y="3212"/>
                </a:lnTo>
                <a:lnTo>
                  <a:pt x="8589" y="3188"/>
                </a:lnTo>
                <a:lnTo>
                  <a:pt x="8711" y="3066"/>
                </a:lnTo>
                <a:lnTo>
                  <a:pt x="8784" y="2920"/>
                </a:lnTo>
                <a:lnTo>
                  <a:pt x="8833" y="2774"/>
                </a:lnTo>
                <a:lnTo>
                  <a:pt x="8808" y="2628"/>
                </a:lnTo>
                <a:lnTo>
                  <a:pt x="8930" y="2482"/>
                </a:lnTo>
                <a:lnTo>
                  <a:pt x="9076" y="2360"/>
                </a:lnTo>
                <a:lnTo>
                  <a:pt x="9441" y="2093"/>
                </a:lnTo>
                <a:lnTo>
                  <a:pt x="10001" y="1728"/>
                </a:lnTo>
                <a:lnTo>
                  <a:pt x="10439" y="1460"/>
                </a:lnTo>
                <a:lnTo>
                  <a:pt x="10925" y="1192"/>
                </a:lnTo>
                <a:lnTo>
                  <a:pt x="11412" y="949"/>
                </a:lnTo>
                <a:lnTo>
                  <a:pt x="11899" y="754"/>
                </a:lnTo>
                <a:lnTo>
                  <a:pt x="12045" y="681"/>
                </a:lnTo>
                <a:lnTo>
                  <a:pt x="12215" y="657"/>
                </a:lnTo>
                <a:lnTo>
                  <a:pt x="12580" y="608"/>
                </a:lnTo>
                <a:lnTo>
                  <a:pt x="12945" y="633"/>
                </a:lnTo>
                <a:lnTo>
                  <a:pt x="13286" y="633"/>
                </a:lnTo>
                <a:lnTo>
                  <a:pt x="13626" y="657"/>
                </a:lnTo>
                <a:lnTo>
                  <a:pt x="13967" y="730"/>
                </a:lnTo>
                <a:lnTo>
                  <a:pt x="14283" y="803"/>
                </a:lnTo>
                <a:lnTo>
                  <a:pt x="14599" y="925"/>
                </a:lnTo>
                <a:lnTo>
                  <a:pt x="14551" y="998"/>
                </a:lnTo>
                <a:lnTo>
                  <a:pt x="14526" y="1095"/>
                </a:lnTo>
                <a:lnTo>
                  <a:pt x="14551" y="1144"/>
                </a:lnTo>
                <a:lnTo>
                  <a:pt x="14575" y="1192"/>
                </a:lnTo>
                <a:lnTo>
                  <a:pt x="14624" y="1217"/>
                </a:lnTo>
                <a:lnTo>
                  <a:pt x="14672" y="1217"/>
                </a:lnTo>
                <a:lnTo>
                  <a:pt x="14770" y="1168"/>
                </a:lnTo>
                <a:lnTo>
                  <a:pt x="14867" y="1119"/>
                </a:lnTo>
                <a:lnTo>
                  <a:pt x="14964" y="1095"/>
                </a:lnTo>
                <a:lnTo>
                  <a:pt x="15135" y="1192"/>
                </a:lnTo>
                <a:lnTo>
                  <a:pt x="15062" y="1265"/>
                </a:lnTo>
                <a:lnTo>
                  <a:pt x="15013" y="1338"/>
                </a:lnTo>
                <a:lnTo>
                  <a:pt x="15013" y="1436"/>
                </a:lnTo>
                <a:lnTo>
                  <a:pt x="15037" y="1509"/>
                </a:lnTo>
                <a:lnTo>
                  <a:pt x="15110" y="1533"/>
                </a:lnTo>
                <a:lnTo>
                  <a:pt x="15208" y="1533"/>
                </a:lnTo>
                <a:lnTo>
                  <a:pt x="15427" y="1411"/>
                </a:lnTo>
                <a:lnTo>
                  <a:pt x="15573" y="1509"/>
                </a:lnTo>
                <a:lnTo>
                  <a:pt x="15451" y="1679"/>
                </a:lnTo>
                <a:lnTo>
                  <a:pt x="15378" y="1849"/>
                </a:lnTo>
                <a:lnTo>
                  <a:pt x="15378" y="1995"/>
                </a:lnTo>
                <a:lnTo>
                  <a:pt x="15378" y="2044"/>
                </a:lnTo>
                <a:lnTo>
                  <a:pt x="15427" y="2068"/>
                </a:lnTo>
                <a:lnTo>
                  <a:pt x="15524" y="2068"/>
                </a:lnTo>
                <a:lnTo>
                  <a:pt x="15597" y="2020"/>
                </a:lnTo>
                <a:lnTo>
                  <a:pt x="15743" y="1898"/>
                </a:lnTo>
                <a:lnTo>
                  <a:pt x="15840" y="1801"/>
                </a:lnTo>
                <a:lnTo>
                  <a:pt x="15986" y="1971"/>
                </a:lnTo>
                <a:lnTo>
                  <a:pt x="15865" y="2093"/>
                </a:lnTo>
                <a:lnTo>
                  <a:pt x="15767" y="2239"/>
                </a:lnTo>
                <a:lnTo>
                  <a:pt x="15694" y="2385"/>
                </a:lnTo>
                <a:lnTo>
                  <a:pt x="15670" y="2458"/>
                </a:lnTo>
                <a:lnTo>
                  <a:pt x="15670" y="2531"/>
                </a:lnTo>
                <a:lnTo>
                  <a:pt x="15719" y="2506"/>
                </a:lnTo>
                <a:lnTo>
                  <a:pt x="15792" y="2482"/>
                </a:lnTo>
                <a:lnTo>
                  <a:pt x="15889" y="2433"/>
                </a:lnTo>
                <a:lnTo>
                  <a:pt x="15986" y="2360"/>
                </a:lnTo>
                <a:lnTo>
                  <a:pt x="16157" y="2239"/>
                </a:lnTo>
                <a:lnTo>
                  <a:pt x="16327" y="2579"/>
                </a:lnTo>
                <a:lnTo>
                  <a:pt x="16157" y="2701"/>
                </a:lnTo>
                <a:lnTo>
                  <a:pt x="15913" y="2944"/>
                </a:lnTo>
                <a:lnTo>
                  <a:pt x="15792" y="3066"/>
                </a:lnTo>
                <a:lnTo>
                  <a:pt x="15694" y="3212"/>
                </a:lnTo>
                <a:lnTo>
                  <a:pt x="15694" y="3261"/>
                </a:lnTo>
                <a:lnTo>
                  <a:pt x="15694" y="3309"/>
                </a:lnTo>
                <a:lnTo>
                  <a:pt x="15743" y="3334"/>
                </a:lnTo>
                <a:lnTo>
                  <a:pt x="15792" y="3334"/>
                </a:lnTo>
                <a:lnTo>
                  <a:pt x="15938" y="3285"/>
                </a:lnTo>
                <a:lnTo>
                  <a:pt x="16059" y="3212"/>
                </a:lnTo>
                <a:lnTo>
                  <a:pt x="16327" y="3017"/>
                </a:lnTo>
                <a:lnTo>
                  <a:pt x="16449" y="2944"/>
                </a:lnTo>
                <a:lnTo>
                  <a:pt x="16570" y="3431"/>
                </a:lnTo>
                <a:lnTo>
                  <a:pt x="16497" y="3480"/>
                </a:lnTo>
                <a:lnTo>
                  <a:pt x="16400" y="3553"/>
                </a:lnTo>
                <a:lnTo>
                  <a:pt x="16303" y="3650"/>
                </a:lnTo>
                <a:lnTo>
                  <a:pt x="16181" y="3747"/>
                </a:lnTo>
                <a:lnTo>
                  <a:pt x="15962" y="3893"/>
                </a:lnTo>
                <a:lnTo>
                  <a:pt x="15889" y="3991"/>
                </a:lnTo>
                <a:lnTo>
                  <a:pt x="15816" y="4112"/>
                </a:lnTo>
                <a:lnTo>
                  <a:pt x="15792" y="4137"/>
                </a:lnTo>
                <a:lnTo>
                  <a:pt x="15816" y="4185"/>
                </a:lnTo>
                <a:lnTo>
                  <a:pt x="15865" y="4210"/>
                </a:lnTo>
                <a:lnTo>
                  <a:pt x="15889" y="4185"/>
                </a:lnTo>
                <a:lnTo>
                  <a:pt x="16254" y="4064"/>
                </a:lnTo>
                <a:lnTo>
                  <a:pt x="16449" y="3966"/>
                </a:lnTo>
                <a:lnTo>
                  <a:pt x="16643" y="3869"/>
                </a:lnTo>
                <a:lnTo>
                  <a:pt x="16643" y="4039"/>
                </a:lnTo>
                <a:lnTo>
                  <a:pt x="16668" y="4185"/>
                </a:lnTo>
                <a:lnTo>
                  <a:pt x="16546" y="4234"/>
                </a:lnTo>
                <a:lnTo>
                  <a:pt x="16424" y="4283"/>
                </a:lnTo>
                <a:lnTo>
                  <a:pt x="16205" y="4404"/>
                </a:lnTo>
                <a:lnTo>
                  <a:pt x="15962" y="4575"/>
                </a:lnTo>
                <a:lnTo>
                  <a:pt x="15840" y="4672"/>
                </a:lnTo>
                <a:lnTo>
                  <a:pt x="15719" y="4769"/>
                </a:lnTo>
                <a:lnTo>
                  <a:pt x="15719" y="4842"/>
                </a:lnTo>
                <a:lnTo>
                  <a:pt x="15743" y="4867"/>
                </a:lnTo>
                <a:lnTo>
                  <a:pt x="15767" y="4867"/>
                </a:lnTo>
                <a:lnTo>
                  <a:pt x="16059" y="4818"/>
                </a:lnTo>
                <a:lnTo>
                  <a:pt x="16351" y="4721"/>
                </a:lnTo>
                <a:lnTo>
                  <a:pt x="16692" y="4623"/>
                </a:lnTo>
                <a:lnTo>
                  <a:pt x="16668" y="4940"/>
                </a:lnTo>
                <a:lnTo>
                  <a:pt x="16668" y="5256"/>
                </a:lnTo>
                <a:lnTo>
                  <a:pt x="16449" y="5280"/>
                </a:lnTo>
                <a:lnTo>
                  <a:pt x="16230" y="5329"/>
                </a:lnTo>
                <a:lnTo>
                  <a:pt x="16059" y="5378"/>
                </a:lnTo>
                <a:lnTo>
                  <a:pt x="15889" y="5426"/>
                </a:lnTo>
                <a:lnTo>
                  <a:pt x="15548" y="5572"/>
                </a:lnTo>
                <a:lnTo>
                  <a:pt x="15548" y="5597"/>
                </a:lnTo>
                <a:lnTo>
                  <a:pt x="15573" y="5621"/>
                </a:lnTo>
                <a:lnTo>
                  <a:pt x="15816" y="5645"/>
                </a:lnTo>
                <a:lnTo>
                  <a:pt x="16084" y="5670"/>
                </a:lnTo>
                <a:lnTo>
                  <a:pt x="16351" y="5694"/>
                </a:lnTo>
                <a:lnTo>
                  <a:pt x="16619" y="5694"/>
                </a:lnTo>
                <a:lnTo>
                  <a:pt x="16546" y="6010"/>
                </a:lnTo>
                <a:lnTo>
                  <a:pt x="16473" y="6327"/>
                </a:lnTo>
                <a:lnTo>
                  <a:pt x="16351" y="6278"/>
                </a:lnTo>
                <a:lnTo>
                  <a:pt x="16205" y="6229"/>
                </a:lnTo>
                <a:lnTo>
                  <a:pt x="15938" y="6181"/>
                </a:lnTo>
                <a:lnTo>
                  <a:pt x="15670" y="6156"/>
                </a:lnTo>
                <a:lnTo>
                  <a:pt x="15402" y="6156"/>
                </a:lnTo>
                <a:lnTo>
                  <a:pt x="15354" y="6205"/>
                </a:lnTo>
                <a:lnTo>
                  <a:pt x="15354" y="6254"/>
                </a:lnTo>
                <a:lnTo>
                  <a:pt x="15378" y="6327"/>
                </a:lnTo>
                <a:lnTo>
                  <a:pt x="15427" y="6375"/>
                </a:lnTo>
                <a:lnTo>
                  <a:pt x="15500" y="6424"/>
                </a:lnTo>
                <a:lnTo>
                  <a:pt x="15573" y="6472"/>
                </a:lnTo>
                <a:lnTo>
                  <a:pt x="15743" y="6521"/>
                </a:lnTo>
                <a:lnTo>
                  <a:pt x="15889" y="6545"/>
                </a:lnTo>
                <a:lnTo>
                  <a:pt x="16108" y="6618"/>
                </a:lnTo>
                <a:lnTo>
                  <a:pt x="16351" y="6691"/>
                </a:lnTo>
                <a:lnTo>
                  <a:pt x="16376" y="6716"/>
                </a:lnTo>
                <a:lnTo>
                  <a:pt x="16254" y="7032"/>
                </a:lnTo>
                <a:lnTo>
                  <a:pt x="16084" y="7008"/>
                </a:lnTo>
                <a:lnTo>
                  <a:pt x="15889" y="6959"/>
                </a:lnTo>
                <a:lnTo>
                  <a:pt x="15524" y="6862"/>
                </a:lnTo>
                <a:lnTo>
                  <a:pt x="15329" y="6837"/>
                </a:lnTo>
                <a:lnTo>
                  <a:pt x="15159" y="6837"/>
                </a:lnTo>
                <a:lnTo>
                  <a:pt x="14964" y="6862"/>
                </a:lnTo>
                <a:lnTo>
                  <a:pt x="14794" y="6935"/>
                </a:lnTo>
                <a:lnTo>
                  <a:pt x="14770" y="6983"/>
                </a:lnTo>
                <a:lnTo>
                  <a:pt x="14770" y="7008"/>
                </a:lnTo>
                <a:lnTo>
                  <a:pt x="14770" y="7056"/>
                </a:lnTo>
                <a:lnTo>
                  <a:pt x="14818" y="7081"/>
                </a:lnTo>
                <a:lnTo>
                  <a:pt x="15135" y="7178"/>
                </a:lnTo>
                <a:lnTo>
                  <a:pt x="15451" y="7300"/>
                </a:lnTo>
                <a:lnTo>
                  <a:pt x="15767" y="7397"/>
                </a:lnTo>
                <a:lnTo>
                  <a:pt x="16084" y="7470"/>
                </a:lnTo>
                <a:lnTo>
                  <a:pt x="15889" y="7884"/>
                </a:lnTo>
                <a:lnTo>
                  <a:pt x="15719" y="7786"/>
                </a:lnTo>
                <a:lnTo>
                  <a:pt x="15524" y="7738"/>
                </a:lnTo>
                <a:lnTo>
                  <a:pt x="15183" y="7665"/>
                </a:lnTo>
                <a:lnTo>
                  <a:pt x="14940" y="7616"/>
                </a:lnTo>
                <a:lnTo>
                  <a:pt x="14721" y="7567"/>
                </a:lnTo>
                <a:lnTo>
                  <a:pt x="14502" y="7543"/>
                </a:lnTo>
                <a:lnTo>
                  <a:pt x="14259" y="7567"/>
                </a:lnTo>
                <a:lnTo>
                  <a:pt x="14210" y="7592"/>
                </a:lnTo>
                <a:lnTo>
                  <a:pt x="14186" y="7640"/>
                </a:lnTo>
                <a:lnTo>
                  <a:pt x="14186" y="7689"/>
                </a:lnTo>
                <a:lnTo>
                  <a:pt x="14234" y="7713"/>
                </a:lnTo>
                <a:lnTo>
                  <a:pt x="14721" y="7884"/>
                </a:lnTo>
                <a:lnTo>
                  <a:pt x="15183" y="8078"/>
                </a:lnTo>
                <a:lnTo>
                  <a:pt x="15427" y="8151"/>
                </a:lnTo>
                <a:lnTo>
                  <a:pt x="15573" y="8176"/>
                </a:lnTo>
                <a:lnTo>
                  <a:pt x="15694" y="8200"/>
                </a:lnTo>
                <a:lnTo>
                  <a:pt x="15427" y="8638"/>
                </a:lnTo>
                <a:lnTo>
                  <a:pt x="15378" y="8614"/>
                </a:lnTo>
                <a:lnTo>
                  <a:pt x="14818" y="8565"/>
                </a:lnTo>
                <a:lnTo>
                  <a:pt x="14551" y="8516"/>
                </a:lnTo>
                <a:lnTo>
                  <a:pt x="14283" y="8468"/>
                </a:lnTo>
                <a:lnTo>
                  <a:pt x="13821" y="8370"/>
                </a:lnTo>
                <a:lnTo>
                  <a:pt x="13578" y="8322"/>
                </a:lnTo>
                <a:lnTo>
                  <a:pt x="13334" y="8322"/>
                </a:lnTo>
                <a:lnTo>
                  <a:pt x="13310" y="8346"/>
                </a:lnTo>
                <a:lnTo>
                  <a:pt x="13286" y="8370"/>
                </a:lnTo>
                <a:lnTo>
                  <a:pt x="13286" y="8395"/>
                </a:lnTo>
                <a:lnTo>
                  <a:pt x="13310" y="8419"/>
                </a:lnTo>
                <a:lnTo>
                  <a:pt x="13553" y="8541"/>
                </a:lnTo>
                <a:lnTo>
                  <a:pt x="13821" y="8638"/>
                </a:lnTo>
                <a:lnTo>
                  <a:pt x="14332" y="8808"/>
                </a:lnTo>
                <a:lnTo>
                  <a:pt x="14551" y="8857"/>
                </a:lnTo>
                <a:lnTo>
                  <a:pt x="14770" y="8906"/>
                </a:lnTo>
                <a:lnTo>
                  <a:pt x="15013" y="8930"/>
                </a:lnTo>
                <a:lnTo>
                  <a:pt x="15232" y="8930"/>
                </a:lnTo>
                <a:lnTo>
                  <a:pt x="14818" y="9465"/>
                </a:lnTo>
                <a:lnTo>
                  <a:pt x="14648" y="9417"/>
                </a:lnTo>
                <a:lnTo>
                  <a:pt x="14453" y="9368"/>
                </a:lnTo>
                <a:lnTo>
                  <a:pt x="14088" y="9319"/>
                </a:lnTo>
                <a:lnTo>
                  <a:pt x="13797" y="9271"/>
                </a:lnTo>
                <a:lnTo>
                  <a:pt x="13480" y="9198"/>
                </a:lnTo>
                <a:lnTo>
                  <a:pt x="13188" y="9100"/>
                </a:lnTo>
                <a:lnTo>
                  <a:pt x="12921" y="8979"/>
                </a:lnTo>
                <a:lnTo>
                  <a:pt x="12872" y="8979"/>
                </a:lnTo>
                <a:lnTo>
                  <a:pt x="12872" y="9027"/>
                </a:lnTo>
                <a:lnTo>
                  <a:pt x="12945" y="9125"/>
                </a:lnTo>
                <a:lnTo>
                  <a:pt x="13018" y="9222"/>
                </a:lnTo>
                <a:lnTo>
                  <a:pt x="13115" y="9319"/>
                </a:lnTo>
                <a:lnTo>
                  <a:pt x="13213" y="9392"/>
                </a:lnTo>
                <a:lnTo>
                  <a:pt x="13432" y="9490"/>
                </a:lnTo>
                <a:lnTo>
                  <a:pt x="13675" y="9587"/>
                </a:lnTo>
                <a:lnTo>
                  <a:pt x="13991" y="9684"/>
                </a:lnTo>
                <a:lnTo>
                  <a:pt x="14332" y="9733"/>
                </a:lnTo>
                <a:lnTo>
                  <a:pt x="14551" y="9806"/>
                </a:lnTo>
                <a:lnTo>
                  <a:pt x="14186" y="10195"/>
                </a:lnTo>
                <a:lnTo>
                  <a:pt x="14137" y="10098"/>
                </a:lnTo>
                <a:lnTo>
                  <a:pt x="14064" y="10049"/>
                </a:lnTo>
                <a:lnTo>
                  <a:pt x="13651" y="9928"/>
                </a:lnTo>
                <a:lnTo>
                  <a:pt x="13213" y="9782"/>
                </a:lnTo>
                <a:lnTo>
                  <a:pt x="12799" y="9660"/>
                </a:lnTo>
                <a:lnTo>
                  <a:pt x="12580" y="9611"/>
                </a:lnTo>
                <a:lnTo>
                  <a:pt x="12337" y="9611"/>
                </a:lnTo>
                <a:lnTo>
                  <a:pt x="12337" y="9636"/>
                </a:lnTo>
                <a:lnTo>
                  <a:pt x="12337" y="9660"/>
                </a:lnTo>
                <a:lnTo>
                  <a:pt x="12702" y="9903"/>
                </a:lnTo>
                <a:lnTo>
                  <a:pt x="13115" y="10122"/>
                </a:lnTo>
                <a:lnTo>
                  <a:pt x="13529" y="10293"/>
                </a:lnTo>
                <a:lnTo>
                  <a:pt x="13967" y="10439"/>
                </a:lnTo>
                <a:lnTo>
                  <a:pt x="13505" y="10877"/>
                </a:lnTo>
                <a:lnTo>
                  <a:pt x="13286" y="10804"/>
                </a:lnTo>
                <a:lnTo>
                  <a:pt x="13042" y="10731"/>
                </a:lnTo>
                <a:lnTo>
                  <a:pt x="12799" y="10658"/>
                </a:lnTo>
                <a:lnTo>
                  <a:pt x="12580" y="10585"/>
                </a:lnTo>
                <a:lnTo>
                  <a:pt x="12045" y="10341"/>
                </a:lnTo>
                <a:lnTo>
                  <a:pt x="11777" y="10244"/>
                </a:lnTo>
                <a:lnTo>
                  <a:pt x="11631" y="10220"/>
                </a:lnTo>
                <a:lnTo>
                  <a:pt x="11485" y="10195"/>
                </a:lnTo>
                <a:lnTo>
                  <a:pt x="11436" y="10220"/>
                </a:lnTo>
                <a:lnTo>
                  <a:pt x="11436" y="10244"/>
                </a:lnTo>
                <a:lnTo>
                  <a:pt x="11412" y="10268"/>
                </a:lnTo>
                <a:lnTo>
                  <a:pt x="11436" y="10317"/>
                </a:lnTo>
                <a:lnTo>
                  <a:pt x="11680" y="10512"/>
                </a:lnTo>
                <a:lnTo>
                  <a:pt x="11972" y="10706"/>
                </a:lnTo>
                <a:lnTo>
                  <a:pt x="12264" y="10852"/>
                </a:lnTo>
                <a:lnTo>
                  <a:pt x="12556" y="10998"/>
                </a:lnTo>
                <a:lnTo>
                  <a:pt x="12848" y="11120"/>
                </a:lnTo>
                <a:lnTo>
                  <a:pt x="12994" y="11169"/>
                </a:lnTo>
                <a:lnTo>
                  <a:pt x="13164" y="11193"/>
                </a:lnTo>
                <a:lnTo>
                  <a:pt x="12799" y="11509"/>
                </a:lnTo>
                <a:lnTo>
                  <a:pt x="12702" y="11461"/>
                </a:lnTo>
                <a:lnTo>
                  <a:pt x="12580" y="11412"/>
                </a:lnTo>
                <a:lnTo>
                  <a:pt x="12337" y="11363"/>
                </a:lnTo>
                <a:lnTo>
                  <a:pt x="12069" y="11315"/>
                </a:lnTo>
                <a:lnTo>
                  <a:pt x="11826" y="11266"/>
                </a:lnTo>
                <a:lnTo>
                  <a:pt x="11315" y="11071"/>
                </a:lnTo>
                <a:lnTo>
                  <a:pt x="11047" y="10998"/>
                </a:lnTo>
                <a:lnTo>
                  <a:pt x="10901" y="10974"/>
                </a:lnTo>
                <a:lnTo>
                  <a:pt x="10755" y="10974"/>
                </a:lnTo>
                <a:lnTo>
                  <a:pt x="10706" y="10998"/>
                </a:lnTo>
                <a:lnTo>
                  <a:pt x="10682" y="11023"/>
                </a:lnTo>
                <a:lnTo>
                  <a:pt x="10682" y="11071"/>
                </a:lnTo>
                <a:lnTo>
                  <a:pt x="10706" y="11096"/>
                </a:lnTo>
                <a:lnTo>
                  <a:pt x="10828" y="11217"/>
                </a:lnTo>
                <a:lnTo>
                  <a:pt x="10998" y="11339"/>
                </a:lnTo>
                <a:lnTo>
                  <a:pt x="11217" y="11461"/>
                </a:lnTo>
                <a:lnTo>
                  <a:pt x="11436" y="11582"/>
                </a:lnTo>
                <a:lnTo>
                  <a:pt x="11655" y="11704"/>
                </a:lnTo>
                <a:lnTo>
                  <a:pt x="11899" y="11777"/>
                </a:lnTo>
                <a:lnTo>
                  <a:pt x="12142" y="11826"/>
                </a:lnTo>
                <a:lnTo>
                  <a:pt x="12385" y="11874"/>
                </a:lnTo>
                <a:lnTo>
                  <a:pt x="12045" y="12142"/>
                </a:lnTo>
                <a:lnTo>
                  <a:pt x="11874" y="12093"/>
                </a:lnTo>
                <a:lnTo>
                  <a:pt x="11704" y="12045"/>
                </a:lnTo>
                <a:lnTo>
                  <a:pt x="11412" y="11996"/>
                </a:lnTo>
                <a:lnTo>
                  <a:pt x="11242" y="11947"/>
                </a:lnTo>
                <a:lnTo>
                  <a:pt x="11071" y="11850"/>
                </a:lnTo>
                <a:lnTo>
                  <a:pt x="10682" y="11680"/>
                </a:lnTo>
                <a:lnTo>
                  <a:pt x="10487" y="11582"/>
                </a:lnTo>
                <a:lnTo>
                  <a:pt x="10293" y="11534"/>
                </a:lnTo>
                <a:lnTo>
                  <a:pt x="10098" y="11509"/>
                </a:lnTo>
                <a:lnTo>
                  <a:pt x="9903" y="11534"/>
                </a:lnTo>
                <a:lnTo>
                  <a:pt x="9879" y="11534"/>
                </a:lnTo>
                <a:lnTo>
                  <a:pt x="9879" y="11558"/>
                </a:lnTo>
                <a:lnTo>
                  <a:pt x="9879" y="11631"/>
                </a:lnTo>
                <a:lnTo>
                  <a:pt x="9976" y="11728"/>
                </a:lnTo>
                <a:lnTo>
                  <a:pt x="10098" y="11826"/>
                </a:lnTo>
                <a:lnTo>
                  <a:pt x="10366" y="11972"/>
                </a:lnTo>
                <a:lnTo>
                  <a:pt x="10925" y="12215"/>
                </a:lnTo>
                <a:lnTo>
                  <a:pt x="11266" y="12361"/>
                </a:lnTo>
                <a:lnTo>
                  <a:pt x="11607" y="12483"/>
                </a:lnTo>
                <a:lnTo>
                  <a:pt x="11169" y="12799"/>
                </a:lnTo>
                <a:lnTo>
                  <a:pt x="10925" y="12726"/>
                </a:lnTo>
                <a:lnTo>
                  <a:pt x="10585" y="12604"/>
                </a:lnTo>
                <a:lnTo>
                  <a:pt x="10244" y="12458"/>
                </a:lnTo>
                <a:lnTo>
                  <a:pt x="9782" y="12239"/>
                </a:lnTo>
                <a:lnTo>
                  <a:pt x="9538" y="12142"/>
                </a:lnTo>
                <a:lnTo>
                  <a:pt x="9417" y="12118"/>
                </a:lnTo>
                <a:lnTo>
                  <a:pt x="9295" y="12118"/>
                </a:lnTo>
                <a:lnTo>
                  <a:pt x="9271" y="12142"/>
                </a:lnTo>
                <a:lnTo>
                  <a:pt x="9271" y="12191"/>
                </a:lnTo>
                <a:lnTo>
                  <a:pt x="9344" y="12312"/>
                </a:lnTo>
                <a:lnTo>
                  <a:pt x="9441" y="12410"/>
                </a:lnTo>
                <a:lnTo>
                  <a:pt x="9563" y="12507"/>
                </a:lnTo>
                <a:lnTo>
                  <a:pt x="9684" y="12604"/>
                </a:lnTo>
                <a:lnTo>
                  <a:pt x="9976" y="12750"/>
                </a:lnTo>
                <a:lnTo>
                  <a:pt x="10244" y="12896"/>
                </a:lnTo>
                <a:lnTo>
                  <a:pt x="10463" y="12994"/>
                </a:lnTo>
                <a:lnTo>
                  <a:pt x="10731" y="13115"/>
                </a:lnTo>
                <a:lnTo>
                  <a:pt x="10220" y="13456"/>
                </a:lnTo>
                <a:lnTo>
                  <a:pt x="10220" y="13359"/>
                </a:lnTo>
                <a:lnTo>
                  <a:pt x="10195" y="13334"/>
                </a:lnTo>
                <a:lnTo>
                  <a:pt x="10147" y="13286"/>
                </a:lnTo>
                <a:lnTo>
                  <a:pt x="9976" y="13188"/>
                </a:lnTo>
                <a:lnTo>
                  <a:pt x="9782" y="13091"/>
                </a:lnTo>
                <a:lnTo>
                  <a:pt x="9417" y="12921"/>
                </a:lnTo>
                <a:lnTo>
                  <a:pt x="9222" y="12848"/>
                </a:lnTo>
                <a:lnTo>
                  <a:pt x="9052" y="12775"/>
                </a:lnTo>
                <a:lnTo>
                  <a:pt x="8857" y="12726"/>
                </a:lnTo>
                <a:lnTo>
                  <a:pt x="8662" y="12726"/>
                </a:lnTo>
                <a:lnTo>
                  <a:pt x="8638" y="12750"/>
                </a:lnTo>
                <a:lnTo>
                  <a:pt x="8638" y="12775"/>
                </a:lnTo>
                <a:lnTo>
                  <a:pt x="8979" y="13018"/>
                </a:lnTo>
                <a:lnTo>
                  <a:pt x="9319" y="13261"/>
                </a:lnTo>
                <a:lnTo>
                  <a:pt x="9490" y="13383"/>
                </a:lnTo>
                <a:lnTo>
                  <a:pt x="9660" y="13480"/>
                </a:lnTo>
                <a:lnTo>
                  <a:pt x="9855" y="13553"/>
                </a:lnTo>
                <a:lnTo>
                  <a:pt x="10049" y="13602"/>
                </a:lnTo>
                <a:lnTo>
                  <a:pt x="9538" y="13943"/>
                </a:lnTo>
                <a:lnTo>
                  <a:pt x="9538" y="13918"/>
                </a:lnTo>
                <a:lnTo>
                  <a:pt x="9465" y="13870"/>
                </a:lnTo>
                <a:lnTo>
                  <a:pt x="9368" y="13821"/>
                </a:lnTo>
                <a:lnTo>
                  <a:pt x="9222" y="13724"/>
                </a:lnTo>
                <a:lnTo>
                  <a:pt x="8808" y="13407"/>
                </a:lnTo>
                <a:lnTo>
                  <a:pt x="8662" y="13286"/>
                </a:lnTo>
                <a:lnTo>
                  <a:pt x="8492" y="13140"/>
                </a:lnTo>
                <a:lnTo>
                  <a:pt x="8297" y="13042"/>
                </a:lnTo>
                <a:lnTo>
                  <a:pt x="8200" y="12994"/>
                </a:lnTo>
                <a:lnTo>
                  <a:pt x="8054" y="12994"/>
                </a:lnTo>
                <a:lnTo>
                  <a:pt x="8030" y="13018"/>
                </a:lnTo>
                <a:lnTo>
                  <a:pt x="7957" y="13091"/>
                </a:lnTo>
                <a:lnTo>
                  <a:pt x="7957" y="13164"/>
                </a:lnTo>
                <a:lnTo>
                  <a:pt x="7981" y="13213"/>
                </a:lnTo>
                <a:lnTo>
                  <a:pt x="8005" y="13261"/>
                </a:lnTo>
                <a:lnTo>
                  <a:pt x="8297" y="13529"/>
                </a:lnTo>
                <a:lnTo>
                  <a:pt x="8614" y="13772"/>
                </a:lnTo>
                <a:lnTo>
                  <a:pt x="8881" y="13991"/>
                </a:lnTo>
                <a:lnTo>
                  <a:pt x="9027" y="14113"/>
                </a:lnTo>
                <a:lnTo>
                  <a:pt x="9173" y="14210"/>
                </a:lnTo>
                <a:lnTo>
                  <a:pt x="8784" y="14478"/>
                </a:lnTo>
                <a:lnTo>
                  <a:pt x="8711" y="14502"/>
                </a:lnTo>
                <a:lnTo>
                  <a:pt x="8565" y="14381"/>
                </a:lnTo>
                <a:lnTo>
                  <a:pt x="8419" y="14259"/>
                </a:lnTo>
                <a:lnTo>
                  <a:pt x="8103" y="14040"/>
                </a:lnTo>
                <a:lnTo>
                  <a:pt x="7713" y="13797"/>
                </a:lnTo>
                <a:lnTo>
                  <a:pt x="7348" y="13578"/>
                </a:lnTo>
                <a:lnTo>
                  <a:pt x="6570" y="13115"/>
                </a:lnTo>
                <a:lnTo>
                  <a:pt x="6180" y="12872"/>
                </a:lnTo>
                <a:lnTo>
                  <a:pt x="5767" y="12604"/>
                </a:lnTo>
                <a:lnTo>
                  <a:pt x="5402" y="12312"/>
                </a:lnTo>
                <a:lnTo>
                  <a:pt x="5037" y="11996"/>
                </a:lnTo>
                <a:lnTo>
                  <a:pt x="4623" y="11680"/>
                </a:lnTo>
                <a:lnTo>
                  <a:pt x="4210" y="11363"/>
                </a:lnTo>
                <a:lnTo>
                  <a:pt x="3820" y="11023"/>
                </a:lnTo>
                <a:lnTo>
                  <a:pt x="3626" y="10852"/>
                </a:lnTo>
                <a:lnTo>
                  <a:pt x="3455" y="10658"/>
                </a:lnTo>
                <a:lnTo>
                  <a:pt x="2847" y="9952"/>
                </a:lnTo>
                <a:lnTo>
                  <a:pt x="2263" y="9222"/>
                </a:lnTo>
                <a:lnTo>
                  <a:pt x="1971" y="8857"/>
                </a:lnTo>
                <a:lnTo>
                  <a:pt x="1728" y="8468"/>
                </a:lnTo>
                <a:lnTo>
                  <a:pt x="1484" y="8054"/>
                </a:lnTo>
                <a:lnTo>
                  <a:pt x="1265" y="7640"/>
                </a:lnTo>
                <a:lnTo>
                  <a:pt x="1095" y="7227"/>
                </a:lnTo>
                <a:lnTo>
                  <a:pt x="949" y="6789"/>
                </a:lnTo>
                <a:lnTo>
                  <a:pt x="827" y="6351"/>
                </a:lnTo>
                <a:lnTo>
                  <a:pt x="730" y="5889"/>
                </a:lnTo>
                <a:lnTo>
                  <a:pt x="657" y="5451"/>
                </a:lnTo>
                <a:lnTo>
                  <a:pt x="633" y="4988"/>
                </a:lnTo>
                <a:lnTo>
                  <a:pt x="608" y="4526"/>
                </a:lnTo>
                <a:lnTo>
                  <a:pt x="608" y="4064"/>
                </a:lnTo>
                <a:lnTo>
                  <a:pt x="608" y="3674"/>
                </a:lnTo>
                <a:lnTo>
                  <a:pt x="657" y="3261"/>
                </a:lnTo>
                <a:lnTo>
                  <a:pt x="706" y="2871"/>
                </a:lnTo>
                <a:lnTo>
                  <a:pt x="827" y="2482"/>
                </a:lnTo>
                <a:lnTo>
                  <a:pt x="973" y="2117"/>
                </a:lnTo>
                <a:lnTo>
                  <a:pt x="1046" y="1947"/>
                </a:lnTo>
                <a:lnTo>
                  <a:pt x="1168" y="1776"/>
                </a:lnTo>
                <a:lnTo>
                  <a:pt x="1265" y="1630"/>
                </a:lnTo>
                <a:lnTo>
                  <a:pt x="1411" y="1460"/>
                </a:lnTo>
                <a:lnTo>
                  <a:pt x="1557" y="1338"/>
                </a:lnTo>
                <a:lnTo>
                  <a:pt x="1728" y="1192"/>
                </a:lnTo>
                <a:lnTo>
                  <a:pt x="1922" y="1071"/>
                </a:lnTo>
                <a:lnTo>
                  <a:pt x="2117" y="949"/>
                </a:lnTo>
                <a:lnTo>
                  <a:pt x="2336" y="852"/>
                </a:lnTo>
                <a:lnTo>
                  <a:pt x="2531" y="779"/>
                </a:lnTo>
                <a:lnTo>
                  <a:pt x="2774" y="706"/>
                </a:lnTo>
                <a:lnTo>
                  <a:pt x="2993" y="633"/>
                </a:lnTo>
                <a:lnTo>
                  <a:pt x="3455" y="560"/>
                </a:lnTo>
                <a:lnTo>
                  <a:pt x="3918" y="535"/>
                </a:lnTo>
                <a:close/>
                <a:moveTo>
                  <a:pt x="3358" y="0"/>
                </a:moveTo>
                <a:lnTo>
                  <a:pt x="2969" y="73"/>
                </a:lnTo>
                <a:lnTo>
                  <a:pt x="2579" y="146"/>
                </a:lnTo>
                <a:lnTo>
                  <a:pt x="2239" y="268"/>
                </a:lnTo>
                <a:lnTo>
                  <a:pt x="1874" y="414"/>
                </a:lnTo>
                <a:lnTo>
                  <a:pt x="1557" y="608"/>
                </a:lnTo>
                <a:lnTo>
                  <a:pt x="1241" y="827"/>
                </a:lnTo>
                <a:lnTo>
                  <a:pt x="949" y="1095"/>
                </a:lnTo>
                <a:lnTo>
                  <a:pt x="706" y="1387"/>
                </a:lnTo>
                <a:lnTo>
                  <a:pt x="487" y="1728"/>
                </a:lnTo>
                <a:lnTo>
                  <a:pt x="316" y="2093"/>
                </a:lnTo>
                <a:lnTo>
                  <a:pt x="195" y="2482"/>
                </a:lnTo>
                <a:lnTo>
                  <a:pt x="97" y="2896"/>
                </a:lnTo>
                <a:lnTo>
                  <a:pt x="49" y="3309"/>
                </a:lnTo>
                <a:lnTo>
                  <a:pt x="0" y="3747"/>
                </a:lnTo>
                <a:lnTo>
                  <a:pt x="0" y="4161"/>
                </a:lnTo>
                <a:lnTo>
                  <a:pt x="24" y="4988"/>
                </a:lnTo>
                <a:lnTo>
                  <a:pt x="73" y="5451"/>
                </a:lnTo>
                <a:lnTo>
                  <a:pt x="146" y="5913"/>
                </a:lnTo>
                <a:lnTo>
                  <a:pt x="219" y="6351"/>
                </a:lnTo>
                <a:lnTo>
                  <a:pt x="341" y="6789"/>
                </a:lnTo>
                <a:lnTo>
                  <a:pt x="487" y="7227"/>
                </a:lnTo>
                <a:lnTo>
                  <a:pt x="633" y="7665"/>
                </a:lnTo>
                <a:lnTo>
                  <a:pt x="827" y="8078"/>
                </a:lnTo>
                <a:lnTo>
                  <a:pt x="1046" y="8492"/>
                </a:lnTo>
                <a:lnTo>
                  <a:pt x="1265" y="8881"/>
                </a:lnTo>
                <a:lnTo>
                  <a:pt x="1533" y="9246"/>
                </a:lnTo>
                <a:lnTo>
                  <a:pt x="1801" y="9587"/>
                </a:lnTo>
                <a:lnTo>
                  <a:pt x="2093" y="9928"/>
                </a:lnTo>
                <a:lnTo>
                  <a:pt x="2458" y="10341"/>
                </a:lnTo>
                <a:lnTo>
                  <a:pt x="2798" y="10779"/>
                </a:lnTo>
                <a:lnTo>
                  <a:pt x="3139" y="11169"/>
                </a:lnTo>
                <a:lnTo>
                  <a:pt x="3334" y="11363"/>
                </a:lnTo>
                <a:lnTo>
                  <a:pt x="3553" y="11558"/>
                </a:lnTo>
                <a:lnTo>
                  <a:pt x="4331" y="12215"/>
                </a:lnTo>
                <a:lnTo>
                  <a:pt x="5134" y="12823"/>
                </a:lnTo>
                <a:lnTo>
                  <a:pt x="5961" y="13432"/>
                </a:lnTo>
                <a:lnTo>
                  <a:pt x="6399" y="13724"/>
                </a:lnTo>
                <a:lnTo>
                  <a:pt x="6837" y="13991"/>
                </a:lnTo>
                <a:lnTo>
                  <a:pt x="7275" y="14235"/>
                </a:lnTo>
                <a:lnTo>
                  <a:pt x="7689" y="14502"/>
                </a:lnTo>
                <a:lnTo>
                  <a:pt x="7981" y="14672"/>
                </a:lnTo>
                <a:lnTo>
                  <a:pt x="8127" y="14770"/>
                </a:lnTo>
                <a:lnTo>
                  <a:pt x="8249" y="14891"/>
                </a:lnTo>
                <a:lnTo>
                  <a:pt x="8249" y="14964"/>
                </a:lnTo>
                <a:lnTo>
                  <a:pt x="8249" y="15062"/>
                </a:lnTo>
                <a:lnTo>
                  <a:pt x="8297" y="15110"/>
                </a:lnTo>
                <a:lnTo>
                  <a:pt x="8370" y="15183"/>
                </a:lnTo>
                <a:lnTo>
                  <a:pt x="8443" y="15208"/>
                </a:lnTo>
                <a:lnTo>
                  <a:pt x="8516" y="15232"/>
                </a:lnTo>
                <a:lnTo>
                  <a:pt x="8614" y="15232"/>
                </a:lnTo>
                <a:lnTo>
                  <a:pt x="8711" y="15183"/>
                </a:lnTo>
                <a:lnTo>
                  <a:pt x="8735" y="15159"/>
                </a:lnTo>
                <a:lnTo>
                  <a:pt x="8784" y="15110"/>
                </a:lnTo>
                <a:lnTo>
                  <a:pt x="9490" y="14599"/>
                </a:lnTo>
                <a:lnTo>
                  <a:pt x="10220" y="14113"/>
                </a:lnTo>
                <a:lnTo>
                  <a:pt x="10925" y="13602"/>
                </a:lnTo>
                <a:lnTo>
                  <a:pt x="11631" y="13115"/>
                </a:lnTo>
                <a:lnTo>
                  <a:pt x="12312" y="12604"/>
                </a:lnTo>
                <a:lnTo>
                  <a:pt x="12969" y="12069"/>
                </a:lnTo>
                <a:lnTo>
                  <a:pt x="13578" y="11509"/>
                </a:lnTo>
                <a:lnTo>
                  <a:pt x="14186" y="10925"/>
                </a:lnTo>
                <a:lnTo>
                  <a:pt x="14745" y="10341"/>
                </a:lnTo>
                <a:lnTo>
                  <a:pt x="15256" y="9733"/>
                </a:lnTo>
                <a:lnTo>
                  <a:pt x="15743" y="9076"/>
                </a:lnTo>
                <a:lnTo>
                  <a:pt x="15962" y="8735"/>
                </a:lnTo>
                <a:lnTo>
                  <a:pt x="16157" y="8395"/>
                </a:lnTo>
                <a:lnTo>
                  <a:pt x="16351" y="8054"/>
                </a:lnTo>
                <a:lnTo>
                  <a:pt x="16522" y="7689"/>
                </a:lnTo>
                <a:lnTo>
                  <a:pt x="16668" y="7324"/>
                </a:lnTo>
                <a:lnTo>
                  <a:pt x="16814" y="6959"/>
                </a:lnTo>
                <a:lnTo>
                  <a:pt x="16935" y="6570"/>
                </a:lnTo>
                <a:lnTo>
                  <a:pt x="17033" y="6181"/>
                </a:lnTo>
                <a:lnTo>
                  <a:pt x="17106" y="5791"/>
                </a:lnTo>
                <a:lnTo>
                  <a:pt x="17179" y="5378"/>
                </a:lnTo>
                <a:lnTo>
                  <a:pt x="17203" y="5013"/>
                </a:lnTo>
                <a:lnTo>
                  <a:pt x="17227" y="4623"/>
                </a:lnTo>
                <a:lnTo>
                  <a:pt x="17227" y="4210"/>
                </a:lnTo>
                <a:lnTo>
                  <a:pt x="17203" y="3820"/>
                </a:lnTo>
                <a:lnTo>
                  <a:pt x="17130" y="3407"/>
                </a:lnTo>
                <a:lnTo>
                  <a:pt x="17057" y="3017"/>
                </a:lnTo>
                <a:lnTo>
                  <a:pt x="16960" y="2652"/>
                </a:lnTo>
                <a:lnTo>
                  <a:pt x="16814" y="2287"/>
                </a:lnTo>
                <a:lnTo>
                  <a:pt x="16643" y="1947"/>
                </a:lnTo>
                <a:lnTo>
                  <a:pt x="16449" y="1655"/>
                </a:lnTo>
                <a:lnTo>
                  <a:pt x="16205" y="1363"/>
                </a:lnTo>
                <a:lnTo>
                  <a:pt x="15938" y="1119"/>
                </a:lnTo>
                <a:lnTo>
                  <a:pt x="15646" y="876"/>
                </a:lnTo>
                <a:lnTo>
                  <a:pt x="15329" y="681"/>
                </a:lnTo>
                <a:lnTo>
                  <a:pt x="14989" y="511"/>
                </a:lnTo>
                <a:lnTo>
                  <a:pt x="14648" y="365"/>
                </a:lnTo>
                <a:lnTo>
                  <a:pt x="14332" y="243"/>
                </a:lnTo>
                <a:lnTo>
                  <a:pt x="13967" y="170"/>
                </a:lnTo>
                <a:lnTo>
                  <a:pt x="13578" y="97"/>
                </a:lnTo>
                <a:lnTo>
                  <a:pt x="13188" y="73"/>
                </a:lnTo>
                <a:lnTo>
                  <a:pt x="12799" y="49"/>
                </a:lnTo>
                <a:lnTo>
                  <a:pt x="12410" y="73"/>
                </a:lnTo>
                <a:lnTo>
                  <a:pt x="12045" y="146"/>
                </a:lnTo>
                <a:lnTo>
                  <a:pt x="11704" y="243"/>
                </a:lnTo>
                <a:lnTo>
                  <a:pt x="11217" y="462"/>
                </a:lnTo>
                <a:lnTo>
                  <a:pt x="10731" y="706"/>
                </a:lnTo>
                <a:lnTo>
                  <a:pt x="10268" y="949"/>
                </a:lnTo>
                <a:lnTo>
                  <a:pt x="9806" y="1241"/>
                </a:lnTo>
                <a:lnTo>
                  <a:pt x="9611" y="1363"/>
                </a:lnTo>
                <a:lnTo>
                  <a:pt x="9271" y="1582"/>
                </a:lnTo>
                <a:lnTo>
                  <a:pt x="8906" y="1874"/>
                </a:lnTo>
                <a:lnTo>
                  <a:pt x="8735" y="2044"/>
                </a:lnTo>
                <a:lnTo>
                  <a:pt x="8589" y="2190"/>
                </a:lnTo>
                <a:lnTo>
                  <a:pt x="8468" y="2044"/>
                </a:lnTo>
                <a:lnTo>
                  <a:pt x="8322" y="1922"/>
                </a:lnTo>
                <a:lnTo>
                  <a:pt x="7981" y="1630"/>
                </a:lnTo>
                <a:lnTo>
                  <a:pt x="7592" y="1363"/>
                </a:lnTo>
                <a:lnTo>
                  <a:pt x="7202" y="1119"/>
                </a:lnTo>
                <a:lnTo>
                  <a:pt x="6813" y="900"/>
                </a:lnTo>
                <a:lnTo>
                  <a:pt x="6472" y="706"/>
                </a:lnTo>
                <a:lnTo>
                  <a:pt x="5986" y="487"/>
                </a:lnTo>
                <a:lnTo>
                  <a:pt x="5645" y="341"/>
                </a:lnTo>
                <a:lnTo>
                  <a:pt x="5280" y="219"/>
                </a:lnTo>
                <a:lnTo>
                  <a:pt x="4915" y="122"/>
                </a:lnTo>
                <a:lnTo>
                  <a:pt x="4526" y="49"/>
                </a:lnTo>
                <a:lnTo>
                  <a:pt x="4137" y="0"/>
                </a:lnTo>
                <a:close/>
              </a:path>
            </a:pathLst>
          </a:cu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7" name="Shape 252"/>
          <p:cNvSpPr/>
          <p:nvPr/>
        </p:nvSpPr>
        <p:spPr>
          <a:xfrm>
            <a:off x="10440073" y="733130"/>
            <a:ext cx="288437" cy="298328"/>
          </a:xfrm>
          <a:custGeom>
            <a:avLst/>
            <a:gdLst/>
            <a:ahLst/>
            <a:cxnLst/>
            <a:rect l="0" t="0" r="0" b="0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8" name="Shape 252"/>
          <p:cNvSpPr/>
          <p:nvPr/>
        </p:nvSpPr>
        <p:spPr>
          <a:xfrm>
            <a:off x="10118237" y="733130"/>
            <a:ext cx="321836" cy="298328"/>
          </a:xfrm>
          <a:custGeom>
            <a:avLst/>
            <a:gdLst/>
            <a:ahLst/>
            <a:cxnLst/>
            <a:rect l="0" t="0" r="0" b="0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9" name="Shape 252"/>
          <p:cNvSpPr/>
          <p:nvPr/>
        </p:nvSpPr>
        <p:spPr>
          <a:xfrm>
            <a:off x="10251583" y="919782"/>
            <a:ext cx="302117" cy="315699"/>
          </a:xfrm>
          <a:custGeom>
            <a:avLst/>
            <a:gdLst/>
            <a:ahLst/>
            <a:cxnLst/>
            <a:rect l="0" t="0" r="0" b="0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489744"/>
            <a:ext cx="10515600" cy="979488"/>
          </a:xfrm>
        </p:spPr>
        <p:txBody>
          <a:bodyPr/>
          <a:lstStyle/>
          <a:p>
            <a:r>
              <a:rPr lang="en-AU" dirty="0" smtClean="0"/>
              <a:t>       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616744"/>
            <a:ext cx="828808" cy="8524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5908" y="817345"/>
            <a:ext cx="8365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/>
              <a:t>Define</a:t>
            </a:r>
            <a:endParaRPr lang="en-A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27100" y="1852832"/>
            <a:ext cx="957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/>
              <a:t>Articulate the challenge including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AU" sz="2800" dirty="0" smtClean="0"/>
              <a:t>the key requirements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AU" sz="2800" dirty="0"/>
              <a:t>p</a:t>
            </a:r>
            <a:r>
              <a:rPr lang="en-AU" sz="2800" dirty="0" smtClean="0"/>
              <a:t>eople involved in the challenge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AU" sz="2800" dirty="0"/>
              <a:t>t</a:t>
            </a:r>
            <a:r>
              <a:rPr lang="en-AU" sz="2800" dirty="0" smtClean="0"/>
              <a:t>he available resources</a:t>
            </a:r>
            <a:endParaRPr lang="en-A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17431" y="4675031"/>
            <a:ext cx="1014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Write your definition of the challenge. Why is it a challenge?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7304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282" y="1764407"/>
            <a:ext cx="9028090" cy="1854558"/>
          </a:xfrm>
        </p:spPr>
        <p:txBody>
          <a:bodyPr>
            <a:normAutofit fontScale="90000"/>
          </a:bodyPr>
          <a:lstStyle/>
          <a:p>
            <a:pPr algn="ctr"/>
            <a:r>
              <a:rPr lang="en-AU" i="1" dirty="0" smtClean="0">
                <a:latin typeface="+mn-lt"/>
              </a:rPr>
              <a:t>How might we </a:t>
            </a:r>
            <a:r>
              <a:rPr lang="en-AU" dirty="0" smtClean="0">
                <a:latin typeface="+mn-lt"/>
              </a:rPr>
              <a:t>use the provided resources to </a:t>
            </a:r>
            <a:r>
              <a:rPr lang="en-AU" dirty="0" smtClean="0">
                <a:solidFill>
                  <a:srgbClr val="FF0000"/>
                </a:solidFill>
                <a:latin typeface="+mn-lt"/>
              </a:rPr>
              <a:t>draw</a:t>
            </a:r>
            <a:r>
              <a:rPr lang="en-AU" dirty="0" smtClean="0">
                <a:latin typeface="+mn-lt"/>
              </a:rPr>
              <a:t> a pine tree neatly which will satisfy the key requirements? </a:t>
            </a:r>
            <a:endParaRPr lang="en-AU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2434" y="566670"/>
            <a:ext cx="5441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</a:t>
            </a:r>
            <a:r>
              <a:rPr lang="en-AU" b="1" dirty="0" smtClean="0">
                <a:solidFill>
                  <a:srgbClr val="00B050"/>
                </a:solidFill>
              </a:rPr>
              <a:t>“HOW MIGHT WE……” </a:t>
            </a:r>
            <a:r>
              <a:rPr lang="en-AU" dirty="0" smtClean="0"/>
              <a:t>questions such as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498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10449</TotalTime>
  <Words>536</Words>
  <Application>Microsoft Office PowerPoint</Application>
  <PresentationFormat>Widescreen</PresentationFormat>
  <Paragraphs>91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Quicksand</vt:lpstr>
      <vt:lpstr>Raleway Light</vt:lpstr>
      <vt:lpstr>Wingdings</vt:lpstr>
      <vt:lpstr>Office Theme</vt:lpstr>
      <vt:lpstr>Designing a pine tree using Design Thinking</vt:lpstr>
      <vt:lpstr>Session outline</vt:lpstr>
      <vt:lpstr>PowerPoint Presentation</vt:lpstr>
      <vt:lpstr>The Design Thinking Process - A human centred approach to collaborative and creative problem solving </vt:lpstr>
      <vt:lpstr>PowerPoint Presentation</vt:lpstr>
      <vt:lpstr>The challenge - Draw a pine tree on a cartesian plane that fits on an A4 piece of paper - Label all key points as coordinates</vt:lpstr>
      <vt:lpstr>Empathize (2 mins)</vt:lpstr>
      <vt:lpstr>       </vt:lpstr>
      <vt:lpstr>How might we use the provided resources to draw a pine tree neatly which will satisfy the key requirements? </vt:lpstr>
      <vt:lpstr>PowerPoint Presentation</vt:lpstr>
      <vt:lpstr>PowerPoint Presentation</vt:lpstr>
      <vt:lpstr>Pitching </vt:lpstr>
      <vt:lpstr>PowerPoint Presentation</vt:lpstr>
      <vt:lpstr>PowerPoint Presentation</vt:lpstr>
    </vt:vector>
  </TitlesOfParts>
  <Company>DEECD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Thinking -Creating activities</dc:title>
  <dc:creator>Ming Gao</dc:creator>
  <cp:lastModifiedBy>Ming Gao</cp:lastModifiedBy>
  <cp:revision>101</cp:revision>
  <cp:lastPrinted>2018-11-27T23:33:28Z</cp:lastPrinted>
  <dcterms:created xsi:type="dcterms:W3CDTF">2018-11-03T23:06:54Z</dcterms:created>
  <dcterms:modified xsi:type="dcterms:W3CDTF">2018-12-05T03:32:54Z</dcterms:modified>
</cp:coreProperties>
</file>