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59" r:id="rId4"/>
    <p:sldId id="257" r:id="rId5"/>
    <p:sldId id="266" r:id="rId6"/>
    <p:sldId id="260" r:id="rId7"/>
    <p:sldId id="261"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40" autoAdjust="0"/>
  </p:normalViewPr>
  <p:slideViewPr>
    <p:cSldViewPr>
      <p:cViewPr varScale="1">
        <p:scale>
          <a:sx n="60" d="100"/>
          <a:sy n="60" d="100"/>
        </p:scale>
        <p:origin x="-7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0E90D5-CED7-4841-BEFF-857C174534C1}" type="datetimeFigureOut">
              <a:rPr lang="en-AU" smtClean="0"/>
              <a:pPr/>
              <a:t>3/12/2018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EEF94-D6E6-485F-9410-E8010834144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Watch for these as we go</a:t>
            </a:r>
            <a:endParaRPr lang="en-AU" dirty="0"/>
          </a:p>
        </p:txBody>
      </p:sp>
      <p:sp>
        <p:nvSpPr>
          <p:cNvPr id="4" name="Slide Number Placeholder 3"/>
          <p:cNvSpPr>
            <a:spLocks noGrp="1"/>
          </p:cNvSpPr>
          <p:nvPr>
            <p:ph type="sldNum" sz="quarter" idx="10"/>
          </p:nvPr>
        </p:nvSpPr>
        <p:spPr/>
        <p:txBody>
          <a:bodyPr/>
          <a:lstStyle/>
          <a:p>
            <a:fld id="{211810EE-CE3B-442C-ADEA-CD49C7A2307E}" type="slidenum">
              <a:rPr lang="en-AU" smtClean="0"/>
              <a:pPr/>
              <a:t>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680D421F-FC9C-4881-B292-CA3048E0D39B}" type="datetimeFigureOut">
              <a:rPr lang="en-AU" smtClean="0"/>
              <a:pPr/>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80D421F-FC9C-4881-B292-CA3048E0D39B}" type="datetimeFigureOut">
              <a:rPr lang="en-AU" smtClean="0"/>
              <a:pPr/>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80D421F-FC9C-4881-B292-CA3048E0D39B}" type="datetimeFigureOut">
              <a:rPr lang="en-AU" smtClean="0"/>
              <a:pPr/>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80D421F-FC9C-4881-B292-CA3048E0D39B}" type="datetimeFigureOut">
              <a:rPr lang="en-AU" smtClean="0"/>
              <a:pPr/>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0D421F-FC9C-4881-B292-CA3048E0D39B}" type="datetimeFigureOut">
              <a:rPr lang="en-AU" smtClean="0"/>
              <a:pPr/>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80D421F-FC9C-4881-B292-CA3048E0D39B}" type="datetimeFigureOut">
              <a:rPr lang="en-AU" smtClean="0"/>
              <a:pPr/>
              <a:t>3/12/2018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80D421F-FC9C-4881-B292-CA3048E0D39B}" type="datetimeFigureOut">
              <a:rPr lang="en-AU" smtClean="0"/>
              <a:pPr/>
              <a:t>3/12/2018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680D421F-FC9C-4881-B292-CA3048E0D39B}" type="datetimeFigureOut">
              <a:rPr lang="en-AU" smtClean="0"/>
              <a:pPr/>
              <a:t>3/12/2018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D421F-FC9C-4881-B292-CA3048E0D39B}" type="datetimeFigureOut">
              <a:rPr lang="en-AU" smtClean="0"/>
              <a:pPr/>
              <a:t>3/12/2018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0D421F-FC9C-4881-B292-CA3048E0D39B}" type="datetimeFigureOut">
              <a:rPr lang="en-AU" smtClean="0"/>
              <a:pPr/>
              <a:t>3/12/2018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0D421F-FC9C-4881-B292-CA3048E0D39B}" type="datetimeFigureOut">
              <a:rPr lang="en-AU" smtClean="0"/>
              <a:pPr/>
              <a:t>3/12/2018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76DC5D0-5760-4704-AFAE-441E8B6B47A4}"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D421F-FC9C-4881-B292-CA3048E0D39B}" type="datetimeFigureOut">
              <a:rPr lang="en-AU" smtClean="0"/>
              <a:pPr/>
              <a:t>3/12/2018</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DC5D0-5760-4704-AFAE-441E8B6B47A4}"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ukdigitalskills.com/wp-content/uploads/2014/07/Binder7-REDUCED2.pdf"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AU" dirty="0" smtClean="0"/>
              <a:t>Excel Spreadsheets</a:t>
            </a:r>
            <a:br>
              <a:rPr lang="en-AU" dirty="0" smtClean="0"/>
            </a:br>
            <a:r>
              <a:rPr lang="en-AU" dirty="0" smtClean="0"/>
              <a:t>from 1985              until now</a:t>
            </a:r>
            <a:endParaRPr lang="en-AU" dirty="0"/>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683568" y="2060848"/>
            <a:ext cx="3888432" cy="3327588"/>
          </a:xfrm>
          <a:prstGeom prst="rect">
            <a:avLst/>
          </a:prstGeom>
          <a:noFill/>
          <a:ln w="9525">
            <a:noFill/>
            <a:miter lim="800000"/>
            <a:headEnd/>
            <a:tailEnd/>
          </a:ln>
        </p:spPr>
      </p:pic>
      <p:pic>
        <p:nvPicPr>
          <p:cNvPr id="1029" name="Picture 5"/>
          <p:cNvPicPr>
            <a:picLocks noGrp="1" noChangeAspect="1" noChangeArrowheads="1"/>
          </p:cNvPicPr>
          <p:nvPr>
            <p:ph sz="half" idx="2"/>
          </p:nvPr>
        </p:nvPicPr>
        <p:blipFill>
          <a:blip r:embed="rId3" cstate="print"/>
          <a:srcRect/>
          <a:stretch>
            <a:fillRect/>
          </a:stretch>
        </p:blipFill>
        <p:spPr bwMode="auto">
          <a:xfrm>
            <a:off x="4648200" y="1628800"/>
            <a:ext cx="4038600" cy="439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3600" i="1" dirty="0" smtClean="0"/>
              <a:t>Quantitative Skills of 21st Century Workers</a:t>
            </a:r>
            <a:br>
              <a:rPr lang="en-AU" sz="3600" i="1" dirty="0" smtClean="0"/>
            </a:br>
            <a:r>
              <a:rPr lang="en-AU" sz="3200" dirty="0" smtClean="0"/>
              <a:t>© Commonwealth of Australia 2014</a:t>
            </a:r>
            <a:r>
              <a:rPr lang="en-AU" sz="3600" i="1" dirty="0" smtClean="0"/>
              <a:t> </a:t>
            </a:r>
            <a:endParaRPr lang="en-AU" sz="3600" dirty="0"/>
          </a:p>
        </p:txBody>
      </p:sp>
      <p:sp>
        <p:nvSpPr>
          <p:cNvPr id="3" name="Content Placeholder 2"/>
          <p:cNvSpPr>
            <a:spLocks noGrp="1"/>
          </p:cNvSpPr>
          <p:nvPr>
            <p:ph idx="1"/>
          </p:nvPr>
        </p:nvSpPr>
        <p:spPr>
          <a:xfrm>
            <a:off x="4211960" y="1600200"/>
            <a:ext cx="4474840" cy="4525963"/>
          </a:xfrm>
          <a:noFill/>
        </p:spPr>
        <p:txBody>
          <a:bodyPr>
            <a:normAutofit fontScale="77500" lnSpcReduction="20000"/>
          </a:bodyPr>
          <a:lstStyle/>
          <a:p>
            <a:r>
              <a:rPr lang="en-AU" i="1" dirty="0" smtClean="0"/>
              <a:t>‘Many people in the workplace are engaged with technology, particularly in using spreadsheets and graphical outputs.’</a:t>
            </a:r>
          </a:p>
          <a:p>
            <a:endParaRPr lang="en-AU" b="1" dirty="0" smtClean="0">
              <a:solidFill>
                <a:srgbClr val="008000"/>
              </a:solidFill>
            </a:endParaRPr>
          </a:p>
          <a:p>
            <a:r>
              <a:rPr lang="en-AU" i="1" dirty="0" smtClean="0"/>
              <a:t>‘There is a need to identify and take opportunities to embed work-related technologies—particularly spreadsheets and computer generated graphics—in the mathematics curriculum and teaching in schools.’</a:t>
            </a:r>
            <a:endParaRPr lang="en-AU" dirty="0" smtClean="0"/>
          </a:p>
          <a:p>
            <a:endParaRPr lang="en-AU" dirty="0" smtClean="0"/>
          </a:p>
          <a:p>
            <a:pPr>
              <a:buNone/>
            </a:pPr>
            <a:endParaRPr lang="en-AU" b="1" dirty="0" smtClean="0">
              <a:solidFill>
                <a:srgbClr val="008000"/>
              </a:solidFill>
            </a:endParaRPr>
          </a:p>
        </p:txBody>
      </p:sp>
      <p:pic>
        <p:nvPicPr>
          <p:cNvPr id="4" name="Picture 2"/>
          <p:cNvPicPr>
            <a:picLocks noChangeAspect="1" noChangeArrowheads="1"/>
          </p:cNvPicPr>
          <p:nvPr/>
        </p:nvPicPr>
        <p:blipFill>
          <a:blip r:embed="rId3" cstate="print"/>
          <a:srcRect/>
          <a:stretch>
            <a:fillRect/>
          </a:stretch>
        </p:blipFill>
        <p:spPr bwMode="auto">
          <a:xfrm>
            <a:off x="683568" y="1844824"/>
            <a:ext cx="3247619" cy="297142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8075240" cy="1162050"/>
          </a:xfrm>
        </p:spPr>
        <p:txBody>
          <a:bodyPr/>
          <a:lstStyle/>
          <a:p>
            <a:pPr algn="ctr"/>
            <a:r>
              <a:rPr lang="en-AU" sz="3200" i="1" u="sng" dirty="0">
                <a:hlinkClick r:id="rId2"/>
              </a:rPr>
              <a:t>Digital Skills for Tomorrow's World</a:t>
            </a:r>
            <a:r>
              <a:rPr lang="en-AU" sz="3200" u="sng" dirty="0">
                <a:hlinkClick r:id="rId2"/>
              </a:rPr>
              <a:t> </a:t>
            </a:r>
            <a:r>
              <a:rPr lang="en-AU" sz="3200" u="sng" dirty="0" smtClean="0">
                <a:hlinkClick r:id="rId2"/>
              </a:rPr>
              <a:t> </a:t>
            </a:r>
            <a:r>
              <a:rPr lang="en-AU" u="sng" dirty="0" smtClean="0">
                <a:hlinkClick r:id="rId2"/>
              </a:rPr>
              <a:t/>
            </a:r>
            <a:br>
              <a:rPr lang="en-AU" u="sng" dirty="0" smtClean="0">
                <a:hlinkClick r:id="rId2"/>
              </a:rPr>
            </a:br>
            <a:r>
              <a:rPr lang="en-AU" u="sng" dirty="0" smtClean="0">
                <a:hlinkClick r:id="rId2"/>
              </a:rPr>
              <a:t>UK </a:t>
            </a:r>
            <a:r>
              <a:rPr lang="en-AU" u="sng" dirty="0">
                <a:hlinkClick r:id="rId2"/>
              </a:rPr>
              <a:t>Digital Skills Taskforce</a:t>
            </a:r>
            <a:r>
              <a:rPr lang="en-AU" u="sng" dirty="0"/>
              <a:t> </a:t>
            </a:r>
            <a:r>
              <a:rPr lang="en-AU" u="sng" dirty="0">
                <a:solidFill>
                  <a:schemeClr val="tx2">
                    <a:lumMod val="75000"/>
                  </a:schemeClr>
                </a:solidFill>
              </a:rPr>
              <a:t>(2014)</a:t>
            </a:r>
          </a:p>
        </p:txBody>
      </p:sp>
      <p:sp>
        <p:nvSpPr>
          <p:cNvPr id="6" name="Text Placeholder 5"/>
          <p:cNvSpPr>
            <a:spLocks noGrp="1"/>
          </p:cNvSpPr>
          <p:nvPr>
            <p:ph type="body" sz="half" idx="2"/>
          </p:nvPr>
        </p:nvSpPr>
        <p:spPr>
          <a:xfrm>
            <a:off x="457200" y="1435101"/>
            <a:ext cx="3898776" cy="3650083"/>
          </a:xfrm>
        </p:spPr>
        <p:txBody>
          <a:bodyPr>
            <a:normAutofit fontScale="25000" lnSpcReduction="20000"/>
          </a:bodyPr>
          <a:lstStyle/>
          <a:p>
            <a:r>
              <a:rPr lang="en-AU" sz="7200" b="1" dirty="0" smtClean="0">
                <a:latin typeface="Times New Roman" pitchFamily="18" charset="0"/>
                <a:cs typeface="Times New Roman" pitchFamily="18" charset="0"/>
              </a:rPr>
              <a:t>Digital </a:t>
            </a:r>
            <a:r>
              <a:rPr lang="en-AU" sz="7200" b="1" dirty="0" err="1" smtClean="0">
                <a:latin typeface="Times New Roman" pitchFamily="18" charset="0"/>
                <a:cs typeface="Times New Roman" pitchFamily="18" charset="0"/>
              </a:rPr>
              <a:t>muggle</a:t>
            </a:r>
            <a:r>
              <a:rPr lang="en-AU" sz="7200" dirty="0" smtClean="0">
                <a:latin typeface="Times New Roman" pitchFamily="18" charset="0"/>
                <a:cs typeface="Times New Roman" pitchFamily="18" charset="0"/>
              </a:rPr>
              <a:t>: no digital skills required </a:t>
            </a:r>
          </a:p>
          <a:p>
            <a:r>
              <a:rPr lang="en-AU" sz="7200" b="1" dirty="0" smtClean="0">
                <a:latin typeface="Times New Roman" pitchFamily="18" charset="0"/>
                <a:cs typeface="Times New Roman" pitchFamily="18" charset="0"/>
              </a:rPr>
              <a:t>Digital citizen</a:t>
            </a:r>
            <a:r>
              <a:rPr lang="en-AU" sz="7200" dirty="0" smtClean="0">
                <a:latin typeface="Times New Roman" pitchFamily="18" charset="0"/>
                <a:cs typeface="Times New Roman" pitchFamily="18" charset="0"/>
              </a:rPr>
              <a:t>: use technology to communicate, find information and transact </a:t>
            </a:r>
          </a:p>
          <a:p>
            <a:r>
              <a:rPr lang="en-AU" sz="7200" b="1" dirty="0" smtClean="0">
                <a:latin typeface="Times New Roman" pitchFamily="18" charset="0"/>
                <a:cs typeface="Times New Roman" pitchFamily="18" charset="0"/>
              </a:rPr>
              <a:t>Digital worker</a:t>
            </a:r>
            <a:r>
              <a:rPr lang="en-AU" sz="7200" dirty="0" smtClean="0">
                <a:latin typeface="Times New Roman" pitchFamily="18" charset="0"/>
                <a:cs typeface="Times New Roman" pitchFamily="18" charset="0"/>
              </a:rPr>
              <a:t>: configure and use digital systems </a:t>
            </a:r>
          </a:p>
          <a:p>
            <a:r>
              <a:rPr lang="en-AU" sz="7200" b="1" dirty="0" smtClean="0">
                <a:latin typeface="Times New Roman" pitchFamily="18" charset="0"/>
                <a:cs typeface="Times New Roman" pitchFamily="18" charset="0"/>
              </a:rPr>
              <a:t>Digital maker</a:t>
            </a:r>
            <a:r>
              <a:rPr lang="en-AU" sz="7200" dirty="0" smtClean="0">
                <a:latin typeface="Times New Roman" pitchFamily="18" charset="0"/>
                <a:cs typeface="Times New Roman" pitchFamily="18" charset="0"/>
              </a:rPr>
              <a:t>: build digital technology </a:t>
            </a:r>
          </a:p>
          <a:p>
            <a:endParaRPr lang="en-AU" sz="7200" dirty="0" smtClean="0">
              <a:latin typeface="Times New Roman" pitchFamily="18" charset="0"/>
              <a:cs typeface="Times New Roman" pitchFamily="18" charset="0"/>
            </a:endParaRPr>
          </a:p>
          <a:p>
            <a:r>
              <a:rPr lang="en-AU" sz="7200" dirty="0" smtClean="0">
                <a:latin typeface="Times New Roman" pitchFamily="18" charset="0"/>
                <a:cs typeface="Times New Roman" pitchFamily="18" charset="0"/>
              </a:rPr>
              <a:t>A  </a:t>
            </a:r>
            <a:r>
              <a:rPr lang="en-AU" sz="7200" b="1" dirty="0" smtClean="0">
                <a:latin typeface="Times New Roman" pitchFamily="18" charset="0"/>
                <a:cs typeface="Times New Roman" pitchFamily="18" charset="0"/>
              </a:rPr>
              <a:t>digital worker </a:t>
            </a:r>
            <a:r>
              <a:rPr lang="en-AU" sz="7200" dirty="0" smtClean="0">
                <a:latin typeface="Times New Roman" pitchFamily="18" charset="0"/>
                <a:cs typeface="Times New Roman" pitchFamily="18" charset="0"/>
              </a:rPr>
              <a:t>might use document formatting tools, build spreadsheets and use sophisticated tools directly related to a particular occupation. </a:t>
            </a:r>
          </a:p>
          <a:p>
            <a:endParaRPr lang="en-AU" dirty="0" smtClean="0"/>
          </a:p>
          <a:p>
            <a:endParaRPr lang="en-AU" dirty="0"/>
          </a:p>
          <a:p>
            <a:endParaRPr lang="en-AU" dirty="0" smtClean="0"/>
          </a:p>
          <a:p>
            <a:endParaRPr lang="en-AU" dirty="0"/>
          </a:p>
          <a:p>
            <a:endParaRPr lang="en-AU" dirty="0" smtClean="0"/>
          </a:p>
          <a:p>
            <a:r>
              <a:rPr lang="en-AU" dirty="0" smtClean="0"/>
              <a:t>. </a:t>
            </a:r>
          </a:p>
          <a:p>
            <a:endParaRPr lang="en-AU"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4355976" y="1484784"/>
            <a:ext cx="4346802" cy="3960440"/>
          </a:xfrm>
          <a:prstGeom prst="rect">
            <a:avLst/>
          </a:prstGeom>
          <a:noFill/>
          <a:ln w="9525">
            <a:noFill/>
            <a:miter lim="800000"/>
            <a:headEnd/>
            <a:tailEnd/>
          </a:ln>
        </p:spPr>
      </p:pic>
      <p:sp>
        <p:nvSpPr>
          <p:cNvPr id="5" name="TextBox 4"/>
          <p:cNvSpPr txBox="1"/>
          <p:nvPr/>
        </p:nvSpPr>
        <p:spPr>
          <a:xfrm>
            <a:off x="683568" y="5301208"/>
            <a:ext cx="7776864" cy="1200329"/>
          </a:xfrm>
          <a:prstGeom prst="rect">
            <a:avLst/>
          </a:prstGeom>
          <a:noFill/>
        </p:spPr>
        <p:txBody>
          <a:bodyPr wrap="square" rtlCol="0">
            <a:spAutoFit/>
          </a:bodyPr>
          <a:lstStyle/>
          <a:p>
            <a:r>
              <a:rPr lang="en-AU" b="1" dirty="0" smtClean="0">
                <a:solidFill>
                  <a:schemeClr val="tx2">
                    <a:lumMod val="75000"/>
                  </a:schemeClr>
                </a:solidFill>
              </a:rPr>
              <a:t>Tackling the School - Industry Mathematics Divide</a:t>
            </a:r>
          </a:p>
          <a:p>
            <a:r>
              <a:rPr lang="en-AU" dirty="0" smtClean="0"/>
              <a:t>‘</a:t>
            </a:r>
            <a:r>
              <a:rPr lang="en-AU" i="1" dirty="0" smtClean="0"/>
              <a:t>More than 90% of Australia’s current workforce will need to be at least a digital citizen to function in a digitally-enabled workforce over the next 2-5 years.’</a:t>
            </a:r>
          </a:p>
          <a:p>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066130"/>
          </a:xfrm>
        </p:spPr>
        <p:txBody>
          <a:bodyPr>
            <a:normAutofit fontScale="90000"/>
          </a:bodyPr>
          <a:lstStyle/>
          <a:p>
            <a:r>
              <a:rPr lang="en-AU" i="1" dirty="0"/>
              <a:t>The New Basics Report </a:t>
            </a:r>
            <a:br>
              <a:rPr lang="en-AU" i="1" dirty="0"/>
            </a:br>
            <a:r>
              <a:rPr lang="en-AU" sz="2200" dirty="0" smtClean="0"/>
              <a:t>Foundation for Young Australians </a:t>
            </a:r>
            <a:r>
              <a:rPr lang="en-AU" sz="2200" dirty="0"/>
              <a:t>(2017) </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899592" y="1484784"/>
            <a:ext cx="7344815" cy="36724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AU" dirty="0" smtClean="0"/>
              <a:t> ‘</a:t>
            </a:r>
            <a:r>
              <a:rPr lang="en-AU" i="1" dirty="0" smtClean="0"/>
              <a:t>It is more important than ever before for teachers to consider how they teach as well as what they teach—what and how cannot be separated when developing skills in key areas such as critical thinking, communication, collaboration, and mathematical modelling.’</a:t>
            </a:r>
          </a:p>
          <a:p>
            <a:endParaRPr lang="en-AU" i="1" dirty="0" smtClean="0"/>
          </a:p>
          <a:p>
            <a:endParaRPr lang="en-AU" dirty="0"/>
          </a:p>
        </p:txBody>
      </p:sp>
      <p:sp>
        <p:nvSpPr>
          <p:cNvPr id="2" name="Title 1"/>
          <p:cNvSpPr>
            <a:spLocks noGrp="1"/>
          </p:cNvSpPr>
          <p:nvPr>
            <p:ph type="title"/>
          </p:nvPr>
        </p:nvSpPr>
        <p:spPr/>
        <p:txBody>
          <a:bodyPr>
            <a:normAutofit/>
          </a:bodyPr>
          <a:lstStyle/>
          <a:p>
            <a:pPr lvl="0">
              <a:defRPr/>
            </a:pPr>
            <a:r>
              <a:rPr lang="en-AU" sz="3100" i="1" dirty="0" smtClean="0">
                <a:solidFill>
                  <a:schemeClr val="tx2">
                    <a:lumMod val="75000"/>
                  </a:schemeClr>
                </a:solidFill>
              </a:rPr>
              <a:t>Tackling the School-Industry  Mathematics Divide</a:t>
            </a:r>
            <a:br>
              <a:rPr lang="en-AU" sz="3100" i="1" dirty="0" smtClean="0">
                <a:solidFill>
                  <a:schemeClr val="tx2">
                    <a:lumMod val="75000"/>
                  </a:schemeClr>
                </a:solidFill>
              </a:rPr>
            </a:br>
            <a:r>
              <a:rPr lang="en-AU" sz="3100" i="1" dirty="0" smtClean="0">
                <a:solidFill>
                  <a:schemeClr val="tx2">
                    <a:lumMod val="75000"/>
                  </a:schemeClr>
                </a:solidFill>
              </a:rPr>
              <a:t>Summary Statement </a:t>
            </a:r>
            <a:endParaRPr lang="en-AU"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Goals for a maths classroom</a:t>
            </a:r>
            <a:endParaRPr lang="en-AU" dirty="0"/>
          </a:p>
        </p:txBody>
      </p:sp>
      <p:sp>
        <p:nvSpPr>
          <p:cNvPr id="3" name="Content Placeholder 2"/>
          <p:cNvSpPr>
            <a:spLocks noGrp="1"/>
          </p:cNvSpPr>
          <p:nvPr>
            <p:ph idx="1"/>
          </p:nvPr>
        </p:nvSpPr>
        <p:spPr/>
        <p:txBody>
          <a:bodyPr/>
          <a:lstStyle/>
          <a:p>
            <a:pPr marL="514350" indent="-514350">
              <a:buFont typeface="+mj-lt"/>
              <a:buAutoNum type="arabicPeriod"/>
            </a:pPr>
            <a:r>
              <a:rPr lang="en-AU" b="1" dirty="0" smtClean="0"/>
              <a:t>Maths  </a:t>
            </a:r>
            <a:r>
              <a:rPr lang="en-AU" dirty="0" smtClean="0"/>
              <a:t>- concepts, skills and problem solving</a:t>
            </a:r>
          </a:p>
          <a:p>
            <a:pPr marL="514350" indent="-514350">
              <a:buFont typeface="+mj-lt"/>
              <a:buAutoNum type="arabicPeriod"/>
            </a:pPr>
            <a:r>
              <a:rPr lang="en-AU" b="1" dirty="0" smtClean="0"/>
              <a:t>Digital skills </a:t>
            </a:r>
            <a:r>
              <a:rPr lang="en-AU" dirty="0" smtClean="0"/>
              <a:t>– spreadsheets and graphical representation</a:t>
            </a:r>
          </a:p>
          <a:p>
            <a:pPr marL="514350" indent="-514350">
              <a:buFont typeface="+mj-lt"/>
              <a:buAutoNum type="arabicPeriod"/>
            </a:pPr>
            <a:r>
              <a:rPr lang="en-AU" b="1" dirty="0" smtClean="0"/>
              <a:t>Enterprise skills </a:t>
            </a:r>
            <a:r>
              <a:rPr lang="en-AU" dirty="0" smtClean="0"/>
              <a:t>– teamwork, critical thinking, creativity, communication skills, presentation skills</a:t>
            </a:r>
          </a:p>
          <a:p>
            <a:pPr marL="514350" indent="-514350">
              <a:buFont typeface="+mj-lt"/>
              <a:buAutoNum type="arabicPeriod"/>
            </a:pPr>
            <a:r>
              <a:rPr lang="en-AU" dirty="0" smtClean="0"/>
              <a:t>All three at once?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r>
              <a:rPr lang="en-AU" dirty="0" smtClean="0"/>
              <a:t>Some spreadsheets for the maths class</a:t>
            </a:r>
            <a:endParaRPr lang="en-AU" dirty="0"/>
          </a:p>
        </p:txBody>
      </p:sp>
      <p:sp>
        <p:nvSpPr>
          <p:cNvPr id="3" name="TextBox 2"/>
          <p:cNvSpPr txBox="1"/>
          <p:nvPr/>
        </p:nvSpPr>
        <p:spPr>
          <a:xfrm>
            <a:off x="539552" y="1556792"/>
            <a:ext cx="8064896" cy="5262979"/>
          </a:xfrm>
          <a:prstGeom prst="rect">
            <a:avLst/>
          </a:prstGeom>
          <a:noFill/>
        </p:spPr>
        <p:txBody>
          <a:bodyPr wrap="square" rtlCol="0">
            <a:spAutoFit/>
          </a:bodyPr>
          <a:lstStyle/>
          <a:p>
            <a:pPr marL="457200" indent="-457200">
              <a:buFont typeface="+mj-lt"/>
              <a:buAutoNum type="arabicPeriod"/>
            </a:pPr>
            <a:r>
              <a:rPr lang="en-AU" sz="2400" dirty="0" smtClean="0"/>
              <a:t>The </a:t>
            </a:r>
            <a:r>
              <a:rPr lang="en-AU" sz="2400" b="1" dirty="0" smtClean="0"/>
              <a:t>power</a:t>
            </a:r>
            <a:r>
              <a:rPr lang="en-AU" sz="2400" dirty="0" smtClean="0"/>
              <a:t> of spreadsheets - Three coins </a:t>
            </a:r>
            <a:r>
              <a:rPr lang="en-AU" sz="2400" dirty="0" smtClean="0"/>
              <a:t>simulation</a:t>
            </a:r>
          </a:p>
          <a:p>
            <a:pPr marL="457200" indent="-457200"/>
            <a:endParaRPr lang="en-AU" sz="2400" dirty="0" smtClean="0"/>
          </a:p>
          <a:p>
            <a:pPr marL="457200" indent="-457200"/>
            <a:endParaRPr lang="en-AU" sz="2400" dirty="0" smtClean="0"/>
          </a:p>
          <a:p>
            <a:pPr marL="457200" indent="-457200"/>
            <a:r>
              <a:rPr lang="en-AU" sz="2400" dirty="0" smtClean="0"/>
              <a:t>2. 	</a:t>
            </a:r>
            <a:r>
              <a:rPr lang="en-AU" sz="2400" dirty="0" smtClean="0"/>
              <a:t>For </a:t>
            </a:r>
            <a:r>
              <a:rPr lang="en-AU" sz="2400" b="1" dirty="0" smtClean="0"/>
              <a:t>getting started </a:t>
            </a:r>
            <a:r>
              <a:rPr lang="en-AU" sz="2400" dirty="0" smtClean="0"/>
              <a:t>(Year 7?) </a:t>
            </a:r>
            <a:r>
              <a:rPr lang="en-AU" sz="2400" dirty="0" smtClean="0"/>
              <a:t>– linear algebra and </a:t>
            </a:r>
            <a:r>
              <a:rPr lang="en-AU" sz="2400" dirty="0" smtClean="0"/>
              <a:t>graphs</a:t>
            </a:r>
          </a:p>
          <a:p>
            <a:pPr marL="457200" indent="-457200">
              <a:buFont typeface="+mj-lt"/>
              <a:buAutoNum type="arabicPeriod"/>
            </a:pPr>
            <a:endParaRPr lang="en-AU" sz="2400" dirty="0" smtClean="0"/>
          </a:p>
          <a:p>
            <a:pPr marL="457200" indent="-457200"/>
            <a:endParaRPr lang="en-AU" sz="2400" dirty="0" smtClean="0"/>
          </a:p>
          <a:p>
            <a:pPr marL="457200" indent="-457200"/>
            <a:r>
              <a:rPr lang="en-AU" sz="2400" dirty="0" smtClean="0"/>
              <a:t>3.	 </a:t>
            </a:r>
            <a:r>
              <a:rPr lang="en-AU" sz="2400" b="1" dirty="0" smtClean="0"/>
              <a:t>Downloading</a:t>
            </a:r>
            <a:r>
              <a:rPr lang="en-AU" sz="2400" dirty="0" smtClean="0"/>
              <a:t> and graphing </a:t>
            </a:r>
            <a:r>
              <a:rPr lang="en-AU" sz="2400" b="1" dirty="0" smtClean="0"/>
              <a:t>real data </a:t>
            </a:r>
            <a:r>
              <a:rPr lang="en-AU" sz="2400" dirty="0" smtClean="0"/>
              <a:t>– ABS Drug deaths</a:t>
            </a:r>
          </a:p>
          <a:p>
            <a:pPr marL="457200" indent="-457200"/>
            <a:endParaRPr lang="en-AU" sz="2400" dirty="0" smtClean="0"/>
          </a:p>
          <a:p>
            <a:pPr marL="457200" indent="-457200"/>
            <a:endParaRPr lang="en-AU" sz="2400" dirty="0" smtClean="0"/>
          </a:p>
          <a:p>
            <a:pPr marL="457200" indent="-457200"/>
            <a:r>
              <a:rPr lang="en-AU" sz="2400" dirty="0" smtClean="0"/>
              <a:t>4.	A </a:t>
            </a:r>
            <a:r>
              <a:rPr lang="en-AU" sz="2400" b="1" dirty="0" smtClean="0"/>
              <a:t>group task </a:t>
            </a:r>
            <a:r>
              <a:rPr lang="en-AU" sz="2400" dirty="0" smtClean="0"/>
              <a:t>with </a:t>
            </a:r>
            <a:r>
              <a:rPr lang="en-AU" sz="2400" b="1" dirty="0" smtClean="0"/>
              <a:t>big data  </a:t>
            </a:r>
            <a:r>
              <a:rPr lang="en-AU" sz="2400" dirty="0" smtClean="0"/>
              <a:t>- reporting on sales data</a:t>
            </a:r>
          </a:p>
          <a:p>
            <a:pPr marL="457200" indent="-457200">
              <a:buFont typeface="+mj-lt"/>
              <a:buAutoNum type="arabicPeriod"/>
            </a:pPr>
            <a:endParaRPr lang="en-AU" sz="2400" dirty="0" smtClean="0"/>
          </a:p>
          <a:p>
            <a:pPr marL="457200" indent="-457200"/>
            <a:endParaRPr lang="en-AU" sz="2400" dirty="0" smtClean="0"/>
          </a:p>
          <a:p>
            <a:pPr marL="457200" indent="-457200" algn="r"/>
            <a:r>
              <a:rPr lang="en-AU" sz="2400" dirty="0" smtClean="0"/>
              <a:t>rob_money22@yahoo.com.au</a:t>
            </a:r>
          </a:p>
          <a:p>
            <a:pPr marL="457200" indent="-457200"/>
            <a:endParaRPr lang="en-A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STEM – Real data</a:t>
            </a:r>
            <a:endParaRPr lang="en-AU" dirty="0"/>
          </a:p>
        </p:txBody>
      </p:sp>
      <p:pic>
        <p:nvPicPr>
          <p:cNvPr id="1026" name="Picture 2"/>
          <p:cNvPicPr>
            <a:picLocks noChangeAspect="1" noChangeArrowheads="1"/>
          </p:cNvPicPr>
          <p:nvPr/>
        </p:nvPicPr>
        <p:blipFill>
          <a:blip r:embed="rId2" cstate="print"/>
          <a:srcRect/>
          <a:stretch>
            <a:fillRect/>
          </a:stretch>
        </p:blipFill>
        <p:spPr bwMode="auto">
          <a:xfrm>
            <a:off x="1331640" y="4293096"/>
            <a:ext cx="2971800" cy="21431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39552" y="1412776"/>
            <a:ext cx="4168588" cy="2808312"/>
          </a:xfrm>
          <a:prstGeom prst="rect">
            <a:avLst/>
          </a:prstGeom>
          <a:noFill/>
          <a:ln w="9525">
            <a:noFill/>
            <a:miter lim="800000"/>
            <a:headEnd/>
            <a:tailEnd/>
          </a:ln>
        </p:spPr>
      </p:pic>
      <p:graphicFrame>
        <p:nvGraphicFramePr>
          <p:cNvPr id="5" name="Table 4"/>
          <p:cNvGraphicFramePr>
            <a:graphicFrameLocks noGrp="1"/>
          </p:cNvGraphicFramePr>
          <p:nvPr/>
        </p:nvGraphicFramePr>
        <p:xfrm>
          <a:off x="4788024" y="1988840"/>
          <a:ext cx="2952328" cy="3096340"/>
        </p:xfrm>
        <a:graphic>
          <a:graphicData uri="http://schemas.openxmlformats.org/drawingml/2006/table">
            <a:tbl>
              <a:tblPr/>
              <a:tblGrid>
                <a:gridCol w="738082"/>
                <a:gridCol w="738082"/>
                <a:gridCol w="738082"/>
                <a:gridCol w="738082"/>
              </a:tblGrid>
              <a:tr h="309634">
                <a:tc>
                  <a:txBody>
                    <a:bodyPr/>
                    <a:lstStyle/>
                    <a:p>
                      <a:pPr algn="l" fontAlgn="b"/>
                      <a:endParaRPr lang="en-AU"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AU" sz="1100" b="0" i="0" u="none" strike="noStrike">
                          <a:solidFill>
                            <a:srgbClr val="000000"/>
                          </a:solidFill>
                          <a:latin typeface="Calibri"/>
                        </a:rPr>
                        <a:t>Probe 1</a:t>
                      </a:r>
                    </a:p>
                  </a:txBody>
                  <a:tcPr marL="0" marR="0" marT="0" marB="0" anchor="b">
                    <a:lnL>
                      <a:noFill/>
                    </a:lnL>
                    <a:lnR>
                      <a:noFill/>
                    </a:lnR>
                    <a:lnT>
                      <a:noFill/>
                    </a:lnT>
                    <a:lnB>
                      <a:noFill/>
                    </a:lnB>
                  </a:tcPr>
                </a:tc>
                <a:tc>
                  <a:txBody>
                    <a:bodyPr/>
                    <a:lstStyle/>
                    <a:p>
                      <a:pPr algn="l" fontAlgn="b"/>
                      <a:r>
                        <a:rPr lang="en-AU" sz="1100" b="0" i="0" u="none" strike="noStrike">
                          <a:solidFill>
                            <a:srgbClr val="000000"/>
                          </a:solidFill>
                          <a:latin typeface="Calibri"/>
                        </a:rPr>
                        <a:t>Probe 2</a:t>
                      </a:r>
                    </a:p>
                  </a:txBody>
                  <a:tcPr marL="0" marR="0" marT="0" marB="0" anchor="b">
                    <a:lnL>
                      <a:noFill/>
                    </a:lnL>
                    <a:lnR>
                      <a:noFill/>
                    </a:lnR>
                    <a:lnT>
                      <a:noFill/>
                    </a:lnT>
                    <a:lnB>
                      <a:noFill/>
                    </a:lnB>
                  </a:tcPr>
                </a:tc>
                <a:tc>
                  <a:txBody>
                    <a:bodyPr/>
                    <a:lstStyle/>
                    <a:p>
                      <a:pPr algn="l" fontAlgn="b"/>
                      <a:r>
                        <a:rPr lang="en-AU" sz="1100" b="0" i="0" u="none" strike="noStrike">
                          <a:solidFill>
                            <a:srgbClr val="000000"/>
                          </a:solidFill>
                          <a:latin typeface="Calibri"/>
                        </a:rPr>
                        <a:t>Probe 3</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21:56:07</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85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26.31</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26.19</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22:01:10</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26.56</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26.75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26.87</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22:06:13</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26.69</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26.75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27.06</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22:11:17</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26.69</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26.69</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27.12</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22:16:21</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26.62</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26.62</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27.12</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22:21:24</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26.62</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26.56</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27.06</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22:26:28</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26.62</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27.06</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22:31:32</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26.44</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27</a:t>
                      </a:r>
                    </a:p>
                  </a:txBody>
                  <a:tcPr marL="0" marR="0" marT="0" marB="0" anchor="b">
                    <a:lnL>
                      <a:noFill/>
                    </a:lnL>
                    <a:lnR>
                      <a:noFill/>
                    </a:lnR>
                    <a:lnT>
                      <a:noFill/>
                    </a:lnT>
                    <a:lnB>
                      <a:noFill/>
                    </a:lnB>
                  </a:tcPr>
                </a:tc>
              </a:tr>
              <a:tr h="309634">
                <a:tc>
                  <a:txBody>
                    <a:bodyPr/>
                    <a:lstStyle/>
                    <a:p>
                      <a:pPr algn="r" fontAlgn="b"/>
                      <a:r>
                        <a:rPr lang="en-AU" sz="1100" b="0" i="0" u="none" strike="noStrike">
                          <a:solidFill>
                            <a:srgbClr val="000000"/>
                          </a:solidFill>
                          <a:latin typeface="Calibri"/>
                        </a:rPr>
                        <a:t>22:36:35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26.5</a:t>
                      </a:r>
                    </a:p>
                  </a:txBody>
                  <a:tcPr marL="0" marR="0" marT="0" marB="0" anchor="b">
                    <a:lnL>
                      <a:noFill/>
                    </a:lnL>
                    <a:lnR>
                      <a:noFill/>
                    </a:lnR>
                    <a:lnT>
                      <a:noFill/>
                    </a:lnT>
                    <a:lnB>
                      <a:noFill/>
                    </a:lnB>
                  </a:tcPr>
                </a:tc>
                <a:tc>
                  <a:txBody>
                    <a:bodyPr/>
                    <a:lstStyle/>
                    <a:p>
                      <a:pPr algn="r" fontAlgn="b"/>
                      <a:r>
                        <a:rPr lang="en-AU" sz="1100" b="0" i="0" u="none" strike="noStrike">
                          <a:solidFill>
                            <a:srgbClr val="000000"/>
                          </a:solidFill>
                          <a:latin typeface="Calibri"/>
                        </a:rPr>
                        <a:t>26.37</a:t>
                      </a:r>
                    </a:p>
                  </a:txBody>
                  <a:tcPr marL="0" marR="0" marT="0" marB="0" anchor="b">
                    <a:lnL>
                      <a:noFill/>
                    </a:lnL>
                    <a:lnR>
                      <a:noFill/>
                    </a:lnR>
                    <a:lnT>
                      <a:noFill/>
                    </a:lnT>
                    <a:lnB>
                      <a:noFill/>
                    </a:lnB>
                  </a:tcPr>
                </a:tc>
                <a:tc>
                  <a:txBody>
                    <a:bodyPr/>
                    <a:lstStyle/>
                    <a:p>
                      <a:pPr algn="r" fontAlgn="b"/>
                      <a:r>
                        <a:rPr lang="en-AU" sz="1100" b="0" i="0" u="none" strike="noStrike" dirty="0">
                          <a:solidFill>
                            <a:srgbClr val="000000"/>
                          </a:solidFill>
                          <a:latin typeface="Calibri"/>
                        </a:rPr>
                        <a:t>27</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TotalTime>
  <Words>316</Words>
  <Application>Microsoft Office PowerPoint</Application>
  <PresentationFormat>On-screen Show (4:3)</PresentationFormat>
  <Paragraphs>84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Excel Spreadsheets from 1985              until now</vt:lpstr>
      <vt:lpstr>Quantitative Skills of 21st Century Workers © Commonwealth of Australia 2014 </vt:lpstr>
      <vt:lpstr>Digital Skills for Tomorrow's World   UK Digital Skills Taskforce (2014)</vt:lpstr>
      <vt:lpstr>The New Basics Report  Foundation for Young Australians (2017) </vt:lpstr>
      <vt:lpstr>Tackling the School-Industry  Mathematics Divide Summary Statement </vt:lpstr>
      <vt:lpstr>Goals for a maths classroom</vt:lpstr>
      <vt:lpstr>Some spreadsheets for the maths class</vt:lpstr>
      <vt:lpstr>STEM – Real data</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Spreadsheets – from 1987</dc:title>
  <dc:creator>Rob</dc:creator>
  <cp:lastModifiedBy>Rob</cp:lastModifiedBy>
  <cp:revision>64</cp:revision>
  <dcterms:created xsi:type="dcterms:W3CDTF">2018-06-14T00:22:20Z</dcterms:created>
  <dcterms:modified xsi:type="dcterms:W3CDTF">2018-12-02T21:49:49Z</dcterms:modified>
</cp:coreProperties>
</file>