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23" r:id="rId3"/>
    <p:sldId id="324" r:id="rId4"/>
    <p:sldId id="325" r:id="rId5"/>
    <p:sldId id="326" r:id="rId6"/>
    <p:sldId id="328" r:id="rId7"/>
    <p:sldId id="327" r:id="rId8"/>
    <p:sldId id="286" r:id="rId9"/>
    <p:sldId id="259" r:id="rId10"/>
    <p:sldId id="287" r:id="rId11"/>
    <p:sldId id="297" r:id="rId12"/>
    <p:sldId id="303" r:id="rId13"/>
    <p:sldId id="29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14" r:id="rId29"/>
    <p:sldId id="322" r:id="rId30"/>
    <p:sldId id="315" r:id="rId31"/>
    <p:sldId id="319" r:id="rId32"/>
    <p:sldId id="320" r:id="rId33"/>
    <p:sldId id="321" r:id="rId34"/>
    <p:sldId id="265" r:id="rId35"/>
    <p:sldId id="266" r:id="rId36"/>
    <p:sldId id="343" r:id="rId37"/>
    <p:sldId id="344" r:id="rId38"/>
    <p:sldId id="347" r:id="rId39"/>
    <p:sldId id="348" r:id="rId40"/>
    <p:sldId id="345" r:id="rId41"/>
    <p:sldId id="349" r:id="rId42"/>
    <p:sldId id="350" r:id="rId43"/>
    <p:sldId id="346" r:id="rId44"/>
    <p:sldId id="312" r:id="rId45"/>
    <p:sldId id="301" r:id="rId46"/>
  </p:sldIdLst>
  <p:sldSz cx="9144000" cy="6858000" type="screen4x3"/>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94660" autoAdjust="0"/>
  </p:normalViewPr>
  <p:slideViewPr>
    <p:cSldViewPr>
      <p:cViewPr varScale="1">
        <p:scale>
          <a:sx n="74" d="100"/>
          <a:sy n="74" d="100"/>
        </p:scale>
        <p:origin x="112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7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B47CF899-2E77-4A29-8226-B3B1FEDC0287}" type="datetimeFigureOut">
              <a:rPr lang="en-AU" smtClean="0"/>
              <a:t>6/12/2018</a:t>
            </a:fld>
            <a:endParaRPr lang="en-AU"/>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BAD07CEE-380A-4F4C-A289-8DE9DA10C27F}" type="slidenum">
              <a:rPr lang="en-AU" smtClean="0"/>
              <a:t>‹#›</a:t>
            </a:fld>
            <a:endParaRPr lang="en-AU"/>
          </a:p>
        </p:txBody>
      </p:sp>
    </p:spTree>
    <p:extLst>
      <p:ext uri="{BB962C8B-B14F-4D97-AF65-F5344CB8AC3E}">
        <p14:creationId xmlns:p14="http://schemas.microsoft.com/office/powerpoint/2010/main" val="2195016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62388" y="0"/>
            <a:ext cx="2955925" cy="496888"/>
          </a:xfrm>
          <a:prstGeom prst="rect">
            <a:avLst/>
          </a:prstGeom>
        </p:spPr>
        <p:txBody>
          <a:bodyPr vert="horz" lIns="91440" tIns="45720" rIns="91440" bIns="45720" rtlCol="0"/>
          <a:lstStyle>
            <a:lvl1pPr algn="r">
              <a:defRPr sz="1200"/>
            </a:lvl1pPr>
          </a:lstStyle>
          <a:p>
            <a:fld id="{A5A05E84-4C03-4179-9A6A-C95247157D45}" type="datetimeFigureOut">
              <a:rPr lang="en-AU" smtClean="0"/>
              <a:t>6/12/2018</a:t>
            </a:fld>
            <a:endParaRPr lang="en-AU"/>
          </a:p>
        </p:txBody>
      </p:sp>
      <p:sp>
        <p:nvSpPr>
          <p:cNvPr id="4" name="Slide Image Placeholder 3"/>
          <p:cNvSpPr>
            <a:spLocks noGrp="1" noRot="1" noChangeAspect="1"/>
          </p:cNvSpPr>
          <p:nvPr>
            <p:ph type="sldImg" idx="2"/>
          </p:nvPr>
        </p:nvSpPr>
        <p:spPr>
          <a:xfrm>
            <a:off x="1177925" y="1239838"/>
            <a:ext cx="4464050" cy="33480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2625" y="4773613"/>
            <a:ext cx="5454650" cy="39052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1813"/>
            <a:ext cx="295592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62388" y="9421813"/>
            <a:ext cx="2955925" cy="496887"/>
          </a:xfrm>
          <a:prstGeom prst="rect">
            <a:avLst/>
          </a:prstGeom>
        </p:spPr>
        <p:txBody>
          <a:bodyPr vert="horz" lIns="91440" tIns="45720" rIns="91440" bIns="45720" rtlCol="0" anchor="b"/>
          <a:lstStyle>
            <a:lvl1pPr algn="r">
              <a:defRPr sz="1200"/>
            </a:lvl1pPr>
          </a:lstStyle>
          <a:p>
            <a:fld id="{59E11CA9-16DF-4F9C-AC59-BA78857E8BB4}" type="slidenum">
              <a:rPr lang="en-AU" smtClean="0"/>
              <a:t>‹#›</a:t>
            </a:fld>
            <a:endParaRPr lang="en-AU"/>
          </a:p>
        </p:txBody>
      </p:sp>
    </p:spTree>
    <p:extLst>
      <p:ext uri="{BB962C8B-B14F-4D97-AF65-F5344CB8AC3E}">
        <p14:creationId xmlns:p14="http://schemas.microsoft.com/office/powerpoint/2010/main" val="61031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9E11CA9-16DF-4F9C-AC59-BA78857E8BB4}" type="slidenum">
              <a:rPr lang="en-AU" smtClean="0"/>
              <a:t>3</a:t>
            </a:fld>
            <a:endParaRPr lang="en-AU"/>
          </a:p>
        </p:txBody>
      </p:sp>
    </p:spTree>
    <p:extLst>
      <p:ext uri="{BB962C8B-B14F-4D97-AF65-F5344CB8AC3E}">
        <p14:creationId xmlns:p14="http://schemas.microsoft.com/office/powerpoint/2010/main" val="20223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3A6C445-CAD4-415C-A862-207231BFF92C}"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418773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3A6C445-CAD4-415C-A862-207231BFF92C}"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244252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3A6C445-CAD4-415C-A862-207231BFF92C}"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411884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3A6C445-CAD4-415C-A862-207231BFF92C}"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173012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6C445-CAD4-415C-A862-207231BFF92C}"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11644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3A6C445-CAD4-415C-A862-207231BFF92C}" type="datetimeFigureOut">
              <a:rPr lang="en-AU" smtClean="0"/>
              <a:t>6/12/2018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24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3A6C445-CAD4-415C-A862-207231BFF92C}" type="datetimeFigureOut">
              <a:rPr lang="en-AU" smtClean="0"/>
              <a:t>6/12/2018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379616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3A6C445-CAD4-415C-A862-207231BFF92C}" type="datetimeFigureOut">
              <a:rPr lang="en-AU" smtClean="0"/>
              <a:t>6/12/2018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26047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6C445-CAD4-415C-A862-207231BFF92C}" type="datetimeFigureOut">
              <a:rPr lang="en-AU" smtClean="0"/>
              <a:t>6/12/2018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164732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6C445-CAD4-415C-A862-207231BFF92C}" type="datetimeFigureOut">
              <a:rPr lang="en-AU" smtClean="0"/>
              <a:t>6/12/2018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202589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6C445-CAD4-415C-A862-207231BFF92C}" type="datetimeFigureOut">
              <a:rPr lang="en-AU" smtClean="0"/>
              <a:t>6/12/2018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3D7F8E-DD39-4B60-8174-CB97794CD023}" type="slidenum">
              <a:rPr lang="en-AU" smtClean="0"/>
              <a:t>‹#›</a:t>
            </a:fld>
            <a:endParaRPr lang="en-AU"/>
          </a:p>
        </p:txBody>
      </p:sp>
    </p:spTree>
    <p:extLst>
      <p:ext uri="{BB962C8B-B14F-4D97-AF65-F5344CB8AC3E}">
        <p14:creationId xmlns:p14="http://schemas.microsoft.com/office/powerpoint/2010/main" val="67338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6C445-CAD4-415C-A862-207231BFF92C}" type="datetimeFigureOut">
              <a:rPr lang="en-AU" smtClean="0"/>
              <a:t>6/12/2018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D7F8E-DD39-4B60-8174-CB97794CD023}" type="slidenum">
              <a:rPr lang="en-AU" smtClean="0"/>
              <a:t>‹#›</a:t>
            </a:fld>
            <a:endParaRPr lang="en-AU"/>
          </a:p>
        </p:txBody>
      </p:sp>
    </p:spTree>
    <p:extLst>
      <p:ext uri="{BB962C8B-B14F-4D97-AF65-F5344CB8AC3E}">
        <p14:creationId xmlns:p14="http://schemas.microsoft.com/office/powerpoint/2010/main" val="1911268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808" y="1556792"/>
            <a:ext cx="7772400" cy="1470025"/>
          </a:xfrm>
        </p:spPr>
        <p:txBody>
          <a:bodyPr/>
          <a:lstStyle/>
          <a:p>
            <a:r>
              <a:rPr lang="en-AU" dirty="0" smtClean="0"/>
              <a:t>MAV Conference 2018</a:t>
            </a:r>
            <a:endParaRPr lang="en-AU" dirty="0"/>
          </a:p>
        </p:txBody>
      </p:sp>
      <p:sp>
        <p:nvSpPr>
          <p:cNvPr id="3" name="Subtitle 2"/>
          <p:cNvSpPr>
            <a:spLocks noGrp="1"/>
          </p:cNvSpPr>
          <p:nvPr>
            <p:ph type="subTitle" idx="1"/>
          </p:nvPr>
        </p:nvSpPr>
        <p:spPr>
          <a:xfrm>
            <a:off x="1115616" y="3356992"/>
            <a:ext cx="7056784" cy="1752600"/>
          </a:xfrm>
        </p:spPr>
        <p:txBody>
          <a:bodyPr>
            <a:normAutofit lnSpcReduction="10000"/>
          </a:bodyPr>
          <a:lstStyle/>
          <a:p>
            <a:r>
              <a:rPr lang="en-AU" dirty="0" smtClean="0"/>
              <a:t>(Maths, Magic and More)</a:t>
            </a:r>
          </a:p>
          <a:p>
            <a:endParaRPr lang="en-AU" dirty="0"/>
          </a:p>
          <a:p>
            <a:pPr algn="l"/>
            <a:r>
              <a:rPr lang="en-AU" sz="2000" dirty="0" smtClean="0">
                <a:solidFill>
                  <a:schemeClr val="tx1"/>
                </a:solidFill>
              </a:rPr>
              <a:t>“Much of mathematics has the appeal of magic, and some of it is pure magic” – Charles Eames (1960)</a:t>
            </a:r>
            <a:endParaRPr lang="en-AU" sz="2000" dirty="0">
              <a:solidFill>
                <a:schemeClr val="tx1"/>
              </a:solidFill>
            </a:endParaRPr>
          </a:p>
        </p:txBody>
      </p:sp>
    </p:spTree>
    <p:extLst>
      <p:ext uri="{BB962C8B-B14F-4D97-AF65-F5344CB8AC3E}">
        <p14:creationId xmlns:p14="http://schemas.microsoft.com/office/powerpoint/2010/main" val="65366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marL="0" indent="0" algn="ctr">
              <a:buNone/>
            </a:pPr>
            <a:r>
              <a:rPr lang="en-AU" sz="4800" dirty="0" smtClean="0"/>
              <a:t>Why?</a:t>
            </a:r>
          </a:p>
          <a:p>
            <a:pPr marL="0" indent="0" algn="ctr">
              <a:buNone/>
            </a:pPr>
            <a:endParaRPr lang="en-AU" sz="4800" dirty="0"/>
          </a:p>
          <a:p>
            <a:r>
              <a:rPr lang="en-AU" dirty="0"/>
              <a:t>Let the two digits chosen be A and B</a:t>
            </a:r>
          </a:p>
          <a:p>
            <a:r>
              <a:rPr lang="en-AU" dirty="0"/>
              <a:t>A x 5 = 5A</a:t>
            </a:r>
          </a:p>
          <a:p>
            <a:r>
              <a:rPr lang="en-AU" dirty="0"/>
              <a:t>5A + 7</a:t>
            </a:r>
          </a:p>
          <a:p>
            <a:r>
              <a:rPr lang="en-AU" dirty="0"/>
              <a:t>2(5A + 7) = 10A + 14</a:t>
            </a:r>
          </a:p>
          <a:p>
            <a:r>
              <a:rPr lang="en-AU" dirty="0"/>
              <a:t>10A + 14 + B = 10A + B + 14</a:t>
            </a:r>
          </a:p>
          <a:p>
            <a:pPr marL="0" indent="0">
              <a:buNone/>
            </a:pPr>
            <a:r>
              <a:rPr lang="en-AU" dirty="0"/>
              <a:t> </a:t>
            </a:r>
          </a:p>
          <a:p>
            <a:r>
              <a:rPr lang="en-AU" dirty="0"/>
              <a:t>10A + B + 14 – 14 = 10A + </a:t>
            </a:r>
            <a:r>
              <a:rPr lang="en-AU" dirty="0" smtClean="0"/>
              <a:t>B</a:t>
            </a:r>
            <a:endParaRPr lang="en-AU" dirty="0"/>
          </a:p>
        </p:txBody>
      </p:sp>
    </p:spTree>
    <p:extLst>
      <p:ext uri="{BB962C8B-B14F-4D97-AF65-F5344CB8AC3E}">
        <p14:creationId xmlns:p14="http://schemas.microsoft.com/office/powerpoint/2010/main" val="653746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85000" lnSpcReduction="10000"/>
          </a:bodyPr>
          <a:lstStyle/>
          <a:p>
            <a:pPr marL="0" indent="0" algn="ctr">
              <a:buNone/>
            </a:pPr>
            <a:r>
              <a:rPr lang="en-AU" sz="4000" dirty="0" smtClean="0"/>
              <a:t>Magic Number HHH#28 (2019)</a:t>
            </a:r>
          </a:p>
          <a:p>
            <a:pPr marL="0" indent="0" algn="ctr">
              <a:buNone/>
            </a:pPr>
            <a:endParaRPr lang="en-AU" dirty="0"/>
          </a:p>
          <a:p>
            <a:pPr lvl="0"/>
            <a:r>
              <a:rPr lang="en-AU" dirty="0"/>
              <a:t>Write down a </a:t>
            </a:r>
            <a:r>
              <a:rPr lang="en-AU" dirty="0" smtClean="0"/>
              <a:t>4-digit number                            (</a:t>
            </a:r>
            <a:r>
              <a:rPr lang="en-AU" dirty="0" err="1" smtClean="0"/>
              <a:t>eg</a:t>
            </a:r>
            <a:r>
              <a:rPr lang="en-AU" dirty="0" smtClean="0"/>
              <a:t>. 2017)</a:t>
            </a:r>
            <a:endParaRPr lang="en-AU" dirty="0"/>
          </a:p>
          <a:p>
            <a:pPr lvl="0"/>
            <a:r>
              <a:rPr lang="en-AU" dirty="0"/>
              <a:t>Write down first digit of </a:t>
            </a:r>
            <a:r>
              <a:rPr lang="en-AU" dirty="0" smtClean="0"/>
              <a:t>the number                            (2)</a:t>
            </a:r>
            <a:endParaRPr lang="en-AU" dirty="0"/>
          </a:p>
          <a:p>
            <a:pPr lvl="0"/>
            <a:r>
              <a:rPr lang="en-AU" dirty="0"/>
              <a:t>Write down first 2 digits of </a:t>
            </a:r>
            <a:r>
              <a:rPr lang="en-AU" dirty="0" smtClean="0"/>
              <a:t>the number                     (20)</a:t>
            </a:r>
            <a:endParaRPr lang="en-AU" dirty="0"/>
          </a:p>
          <a:p>
            <a:pPr lvl="0"/>
            <a:r>
              <a:rPr lang="en-AU" dirty="0"/>
              <a:t>Write down first 3 digits of </a:t>
            </a:r>
            <a:r>
              <a:rPr lang="en-AU" dirty="0" smtClean="0"/>
              <a:t>the number                   (201)</a:t>
            </a:r>
            <a:endParaRPr lang="en-AU" dirty="0"/>
          </a:p>
          <a:p>
            <a:pPr lvl="0"/>
            <a:r>
              <a:rPr lang="en-AU" dirty="0"/>
              <a:t>Add </a:t>
            </a:r>
            <a:r>
              <a:rPr lang="en-AU" dirty="0" smtClean="0"/>
              <a:t>the </a:t>
            </a:r>
            <a:r>
              <a:rPr lang="en-AU" dirty="0"/>
              <a:t>3 numbers written </a:t>
            </a:r>
            <a:r>
              <a:rPr lang="en-AU" dirty="0" smtClean="0"/>
              <a:t>down       (2+20+201 = 223)</a:t>
            </a:r>
            <a:endParaRPr lang="en-AU" dirty="0"/>
          </a:p>
          <a:p>
            <a:pPr lvl="0"/>
            <a:r>
              <a:rPr lang="en-AU" dirty="0"/>
              <a:t>M</a:t>
            </a:r>
            <a:r>
              <a:rPr lang="en-AU" dirty="0" smtClean="0"/>
              <a:t>ultiply </a:t>
            </a:r>
            <a:r>
              <a:rPr lang="en-AU" dirty="0"/>
              <a:t>answer by </a:t>
            </a:r>
            <a:r>
              <a:rPr lang="en-AU" dirty="0" smtClean="0"/>
              <a:t>9                                (223 x 9 = 2007)</a:t>
            </a:r>
            <a:endParaRPr lang="en-AU" dirty="0"/>
          </a:p>
          <a:p>
            <a:pPr lvl="0"/>
            <a:r>
              <a:rPr lang="en-AU" dirty="0"/>
              <a:t>Finally, add sum of digits of original number to </a:t>
            </a:r>
            <a:r>
              <a:rPr lang="en-AU" dirty="0" smtClean="0"/>
              <a:t>the answer                                         (2007 + 2+0+1+7 = 2017)</a:t>
            </a:r>
            <a:endParaRPr lang="en-AU" dirty="0"/>
          </a:p>
          <a:p>
            <a:pPr lvl="0"/>
            <a:r>
              <a:rPr lang="en-AU" dirty="0" smtClean="0"/>
              <a:t>Magic!</a:t>
            </a:r>
            <a:endParaRPr lang="en-AU" dirty="0"/>
          </a:p>
        </p:txBody>
      </p:sp>
    </p:spTree>
    <p:extLst>
      <p:ext uri="{BB962C8B-B14F-4D97-AF65-F5344CB8AC3E}">
        <p14:creationId xmlns:p14="http://schemas.microsoft.com/office/powerpoint/2010/main" val="287751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This trick can be extended to any number of digits</a:t>
            </a:r>
          </a:p>
          <a:p>
            <a:r>
              <a:rPr lang="en-AU" dirty="0" smtClean="0"/>
              <a:t>So everyone has a magic birthdate, postcode etc…</a:t>
            </a:r>
          </a:p>
          <a:p>
            <a:r>
              <a:rPr lang="en-AU" dirty="0" smtClean="0"/>
              <a:t>Next year is also magic!</a:t>
            </a:r>
            <a:endParaRPr lang="en-AU" dirty="0"/>
          </a:p>
        </p:txBody>
      </p:sp>
    </p:spTree>
    <p:extLst>
      <p:ext uri="{BB962C8B-B14F-4D97-AF65-F5344CB8AC3E}">
        <p14:creationId xmlns:p14="http://schemas.microsoft.com/office/powerpoint/2010/main" val="137904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20000"/>
          </a:bodyPr>
          <a:lstStyle/>
          <a:p>
            <a:pPr marL="0" indent="0" algn="ctr">
              <a:buNone/>
            </a:pPr>
            <a:r>
              <a:rPr lang="en-AU" sz="4800" dirty="0" smtClean="0"/>
              <a:t>Why?</a:t>
            </a:r>
          </a:p>
          <a:p>
            <a:r>
              <a:rPr lang="en-AU" dirty="0" smtClean="0"/>
              <a:t>4-digit </a:t>
            </a:r>
            <a:r>
              <a:rPr lang="en-AU" dirty="0"/>
              <a:t>number with digits X, Y, Z, W is </a:t>
            </a:r>
            <a:endParaRPr lang="en-AU" dirty="0" smtClean="0"/>
          </a:p>
          <a:p>
            <a:pPr marL="0" indent="0">
              <a:buNone/>
            </a:pPr>
            <a:r>
              <a:rPr lang="en-AU" dirty="0"/>
              <a:t> </a:t>
            </a:r>
            <a:r>
              <a:rPr lang="en-AU" dirty="0" smtClean="0"/>
              <a:t>                                                 1000X </a:t>
            </a:r>
            <a:r>
              <a:rPr lang="en-AU" dirty="0"/>
              <a:t>+ 100Y + 10Z + </a:t>
            </a:r>
            <a:r>
              <a:rPr lang="en-AU" dirty="0" smtClean="0"/>
              <a:t>W</a:t>
            </a:r>
          </a:p>
          <a:p>
            <a:pPr marL="0" indent="0">
              <a:buNone/>
            </a:pPr>
            <a:endParaRPr lang="en-AU" dirty="0"/>
          </a:p>
          <a:p>
            <a:r>
              <a:rPr lang="en-AU" dirty="0"/>
              <a:t>X</a:t>
            </a:r>
          </a:p>
          <a:p>
            <a:r>
              <a:rPr lang="en-AU" dirty="0"/>
              <a:t>XY = 10X + Y</a:t>
            </a:r>
          </a:p>
          <a:p>
            <a:r>
              <a:rPr lang="en-AU" dirty="0"/>
              <a:t>XYZ = 100X + 10Y + Z</a:t>
            </a:r>
          </a:p>
          <a:p>
            <a:r>
              <a:rPr lang="en-AU" dirty="0"/>
              <a:t>Summing  X + (10X + Y) + (100X + 10Y + Z) </a:t>
            </a:r>
            <a:r>
              <a:rPr lang="en-AU" dirty="0" smtClean="0"/>
              <a:t>=</a:t>
            </a:r>
          </a:p>
          <a:p>
            <a:pPr marL="0" indent="0">
              <a:buNone/>
            </a:pPr>
            <a:r>
              <a:rPr lang="en-AU" dirty="0"/>
              <a:t> </a:t>
            </a:r>
            <a:r>
              <a:rPr lang="en-AU" dirty="0" smtClean="0"/>
              <a:t>                                                                  111X </a:t>
            </a:r>
            <a:r>
              <a:rPr lang="en-AU" dirty="0"/>
              <a:t>+ 11Y + Z</a:t>
            </a:r>
          </a:p>
          <a:p>
            <a:r>
              <a:rPr lang="en-AU" dirty="0"/>
              <a:t>9 x (111X + 11Y + Z) = 999X + 99Y + 9Z</a:t>
            </a:r>
          </a:p>
          <a:p>
            <a:r>
              <a:rPr lang="en-AU" dirty="0"/>
              <a:t>(999X + 99Y + 9Z) + X + Y + Z + W </a:t>
            </a:r>
            <a:r>
              <a:rPr lang="en-AU" dirty="0" smtClean="0"/>
              <a:t>=</a:t>
            </a:r>
          </a:p>
          <a:p>
            <a:pPr marL="0" indent="0">
              <a:buNone/>
            </a:pPr>
            <a:r>
              <a:rPr lang="en-AU" dirty="0"/>
              <a:t> </a:t>
            </a:r>
            <a:r>
              <a:rPr lang="en-AU" dirty="0" smtClean="0"/>
              <a:t>                                                 1000X </a:t>
            </a:r>
            <a:r>
              <a:rPr lang="en-AU" dirty="0"/>
              <a:t>+ 100Y + 10Z + </a:t>
            </a:r>
            <a:r>
              <a:rPr lang="en-AU" dirty="0" smtClean="0"/>
              <a:t>W</a:t>
            </a:r>
            <a:endParaRPr lang="en-AU" dirty="0"/>
          </a:p>
        </p:txBody>
      </p:sp>
    </p:spTree>
    <p:extLst>
      <p:ext uri="{BB962C8B-B14F-4D97-AF65-F5344CB8AC3E}">
        <p14:creationId xmlns:p14="http://schemas.microsoft.com/office/powerpoint/2010/main" val="2294143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Sheldon’ </a:t>
            </a:r>
            <a:r>
              <a:rPr lang="en-AU" dirty="0"/>
              <a:t>F</a:t>
            </a:r>
            <a:r>
              <a:rPr lang="en-AU" dirty="0" smtClean="0"/>
              <a:t>avourite </a:t>
            </a:r>
            <a:r>
              <a:rPr lang="en-AU" dirty="0"/>
              <a:t>N</a:t>
            </a:r>
            <a:r>
              <a:rPr lang="en-AU" dirty="0" smtClean="0"/>
              <a:t>umber</a:t>
            </a:r>
            <a:endParaRPr lang="en-AU" dirty="0"/>
          </a:p>
        </p:txBody>
      </p:sp>
      <p:graphicFrame>
        <p:nvGraphicFramePr>
          <p:cNvPr id="4" name="Content Placeholder 3"/>
          <p:cNvGraphicFramePr>
            <a:graphicFrameLocks noGrp="1"/>
          </p:cNvGraphicFramePr>
          <p:nvPr>
            <p:ph idx="1"/>
            <p:extLst/>
          </p:nvPr>
        </p:nvGraphicFramePr>
        <p:xfrm>
          <a:off x="971600" y="1628801"/>
          <a:ext cx="7200800" cy="4320479"/>
        </p:xfrm>
        <a:graphic>
          <a:graphicData uri="http://schemas.openxmlformats.org/drawingml/2006/table">
            <a:tbl>
              <a:tblPr firstRow="1" firstCol="1" bandRow="1">
                <a:tableStyleId>{5C22544A-7EE6-4342-B048-85BDC9FD1C3A}</a:tableStyleId>
              </a:tblPr>
              <a:tblGrid>
                <a:gridCol w="4723140">
                  <a:extLst>
                    <a:ext uri="{9D8B030D-6E8A-4147-A177-3AD203B41FA5}">
                      <a16:colId xmlns:a16="http://schemas.microsoft.com/office/drawing/2014/main" val="2832776520"/>
                    </a:ext>
                  </a:extLst>
                </a:gridCol>
                <a:gridCol w="2477660">
                  <a:extLst>
                    <a:ext uri="{9D8B030D-6E8A-4147-A177-3AD203B41FA5}">
                      <a16:colId xmlns:a16="http://schemas.microsoft.com/office/drawing/2014/main" val="1369734668"/>
                    </a:ext>
                  </a:extLst>
                </a:gridCol>
              </a:tblGrid>
              <a:tr h="1899697">
                <a:tc>
                  <a:txBody>
                    <a:bodyPr/>
                    <a:lstStyle/>
                    <a:p>
                      <a:pPr marL="457200" indent="-457200">
                        <a:lnSpc>
                          <a:spcPct val="115000"/>
                        </a:lnSpc>
                        <a:spcAft>
                          <a:spcPts val="0"/>
                        </a:spcAft>
                        <a:buFont typeface="Arial" panose="020B0604020202020204" pitchFamily="34" charset="0"/>
                        <a:buChar char="•"/>
                      </a:pPr>
                      <a:r>
                        <a:rPr lang="en-AU" sz="2800" b="0" dirty="0">
                          <a:solidFill>
                            <a:schemeClr val="tx1"/>
                          </a:solidFill>
                          <a:effectLst/>
                        </a:rPr>
                        <a:t>Choose any four-digit number </a:t>
                      </a:r>
                      <a:r>
                        <a:rPr lang="en-AU" sz="2800" b="0" dirty="0" smtClean="0">
                          <a:solidFill>
                            <a:schemeClr val="tx1"/>
                          </a:solidFill>
                          <a:effectLst/>
                        </a:rPr>
                        <a:t>(2019) and </a:t>
                      </a:r>
                      <a:r>
                        <a:rPr lang="en-AU" sz="2800" b="0" dirty="0">
                          <a:solidFill>
                            <a:schemeClr val="tx1"/>
                          </a:solidFill>
                          <a:effectLst/>
                        </a:rPr>
                        <a:t>enter it twice into a </a:t>
                      </a:r>
                      <a:r>
                        <a:rPr lang="en-AU" sz="2800" b="0" dirty="0" smtClean="0">
                          <a:solidFill>
                            <a:schemeClr val="tx1"/>
                          </a:solidFill>
                          <a:effectLst/>
                        </a:rPr>
                        <a:t>calculator</a:t>
                      </a:r>
                      <a:endParaRPr lang="en-AU" sz="2800" b="0" dirty="0">
                        <a:solidFill>
                          <a:schemeClr val="tx1"/>
                        </a:solidFill>
                        <a:effectLst/>
                      </a:endParaRPr>
                    </a:p>
                  </a:txBody>
                  <a:tcPr marL="68580" marR="68580" marT="0" marB="0">
                    <a:noFill/>
                  </a:tcPr>
                </a:tc>
                <a:tc>
                  <a:txBody>
                    <a:bodyPr/>
                    <a:lstStyle/>
                    <a:p>
                      <a:pPr>
                        <a:lnSpc>
                          <a:spcPct val="115000"/>
                        </a:lnSpc>
                        <a:spcAft>
                          <a:spcPts val="0"/>
                        </a:spcAft>
                      </a:pPr>
                      <a:endParaRPr lang="en-AU" sz="1600" b="0" dirty="0" smtClean="0">
                        <a:solidFill>
                          <a:schemeClr val="tx1"/>
                        </a:solidFill>
                        <a:effectLst/>
                      </a:endParaRPr>
                    </a:p>
                    <a:p>
                      <a:pPr>
                        <a:lnSpc>
                          <a:spcPct val="115000"/>
                        </a:lnSpc>
                        <a:spcAft>
                          <a:spcPts val="0"/>
                        </a:spcAft>
                      </a:pPr>
                      <a:r>
                        <a:rPr lang="en-AU" sz="1600" b="0" dirty="0" smtClean="0">
                          <a:solidFill>
                            <a:schemeClr val="tx1"/>
                          </a:solidFill>
                          <a:effectLst/>
                          <a:latin typeface="+mn-lt"/>
                          <a:ea typeface="+mn-ea"/>
                          <a:cs typeface="+mn-cs"/>
                        </a:rPr>
                        <a:t>                         20192019</a:t>
                      </a:r>
                      <a:endParaRPr lang="en-A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6350879"/>
                  </a:ext>
                </a:extLst>
              </a:tr>
              <a:tr h="1047166">
                <a:tc>
                  <a:txBody>
                    <a:bodyPr/>
                    <a:lstStyle/>
                    <a:p>
                      <a:pPr marL="457200" indent="-457200">
                        <a:lnSpc>
                          <a:spcPct val="115000"/>
                        </a:lnSpc>
                        <a:spcAft>
                          <a:spcPts val="0"/>
                        </a:spcAft>
                        <a:buFont typeface="Arial" panose="020B0604020202020204" pitchFamily="34" charset="0"/>
                        <a:buChar char="•"/>
                      </a:pPr>
                      <a:r>
                        <a:rPr lang="en-AU" sz="2800" b="0" dirty="0">
                          <a:solidFill>
                            <a:schemeClr val="tx1"/>
                          </a:solidFill>
                          <a:effectLst/>
                        </a:rPr>
                        <a:t>Divide this number by 137</a:t>
                      </a:r>
                    </a:p>
                    <a:p>
                      <a:pPr>
                        <a:lnSpc>
                          <a:spcPct val="115000"/>
                        </a:lnSpc>
                        <a:spcAft>
                          <a:spcPts val="0"/>
                        </a:spcAft>
                      </a:pPr>
                      <a:endParaRPr lang="en-AU"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endParaRPr lang="en-A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7939037"/>
                  </a:ext>
                </a:extLst>
              </a:tr>
              <a:tr h="1373616">
                <a:tc>
                  <a:txBody>
                    <a:bodyPr/>
                    <a:lstStyle/>
                    <a:p>
                      <a:pPr marL="457200" indent="-457200">
                        <a:lnSpc>
                          <a:spcPct val="115000"/>
                        </a:lnSpc>
                        <a:spcAft>
                          <a:spcPts val="0"/>
                        </a:spcAft>
                        <a:buFont typeface="Arial" panose="020B0604020202020204" pitchFamily="34" charset="0"/>
                        <a:buChar char="•"/>
                      </a:pPr>
                      <a:r>
                        <a:rPr lang="en-AU" sz="2800" b="0" dirty="0">
                          <a:solidFill>
                            <a:schemeClr val="tx1"/>
                          </a:solidFill>
                          <a:effectLst/>
                        </a:rPr>
                        <a:t>Divide the answer by the original </a:t>
                      </a:r>
                      <a:r>
                        <a:rPr lang="en-AU" sz="2800" b="0" dirty="0" smtClean="0">
                          <a:solidFill>
                            <a:schemeClr val="tx1"/>
                          </a:solidFill>
                          <a:effectLst/>
                        </a:rPr>
                        <a:t>number</a:t>
                      </a:r>
                      <a:endParaRPr lang="en-AU" sz="2800" b="0" dirty="0">
                        <a:solidFill>
                          <a:schemeClr val="tx1"/>
                        </a:solidFill>
                        <a:effectLst/>
                      </a:endParaRPr>
                    </a:p>
                  </a:txBody>
                  <a:tcPr marL="68580" marR="68580" marT="0" marB="0">
                    <a:noFill/>
                  </a:tcPr>
                </a:tc>
                <a:tc>
                  <a:txBody>
                    <a:bodyPr/>
                    <a:lstStyle/>
                    <a:p>
                      <a:pPr>
                        <a:lnSpc>
                          <a:spcPct val="115000"/>
                        </a:lnSpc>
                        <a:spcAft>
                          <a:spcPts val="0"/>
                        </a:spcAft>
                      </a:pPr>
                      <a:endParaRPr lang="en-AU" sz="1600" b="0" dirty="0" smtClean="0">
                        <a:solidFill>
                          <a:schemeClr val="tx1"/>
                        </a:solidFill>
                        <a:effectLst/>
                      </a:endParaRPr>
                    </a:p>
                  </a:txBody>
                  <a:tcPr marL="68580" marR="68580" marT="0" marB="0">
                    <a:noFill/>
                  </a:tcPr>
                </a:tc>
                <a:extLst>
                  <a:ext uri="{0D108BD9-81ED-4DB2-BD59-A6C34878D82A}">
                    <a16:rowId xmlns:a16="http://schemas.microsoft.com/office/drawing/2014/main" val="2601956540"/>
                  </a:ext>
                </a:extLst>
              </a:tr>
            </a:tbl>
          </a:graphicData>
        </a:graphic>
      </p:graphicFrame>
    </p:spTree>
    <p:extLst>
      <p:ext uri="{BB962C8B-B14F-4D97-AF65-F5344CB8AC3E}">
        <p14:creationId xmlns:p14="http://schemas.microsoft.com/office/powerpoint/2010/main" val="327929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dirty="0"/>
              <a:t/>
            </a:r>
            <a:br>
              <a:rPr lang="en-AU" dirty="0"/>
            </a:br>
            <a:r>
              <a:rPr lang="en-AU" dirty="0" smtClean="0"/>
              <a:t>Why?</a:t>
            </a:r>
            <a:endParaRPr lang="en-AU" dirty="0"/>
          </a:p>
        </p:txBody>
      </p:sp>
      <p:sp>
        <p:nvSpPr>
          <p:cNvPr id="3" name="Content Placeholder 2"/>
          <p:cNvSpPr>
            <a:spLocks noGrp="1"/>
          </p:cNvSpPr>
          <p:nvPr>
            <p:ph idx="1"/>
          </p:nvPr>
        </p:nvSpPr>
        <p:spPr/>
        <p:txBody>
          <a:bodyPr/>
          <a:lstStyle/>
          <a:p>
            <a:pPr marL="0" indent="0">
              <a:buNone/>
            </a:pPr>
            <a:endParaRPr lang="en-AU" dirty="0" smtClean="0"/>
          </a:p>
          <a:p>
            <a:pPr marL="0" indent="0" algn="ctr">
              <a:buNone/>
            </a:pPr>
            <a:endParaRPr lang="en-AU" dirty="0" smtClean="0"/>
          </a:p>
          <a:p>
            <a:pPr marL="0" indent="0" algn="ctr">
              <a:buNone/>
            </a:pPr>
            <a:r>
              <a:rPr lang="en-AU" dirty="0" smtClean="0"/>
              <a:t>137 </a:t>
            </a:r>
            <a:r>
              <a:rPr lang="en-AU" dirty="0"/>
              <a:t>x 73 = 10001</a:t>
            </a:r>
          </a:p>
          <a:p>
            <a:endParaRPr lang="en-AU" dirty="0"/>
          </a:p>
        </p:txBody>
      </p:sp>
    </p:spTree>
    <p:extLst>
      <p:ext uri="{BB962C8B-B14F-4D97-AF65-F5344CB8AC3E}">
        <p14:creationId xmlns:p14="http://schemas.microsoft.com/office/powerpoint/2010/main" val="383587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The Chuck Norris of Numbers</a:t>
            </a:r>
            <a:endParaRPr lang="en-AU" sz="4000" dirty="0"/>
          </a:p>
        </p:txBody>
      </p:sp>
      <p:sp>
        <p:nvSpPr>
          <p:cNvPr id="3" name="Content Placeholder 2"/>
          <p:cNvSpPr>
            <a:spLocks noGrp="1"/>
          </p:cNvSpPr>
          <p:nvPr>
            <p:ph idx="1"/>
          </p:nvPr>
        </p:nvSpPr>
        <p:spPr/>
        <p:txBody>
          <a:bodyPr>
            <a:normAutofit lnSpcReduction="10000"/>
          </a:bodyPr>
          <a:lstStyle/>
          <a:p>
            <a:r>
              <a:rPr lang="en-AU" dirty="0"/>
              <a:t>73 is 21</a:t>
            </a:r>
            <a:r>
              <a:rPr lang="en-AU" baseline="30000" dirty="0"/>
              <a:t>st</a:t>
            </a:r>
            <a:r>
              <a:rPr lang="en-AU" dirty="0"/>
              <a:t> prime number, its mirror</a:t>
            </a:r>
          </a:p>
          <a:p>
            <a:r>
              <a:rPr lang="en-AU" dirty="0"/>
              <a:t>37 is 12</a:t>
            </a:r>
            <a:r>
              <a:rPr lang="en-AU" baseline="30000" dirty="0"/>
              <a:t>th</a:t>
            </a:r>
            <a:r>
              <a:rPr lang="en-AU" dirty="0"/>
              <a:t> prime number, its mirror</a:t>
            </a:r>
          </a:p>
          <a:p>
            <a:r>
              <a:rPr lang="en-AU" dirty="0"/>
              <a:t>21 = 7 x 3</a:t>
            </a:r>
          </a:p>
          <a:p>
            <a:r>
              <a:rPr lang="en-AU" dirty="0"/>
              <a:t>73 = </a:t>
            </a:r>
            <a:r>
              <a:rPr lang="en-AU" dirty="0" smtClean="0"/>
              <a:t>1001001 </a:t>
            </a:r>
            <a:r>
              <a:rPr lang="en-AU" dirty="0"/>
              <a:t>in binary </a:t>
            </a:r>
            <a:r>
              <a:rPr lang="en-AU" dirty="0" smtClean="0"/>
              <a:t>(base 2) and is a palindrome;</a:t>
            </a:r>
          </a:p>
          <a:p>
            <a:pPr marL="0" indent="0">
              <a:buNone/>
            </a:pPr>
            <a:endParaRPr lang="en-AU" dirty="0" smtClean="0"/>
          </a:p>
          <a:p>
            <a:r>
              <a:rPr lang="en-AU" dirty="0" smtClean="0"/>
              <a:t>NEVER ODD OR EVEN</a:t>
            </a:r>
          </a:p>
          <a:p>
            <a:r>
              <a:rPr lang="en-AU" dirty="0" smtClean="0"/>
              <a:t>I PREFER PI</a:t>
            </a:r>
            <a:endParaRPr lang="en-AU" dirty="0"/>
          </a:p>
          <a:p>
            <a:pPr marL="0" indent="0">
              <a:buNone/>
            </a:pPr>
            <a:endParaRPr lang="en-AU" dirty="0"/>
          </a:p>
        </p:txBody>
      </p:sp>
    </p:spTree>
    <p:extLst>
      <p:ext uri="{BB962C8B-B14F-4D97-AF65-F5344CB8AC3E}">
        <p14:creationId xmlns:p14="http://schemas.microsoft.com/office/powerpoint/2010/main" val="241885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t>HHH#2019 A New Year</a:t>
            </a:r>
          </a:p>
        </p:txBody>
      </p:sp>
      <p:sp>
        <p:nvSpPr>
          <p:cNvPr id="3" name="Content Placeholder 2"/>
          <p:cNvSpPr>
            <a:spLocks noGrp="1"/>
          </p:cNvSpPr>
          <p:nvPr>
            <p:ph idx="1"/>
          </p:nvPr>
        </p:nvSpPr>
        <p:spPr/>
        <p:txBody>
          <a:bodyPr/>
          <a:lstStyle/>
          <a:p>
            <a:pPr marL="0" indent="0">
              <a:buNone/>
            </a:pPr>
            <a:endParaRPr lang="en-AU" dirty="0" smtClean="0"/>
          </a:p>
          <a:p>
            <a:pPr marL="0" indent="0">
              <a:buNone/>
            </a:pPr>
            <a:r>
              <a:rPr lang="en-AU" dirty="0" smtClean="0"/>
              <a:t>Use </a:t>
            </a:r>
            <a:r>
              <a:rPr lang="en-AU" dirty="0"/>
              <a:t>the digits of 2019 and correct mathematical operations to generate the integers 1 – 10.</a:t>
            </a:r>
          </a:p>
          <a:p>
            <a:pPr marL="0" indent="0">
              <a:buNone/>
            </a:pPr>
            <a:r>
              <a:rPr lang="en-AU" dirty="0" smtClean="0"/>
              <a:t> </a:t>
            </a:r>
          </a:p>
          <a:p>
            <a:pPr marL="0" indent="0">
              <a:buNone/>
            </a:pPr>
            <a:r>
              <a:rPr lang="en-AU" dirty="0" smtClean="0"/>
              <a:t>NB</a:t>
            </a:r>
            <a:r>
              <a:rPr lang="en-AU" dirty="0"/>
              <a:t>. The numerical order of 2, 0, 1 and 9 must be maintained.</a:t>
            </a:r>
          </a:p>
          <a:p>
            <a:pPr marL="0" indent="0">
              <a:buNone/>
            </a:pPr>
            <a:endParaRPr lang="en-AU" dirty="0"/>
          </a:p>
        </p:txBody>
      </p:sp>
    </p:spTree>
    <p:extLst>
      <p:ext uri="{BB962C8B-B14F-4D97-AF65-F5344CB8AC3E}">
        <p14:creationId xmlns:p14="http://schemas.microsoft.com/office/powerpoint/2010/main" val="73036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A solution</a:t>
            </a:r>
            <a:endParaRPr lang="en-AU"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14:m>
                  <m:oMath xmlns:m="http://schemas.openxmlformats.org/officeDocument/2006/math">
                    <m:r>
                      <a:rPr lang="en-AU" i="1">
                        <a:latin typeface="Cambria Math" panose="02040503050406030204" pitchFamily="18" charset="0"/>
                      </a:rPr>
                      <m:t>1=</m:t>
                    </m:r>
                    <m:sSup>
                      <m:sSupPr>
                        <m:ctrlPr>
                          <a:rPr lang="en-AU" i="1">
                            <a:latin typeface="Cambria Math" panose="02040503050406030204" pitchFamily="18" charset="0"/>
                          </a:rPr>
                        </m:ctrlPr>
                      </m:sSupPr>
                      <m:e>
                        <m:sSup>
                          <m:sSupPr>
                            <m:ctrlPr>
                              <a:rPr lang="en-AU" i="1">
                                <a:latin typeface="Cambria Math" panose="02040503050406030204" pitchFamily="18" charset="0"/>
                              </a:rPr>
                            </m:ctrlPr>
                          </m:sSupPr>
                          <m:e>
                            <m:sSup>
                              <m:sSupPr>
                                <m:ctrlPr>
                                  <a:rPr lang="en-AU" i="1">
                                    <a:latin typeface="Cambria Math" panose="02040503050406030204" pitchFamily="18" charset="0"/>
                                  </a:rPr>
                                </m:ctrlPr>
                              </m:sSupPr>
                              <m:e>
                                <m:r>
                                  <a:rPr lang="en-AU" i="1">
                                    <a:latin typeface="Cambria Math" panose="02040503050406030204" pitchFamily="18" charset="0"/>
                                  </a:rPr>
                                  <m:t>2</m:t>
                                </m:r>
                              </m:e>
                              <m:sup>
                                <m:r>
                                  <a:rPr lang="en-AU" i="1">
                                    <a:latin typeface="Cambria Math" panose="02040503050406030204" pitchFamily="18" charset="0"/>
                                  </a:rPr>
                                  <m:t>0</m:t>
                                </m:r>
                              </m:sup>
                            </m:sSup>
                          </m:e>
                          <m:sup>
                            <m:r>
                              <a:rPr lang="en-AU" i="1">
                                <a:latin typeface="Cambria Math" panose="02040503050406030204" pitchFamily="18" charset="0"/>
                              </a:rPr>
                              <m:t>1</m:t>
                            </m:r>
                          </m:sup>
                        </m:sSup>
                      </m:e>
                      <m:sup>
                        <m:r>
                          <a:rPr lang="en-AU" i="1">
                            <a:latin typeface="Cambria Math" panose="02040503050406030204" pitchFamily="18" charset="0"/>
                          </a:rPr>
                          <m:t>9</m:t>
                        </m:r>
                      </m:sup>
                    </m:sSup>
                  </m:oMath>
                </a14:m>
                <a:endParaRPr lang="en-AU" dirty="0"/>
              </a:p>
              <a:p>
                <a14:m>
                  <m:oMath xmlns:m="http://schemas.openxmlformats.org/officeDocument/2006/math">
                    <m:r>
                      <a:rPr lang="en-AU" i="1">
                        <a:latin typeface="Cambria Math" panose="02040503050406030204" pitchFamily="18" charset="0"/>
                      </a:rPr>
                      <m:t>2=2+0×1×9</m:t>
                    </m:r>
                  </m:oMath>
                </a14:m>
                <a:endParaRPr lang="en-AU" dirty="0"/>
              </a:p>
              <a:p>
                <a14:m>
                  <m:oMath xmlns:m="http://schemas.openxmlformats.org/officeDocument/2006/math">
                    <m:r>
                      <a:rPr lang="en-AU" i="1">
                        <a:latin typeface="Cambria Math" panose="02040503050406030204" pitchFamily="18" charset="0"/>
                      </a:rPr>
                      <m:t>3=2+0+</m:t>
                    </m:r>
                    <m:sSup>
                      <m:sSupPr>
                        <m:ctrlPr>
                          <a:rPr lang="en-AU" i="1">
                            <a:latin typeface="Cambria Math" panose="02040503050406030204" pitchFamily="18" charset="0"/>
                          </a:rPr>
                        </m:ctrlPr>
                      </m:sSupPr>
                      <m:e>
                        <m:r>
                          <a:rPr lang="en-AU" i="1">
                            <a:latin typeface="Cambria Math" panose="02040503050406030204" pitchFamily="18" charset="0"/>
                          </a:rPr>
                          <m:t>1</m:t>
                        </m:r>
                      </m:e>
                      <m:sup>
                        <m:r>
                          <a:rPr lang="en-AU" i="1">
                            <a:latin typeface="Cambria Math" panose="02040503050406030204" pitchFamily="18" charset="0"/>
                          </a:rPr>
                          <m:t>9</m:t>
                        </m:r>
                      </m:sup>
                    </m:sSup>
                  </m:oMath>
                </a14:m>
                <a:endParaRPr lang="en-AU" dirty="0"/>
              </a:p>
              <a:p>
                <a14:m>
                  <m:oMath xmlns:m="http://schemas.openxmlformats.org/officeDocument/2006/math">
                    <m:r>
                      <a:rPr lang="en-AU" i="1">
                        <a:latin typeface="Cambria Math" panose="02040503050406030204" pitchFamily="18" charset="0"/>
                      </a:rPr>
                      <m:t>4=2×0+1+</m:t>
                    </m:r>
                    <m:rad>
                      <m:radPr>
                        <m:degHide m:val="on"/>
                        <m:ctrlPr>
                          <a:rPr lang="en-AU" i="1">
                            <a:latin typeface="Cambria Math" panose="02040503050406030204" pitchFamily="18" charset="0"/>
                          </a:rPr>
                        </m:ctrlPr>
                      </m:radPr>
                      <m:deg/>
                      <m:e>
                        <m:r>
                          <a:rPr lang="en-AU" i="1">
                            <a:latin typeface="Cambria Math" panose="02040503050406030204" pitchFamily="18" charset="0"/>
                          </a:rPr>
                          <m:t>9</m:t>
                        </m:r>
                      </m:e>
                    </m:rad>
                  </m:oMath>
                </a14:m>
                <a:endParaRPr lang="en-AU" dirty="0"/>
              </a:p>
              <a:p>
                <a14:m>
                  <m:oMath xmlns:m="http://schemas.openxmlformats.org/officeDocument/2006/math">
                    <m:r>
                      <a:rPr lang="en-AU" i="1">
                        <a:latin typeface="Cambria Math" panose="02040503050406030204" pitchFamily="18" charset="0"/>
                      </a:rPr>
                      <m:t>5=2+0×1+</m:t>
                    </m:r>
                    <m:rad>
                      <m:radPr>
                        <m:degHide m:val="on"/>
                        <m:ctrlPr>
                          <a:rPr lang="en-AU" i="1">
                            <a:latin typeface="Cambria Math" panose="02040503050406030204" pitchFamily="18" charset="0"/>
                          </a:rPr>
                        </m:ctrlPr>
                      </m:radPr>
                      <m:deg/>
                      <m:e>
                        <m:r>
                          <a:rPr lang="en-AU" i="1">
                            <a:latin typeface="Cambria Math" panose="02040503050406030204" pitchFamily="18" charset="0"/>
                          </a:rPr>
                          <m:t>9</m:t>
                        </m:r>
                      </m:e>
                    </m:rad>
                  </m:oMath>
                </a14:m>
                <a:endParaRPr lang="en-AU" dirty="0"/>
              </a:p>
              <a:p>
                <a14:m>
                  <m:oMath xmlns:m="http://schemas.openxmlformats.org/officeDocument/2006/math">
                    <m:r>
                      <a:rPr lang="en-AU" i="1">
                        <a:latin typeface="Cambria Math" panose="02040503050406030204" pitchFamily="18" charset="0"/>
                      </a:rPr>
                      <m:t>6=−2+0−1+9</m:t>
                    </m:r>
                  </m:oMath>
                </a14:m>
                <a:endParaRPr lang="en-AU" dirty="0"/>
              </a:p>
              <a:p>
                <a14:m>
                  <m:oMath xmlns:m="http://schemas.openxmlformats.org/officeDocument/2006/math">
                    <m:r>
                      <a:rPr lang="en-AU" i="1">
                        <a:latin typeface="Cambria Math" panose="02040503050406030204" pitchFamily="18" charset="0"/>
                      </a:rPr>
                      <m:t>7=−2+0×1+9</m:t>
                    </m:r>
                  </m:oMath>
                </a14:m>
                <a:endParaRPr lang="en-AU" dirty="0"/>
              </a:p>
              <a:p>
                <a14:m>
                  <m:oMath xmlns:m="http://schemas.openxmlformats.org/officeDocument/2006/math">
                    <m:r>
                      <a:rPr lang="en-AU" i="1">
                        <a:latin typeface="Cambria Math" panose="02040503050406030204" pitchFamily="18" charset="0"/>
                      </a:rPr>
                      <m:t>8=2×0−1+9</m:t>
                    </m:r>
                  </m:oMath>
                </a14:m>
                <a:endParaRPr lang="en-AU" dirty="0"/>
              </a:p>
              <a:p>
                <a14:m>
                  <m:oMath xmlns:m="http://schemas.openxmlformats.org/officeDocument/2006/math">
                    <m:r>
                      <a:rPr lang="en-AU" i="1">
                        <a:latin typeface="Cambria Math" panose="02040503050406030204" pitchFamily="18" charset="0"/>
                      </a:rPr>
                      <m:t>9=2×0×1+9</m:t>
                    </m:r>
                  </m:oMath>
                </a14:m>
                <a:endParaRPr lang="en-AU" dirty="0"/>
              </a:p>
              <a:p>
                <a14:m>
                  <m:oMath xmlns:m="http://schemas.openxmlformats.org/officeDocument/2006/math">
                    <m:r>
                      <a:rPr lang="en-AU" i="1">
                        <a:latin typeface="Cambria Math" panose="02040503050406030204" pitchFamily="18" charset="0"/>
                      </a:rPr>
                      <m:t>10=2×0+1+9</m:t>
                    </m:r>
                  </m:oMath>
                </a14:m>
                <a:endParaRPr lang="en-AU" dirty="0"/>
              </a:p>
              <a:p>
                <a:pPr marL="0" indent="0">
                  <a:buNone/>
                </a:pP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a:stretch>
              </a:blipFill>
            </p:spPr>
            <p:txBody>
              <a:bodyPr/>
              <a:lstStyle/>
              <a:p>
                <a:r>
                  <a:rPr lang="en-AU">
                    <a:noFill/>
                  </a:rPr>
                  <a:t> </a:t>
                </a:r>
              </a:p>
            </p:txBody>
          </p:sp>
        </mc:Fallback>
      </mc:AlternateContent>
    </p:spTree>
    <p:extLst>
      <p:ext uri="{BB962C8B-B14F-4D97-AF65-F5344CB8AC3E}">
        <p14:creationId xmlns:p14="http://schemas.microsoft.com/office/powerpoint/2010/main" val="183866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a:bodyPr>
          <a:lstStyle/>
          <a:p>
            <a:pPr marL="0" indent="0" algn="ctr">
              <a:buNone/>
            </a:pPr>
            <a:r>
              <a:rPr lang="en-AU" sz="4000" dirty="0"/>
              <a:t>Consecutive Numbers – HHH#27</a:t>
            </a:r>
          </a:p>
          <a:p>
            <a:pPr lvl="0"/>
            <a:r>
              <a:rPr lang="en-AU" dirty="0"/>
              <a:t>W</a:t>
            </a:r>
            <a:r>
              <a:rPr lang="en-AU" dirty="0" smtClean="0"/>
              <a:t>rite </a:t>
            </a:r>
            <a:r>
              <a:rPr lang="en-AU" dirty="0"/>
              <a:t>down three consecutive numbers under 60</a:t>
            </a:r>
          </a:p>
          <a:p>
            <a:pPr lvl="0"/>
            <a:r>
              <a:rPr lang="en-AU" dirty="0"/>
              <a:t>A</a:t>
            </a:r>
            <a:r>
              <a:rPr lang="en-AU" dirty="0" smtClean="0"/>
              <a:t>dd the </a:t>
            </a:r>
            <a:r>
              <a:rPr lang="en-AU" dirty="0"/>
              <a:t>numbers</a:t>
            </a:r>
          </a:p>
          <a:p>
            <a:pPr lvl="0"/>
            <a:r>
              <a:rPr lang="en-AU" dirty="0"/>
              <a:t>Ask someone for a multiple of 3 under 100</a:t>
            </a:r>
          </a:p>
          <a:p>
            <a:pPr lvl="0"/>
            <a:r>
              <a:rPr lang="en-AU" dirty="0"/>
              <a:t>Tell audience to add </a:t>
            </a:r>
            <a:r>
              <a:rPr lang="en-AU" dirty="0" smtClean="0"/>
              <a:t>the ‘called’ </a:t>
            </a:r>
            <a:r>
              <a:rPr lang="en-AU" dirty="0"/>
              <a:t>number to their sum</a:t>
            </a:r>
          </a:p>
          <a:p>
            <a:pPr lvl="0"/>
            <a:r>
              <a:rPr lang="en-AU" dirty="0" smtClean="0"/>
              <a:t>Then, </a:t>
            </a:r>
            <a:r>
              <a:rPr lang="en-AU" dirty="0"/>
              <a:t>multiply their answer by 67</a:t>
            </a:r>
          </a:p>
          <a:p>
            <a:pPr lvl="0"/>
            <a:r>
              <a:rPr lang="en-AU" dirty="0"/>
              <a:t>Ask for last two digits of their </a:t>
            </a:r>
            <a:r>
              <a:rPr lang="en-AU" dirty="0" smtClean="0"/>
              <a:t>answer</a:t>
            </a:r>
          </a:p>
          <a:p>
            <a:pPr marL="0" lvl="0" indent="0">
              <a:buNone/>
            </a:pPr>
            <a:r>
              <a:rPr lang="en-AU" dirty="0" smtClean="0"/>
              <a:t>27, 28, 29 → 27+28+29 = 84 → 84 + ‘51’ = 135</a:t>
            </a:r>
          </a:p>
          <a:p>
            <a:pPr marL="0" lvl="0" indent="0">
              <a:buNone/>
            </a:pPr>
            <a:r>
              <a:rPr lang="en-AU" dirty="0" smtClean="0"/>
              <a:t>135 x 67 = 9045 → 45</a:t>
            </a:r>
            <a:endParaRPr lang="en-AU" dirty="0"/>
          </a:p>
          <a:p>
            <a:pPr marL="0" indent="0">
              <a:buNone/>
            </a:pPr>
            <a:endParaRPr lang="en-AU" dirty="0" smtClean="0"/>
          </a:p>
        </p:txBody>
      </p:sp>
    </p:spTree>
    <p:extLst>
      <p:ext uri="{BB962C8B-B14F-4D97-AF65-F5344CB8AC3E}">
        <p14:creationId xmlns:p14="http://schemas.microsoft.com/office/powerpoint/2010/main" val="221936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Warm ups</a:t>
            </a:r>
            <a:endParaRPr lang="en-AU" dirty="0"/>
          </a:p>
        </p:txBody>
      </p:sp>
      <p:sp>
        <p:nvSpPr>
          <p:cNvPr id="3" name="Content Placeholder 2"/>
          <p:cNvSpPr>
            <a:spLocks noGrp="1"/>
          </p:cNvSpPr>
          <p:nvPr>
            <p:ph idx="1"/>
          </p:nvPr>
        </p:nvSpPr>
        <p:spPr/>
        <p:txBody>
          <a:bodyPr/>
          <a:lstStyle/>
          <a:p>
            <a:r>
              <a:rPr lang="en-AU" dirty="0" smtClean="0"/>
              <a:t>Minute Challenge</a:t>
            </a:r>
          </a:p>
          <a:p>
            <a:r>
              <a:rPr lang="en-AU" dirty="0" smtClean="0"/>
              <a:t>Ken </a:t>
            </a:r>
            <a:r>
              <a:rPr lang="en-AU" dirty="0" err="1" smtClean="0"/>
              <a:t>Ken</a:t>
            </a:r>
            <a:endParaRPr lang="en-AU" dirty="0" smtClean="0"/>
          </a:p>
          <a:p>
            <a:r>
              <a:rPr lang="en-AU" dirty="0" smtClean="0"/>
              <a:t>Countdown</a:t>
            </a:r>
          </a:p>
          <a:p>
            <a:r>
              <a:rPr lang="en-AU" dirty="0" smtClean="0"/>
              <a:t>Quick Maths</a:t>
            </a:r>
            <a:endParaRPr lang="en-AU" dirty="0"/>
          </a:p>
        </p:txBody>
      </p:sp>
    </p:spTree>
    <p:extLst>
      <p:ext uri="{BB962C8B-B14F-4D97-AF65-F5344CB8AC3E}">
        <p14:creationId xmlns:p14="http://schemas.microsoft.com/office/powerpoint/2010/main" val="397654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marL="0" indent="0" algn="ctr">
              <a:buNone/>
            </a:pPr>
            <a:r>
              <a:rPr lang="en-AU" sz="4800" dirty="0" smtClean="0"/>
              <a:t>Secret Step</a:t>
            </a:r>
            <a:endParaRPr lang="en-AU" dirty="0" smtClean="0"/>
          </a:p>
          <a:p>
            <a:pPr marL="0" lvl="0" indent="0">
              <a:buNone/>
            </a:pPr>
            <a:r>
              <a:rPr lang="en-AU" dirty="0"/>
              <a:t>D</a:t>
            </a:r>
            <a:r>
              <a:rPr lang="en-AU" dirty="0" smtClean="0"/>
              <a:t>ivide ‘called’ multiple of 3 </a:t>
            </a:r>
            <a:r>
              <a:rPr lang="en-AU" dirty="0"/>
              <a:t>by 3 and remember </a:t>
            </a:r>
            <a:r>
              <a:rPr lang="en-AU" dirty="0" smtClean="0"/>
              <a:t>value</a:t>
            </a:r>
          </a:p>
          <a:p>
            <a:pPr marL="0" lvl="0" indent="0">
              <a:buNone/>
            </a:pPr>
            <a:r>
              <a:rPr lang="en-AU" dirty="0" smtClean="0"/>
              <a:t>                              ’51’ ÷ 3 = 17</a:t>
            </a:r>
          </a:p>
          <a:p>
            <a:pPr marL="0" lvl="0" indent="0">
              <a:buNone/>
            </a:pPr>
            <a:endParaRPr lang="en-AU" dirty="0"/>
          </a:p>
          <a:p>
            <a:pPr marL="0" lvl="0" indent="0">
              <a:buNone/>
            </a:pPr>
            <a:r>
              <a:rPr lang="en-AU" dirty="0"/>
              <a:t>S</a:t>
            </a:r>
            <a:r>
              <a:rPr lang="en-AU" dirty="0" smtClean="0"/>
              <a:t>ubtract </a:t>
            </a:r>
            <a:r>
              <a:rPr lang="en-AU" dirty="0"/>
              <a:t>remembered number from the result </a:t>
            </a:r>
            <a:r>
              <a:rPr lang="en-AU" dirty="0" smtClean="0"/>
              <a:t>given to reveal the </a:t>
            </a:r>
            <a:r>
              <a:rPr lang="en-AU" dirty="0"/>
              <a:t>middle of </a:t>
            </a:r>
            <a:r>
              <a:rPr lang="en-AU" dirty="0" smtClean="0"/>
              <a:t>the </a:t>
            </a:r>
            <a:r>
              <a:rPr lang="en-AU" dirty="0"/>
              <a:t>consecutive numbers</a:t>
            </a:r>
            <a:r>
              <a:rPr lang="en-AU" dirty="0" smtClean="0"/>
              <a:t>.</a:t>
            </a:r>
          </a:p>
          <a:p>
            <a:pPr marL="0" lvl="0" indent="0">
              <a:buNone/>
            </a:pPr>
            <a:endParaRPr lang="en-AU" dirty="0"/>
          </a:p>
          <a:p>
            <a:pPr marL="0" indent="0">
              <a:buNone/>
            </a:pPr>
            <a:r>
              <a:rPr lang="en-AU" dirty="0" smtClean="0"/>
              <a:t>45 ‒ 17 = 28 (the middle consecutive number)</a:t>
            </a:r>
            <a:endParaRPr lang="en-AU" dirty="0"/>
          </a:p>
        </p:txBody>
      </p:sp>
    </p:spTree>
    <p:extLst>
      <p:ext uri="{BB962C8B-B14F-4D97-AF65-F5344CB8AC3E}">
        <p14:creationId xmlns:p14="http://schemas.microsoft.com/office/powerpoint/2010/main" val="3334760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a:bodyPr>
          <a:lstStyle/>
          <a:p>
            <a:pPr marL="0" indent="0" algn="ctr">
              <a:buNone/>
            </a:pPr>
            <a:r>
              <a:rPr lang="en-AU" sz="4800" dirty="0" smtClean="0"/>
              <a:t>Why?</a:t>
            </a:r>
          </a:p>
          <a:p>
            <a:r>
              <a:rPr lang="en-AU" dirty="0"/>
              <a:t>Chosen numbers n – 1, n, n + 1</a:t>
            </a:r>
          </a:p>
          <a:p>
            <a:r>
              <a:rPr lang="en-AU" dirty="0"/>
              <a:t>Total = 3n</a:t>
            </a:r>
          </a:p>
          <a:p>
            <a:r>
              <a:rPr lang="en-AU" dirty="0"/>
              <a:t>Multiple of 3 called out = 3y</a:t>
            </a:r>
          </a:p>
          <a:p>
            <a:r>
              <a:rPr lang="en-AU" dirty="0"/>
              <a:t>New total = 3n + 3y = 3(n + y)</a:t>
            </a:r>
          </a:p>
          <a:p>
            <a:r>
              <a:rPr lang="en-AU" dirty="0"/>
              <a:t>3(n + y) x 67 = 201(n + y) = 200(n + y) + (n + y)</a:t>
            </a:r>
          </a:p>
          <a:p>
            <a:r>
              <a:rPr lang="en-AU" dirty="0"/>
              <a:t>Now 3y &lt; 100 so y &lt; 34 and n &lt; 60 so n + y &lt; 94</a:t>
            </a:r>
          </a:p>
          <a:p>
            <a:r>
              <a:rPr lang="en-AU" dirty="0"/>
              <a:t>Therefore final two digits of 201(n + y) is n + y</a:t>
            </a:r>
          </a:p>
          <a:p>
            <a:r>
              <a:rPr lang="en-AU" dirty="0"/>
              <a:t>Hence subtracting y (1/3 of </a:t>
            </a:r>
            <a:r>
              <a:rPr lang="en-AU" dirty="0" smtClean="0"/>
              <a:t>‘called’ number) </a:t>
            </a:r>
          </a:p>
          <a:p>
            <a:pPr marL="0" indent="0">
              <a:buNone/>
            </a:pPr>
            <a:r>
              <a:rPr lang="en-AU" dirty="0"/>
              <a:t> </a:t>
            </a:r>
            <a:r>
              <a:rPr lang="en-AU" dirty="0" smtClean="0"/>
              <a:t>   gives </a:t>
            </a:r>
            <a:r>
              <a:rPr lang="en-AU" dirty="0"/>
              <a:t>n.</a:t>
            </a:r>
          </a:p>
          <a:p>
            <a:pPr marL="0" indent="0">
              <a:buNone/>
            </a:pPr>
            <a:endParaRPr lang="en-AU" dirty="0" smtClean="0"/>
          </a:p>
        </p:txBody>
      </p:sp>
    </p:spTree>
    <p:extLst>
      <p:ext uri="{BB962C8B-B14F-4D97-AF65-F5344CB8AC3E}">
        <p14:creationId xmlns:p14="http://schemas.microsoft.com/office/powerpoint/2010/main" val="2698411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ctr">
              <a:buNone/>
            </a:pPr>
            <a:r>
              <a:rPr lang="en-AU" sz="4000" dirty="0" smtClean="0"/>
              <a:t>Faster than a calculator – HHH#23</a:t>
            </a:r>
            <a:endParaRPr lang="en-AU" sz="4000" dirty="0"/>
          </a:p>
          <a:p>
            <a:pPr marL="0" indent="0">
              <a:buNone/>
            </a:pPr>
            <a:endParaRPr lang="en-AU" dirty="0" smtClean="0"/>
          </a:p>
        </p:txBody>
      </p:sp>
      <p:graphicFrame>
        <p:nvGraphicFramePr>
          <p:cNvPr id="4" name="Table 3"/>
          <p:cNvGraphicFramePr>
            <a:graphicFrameLocks noGrp="1"/>
          </p:cNvGraphicFramePr>
          <p:nvPr>
            <p:extLst/>
          </p:nvPr>
        </p:nvGraphicFramePr>
        <p:xfrm>
          <a:off x="611560" y="1196752"/>
          <a:ext cx="7704856" cy="4907280"/>
        </p:xfrm>
        <a:graphic>
          <a:graphicData uri="http://schemas.openxmlformats.org/drawingml/2006/table">
            <a:tbl>
              <a:tblPr firstRow="1" firstCol="1" bandRow="1">
                <a:tableStyleId>{5C22544A-7EE6-4342-B048-85BDC9FD1C3A}</a:tableStyleId>
              </a:tblPr>
              <a:tblGrid>
                <a:gridCol w="6832497">
                  <a:extLst>
                    <a:ext uri="{9D8B030D-6E8A-4147-A177-3AD203B41FA5}">
                      <a16:colId xmlns:a16="http://schemas.microsoft.com/office/drawing/2014/main" val="20000"/>
                    </a:ext>
                  </a:extLst>
                </a:gridCol>
                <a:gridCol w="872359">
                  <a:extLst>
                    <a:ext uri="{9D8B030D-6E8A-4147-A177-3AD203B41FA5}">
                      <a16:colId xmlns:a16="http://schemas.microsoft.com/office/drawing/2014/main" val="20001"/>
                    </a:ext>
                  </a:extLst>
                </a:gridCol>
              </a:tblGrid>
              <a:tr h="1059673">
                <a:tc>
                  <a:txBody>
                    <a:bodyPr/>
                    <a:lstStyle/>
                    <a:p>
                      <a:pPr marL="342900" lvl="0" indent="-342900">
                        <a:lnSpc>
                          <a:spcPct val="115000"/>
                        </a:lnSpc>
                        <a:spcAft>
                          <a:spcPts val="0"/>
                        </a:spcAft>
                        <a:buFont typeface="Arial"/>
                        <a:buChar char="•"/>
                        <a:tabLst>
                          <a:tab pos="457200" algn="l"/>
                        </a:tabLst>
                      </a:pPr>
                      <a:endParaRPr lang="en-AU" sz="2800" b="0" dirty="0" smtClean="0">
                        <a:solidFill>
                          <a:schemeClr val="tx1"/>
                        </a:solidFill>
                        <a:effectLst/>
                      </a:endParaRPr>
                    </a:p>
                    <a:p>
                      <a:pPr marL="342900" lvl="0" indent="-342900">
                        <a:lnSpc>
                          <a:spcPct val="115000"/>
                        </a:lnSpc>
                        <a:spcAft>
                          <a:spcPts val="0"/>
                        </a:spcAft>
                        <a:buFont typeface="Arial"/>
                        <a:buChar char="•"/>
                        <a:tabLst>
                          <a:tab pos="457200" algn="l"/>
                        </a:tabLst>
                      </a:pPr>
                      <a:r>
                        <a:rPr lang="en-AU" sz="2800" b="0" dirty="0" smtClean="0">
                          <a:solidFill>
                            <a:schemeClr val="tx1"/>
                          </a:solidFill>
                          <a:effectLst/>
                        </a:rPr>
                        <a:t>Write </a:t>
                      </a:r>
                      <a:r>
                        <a:rPr lang="en-AU" sz="2800" b="0" dirty="0">
                          <a:solidFill>
                            <a:schemeClr val="tx1"/>
                          </a:solidFill>
                          <a:effectLst/>
                        </a:rPr>
                        <a:t>two single digit </a:t>
                      </a:r>
                      <a:r>
                        <a:rPr lang="en-AU" sz="2800" b="0" dirty="0" smtClean="0">
                          <a:solidFill>
                            <a:schemeClr val="tx1"/>
                          </a:solidFill>
                          <a:effectLst/>
                        </a:rPr>
                        <a:t>numbers, </a:t>
                      </a:r>
                      <a:r>
                        <a:rPr lang="en-AU" sz="2800" b="0" dirty="0">
                          <a:solidFill>
                            <a:schemeClr val="tx1"/>
                          </a:solidFill>
                          <a:effectLst/>
                        </a:rPr>
                        <a:t>one beneath the other</a:t>
                      </a:r>
                      <a:r>
                        <a:rPr lang="en-AU" sz="2800" b="0" dirty="0" smtClean="0">
                          <a:solidFill>
                            <a:schemeClr val="tx1"/>
                          </a:solidFill>
                          <a:effectLst/>
                        </a:rPr>
                        <a:t>.</a:t>
                      </a:r>
                    </a:p>
                    <a:p>
                      <a:pPr marL="342900" lvl="0" indent="-342900">
                        <a:lnSpc>
                          <a:spcPct val="115000"/>
                        </a:lnSpc>
                        <a:spcAft>
                          <a:spcPts val="0"/>
                        </a:spcAft>
                        <a:buFont typeface="Arial"/>
                        <a:buChar char="•"/>
                        <a:tabLst>
                          <a:tab pos="457200" algn="l"/>
                        </a:tabLst>
                      </a:pPr>
                      <a:r>
                        <a:rPr lang="en-AU" sz="2800" b="0" dirty="0" smtClean="0">
                          <a:solidFill>
                            <a:schemeClr val="tx1"/>
                          </a:solidFill>
                          <a:effectLst/>
                        </a:rPr>
                        <a:t>Write the sum of these two digits underneath</a:t>
                      </a:r>
                    </a:p>
                    <a:p>
                      <a:pPr marL="342900" lvl="0" indent="-342900">
                        <a:lnSpc>
                          <a:spcPct val="115000"/>
                        </a:lnSpc>
                        <a:spcAft>
                          <a:spcPts val="0"/>
                        </a:spcAft>
                        <a:buFont typeface="Arial"/>
                        <a:buChar char="•"/>
                        <a:tabLst>
                          <a:tab pos="457200" algn="l"/>
                        </a:tabLst>
                      </a:pPr>
                      <a:r>
                        <a:rPr lang="en-AU" sz="2800" b="0" dirty="0" smtClean="0">
                          <a:solidFill>
                            <a:schemeClr val="tx1"/>
                          </a:solidFill>
                          <a:effectLst/>
                        </a:rPr>
                        <a:t>Continue to write the sum of the last two numbers underneath until there are ten numbers in a column.</a:t>
                      </a:r>
                    </a:p>
                    <a:p>
                      <a:pPr marL="342900" marR="0" lvl="0" indent="-342900" algn="l" defTabSz="914400" rtl="0" eaLnBrk="1" fontAlgn="auto" latinLnBrk="0" hangingPunct="1">
                        <a:lnSpc>
                          <a:spcPct val="115000"/>
                        </a:lnSpc>
                        <a:spcBef>
                          <a:spcPts val="0"/>
                        </a:spcBef>
                        <a:spcAft>
                          <a:spcPts val="0"/>
                        </a:spcAft>
                        <a:buClrTx/>
                        <a:buSzTx/>
                        <a:buFont typeface="Arial"/>
                        <a:buChar char="•"/>
                        <a:tabLst>
                          <a:tab pos="457200" algn="l"/>
                        </a:tabLst>
                        <a:defRPr/>
                      </a:pPr>
                      <a:r>
                        <a:rPr lang="en-AU" sz="2800" b="0" dirty="0" smtClean="0">
                          <a:solidFill>
                            <a:schemeClr val="tx1"/>
                          </a:solidFill>
                          <a:effectLst/>
                        </a:rPr>
                        <a:t>Calculate the sum of all ten numbers</a:t>
                      </a:r>
                      <a:endParaRPr lang="en-AU" sz="2800" b="0" dirty="0" smtClean="0">
                        <a:solidFill>
                          <a:schemeClr val="tx1"/>
                        </a:solidFill>
                        <a:effectLst/>
                        <a:latin typeface="+mn-lt"/>
                        <a:ea typeface="Calibri"/>
                        <a:cs typeface="Times New Roman"/>
                      </a:endParaRPr>
                    </a:p>
                    <a:p>
                      <a:pPr marL="0" lvl="0" indent="0">
                        <a:lnSpc>
                          <a:spcPct val="115000"/>
                        </a:lnSpc>
                        <a:spcAft>
                          <a:spcPts val="0"/>
                        </a:spcAft>
                        <a:buFont typeface="Arial"/>
                        <a:buNone/>
                        <a:tabLst>
                          <a:tab pos="457200" algn="l"/>
                        </a:tabLst>
                      </a:pPr>
                      <a:endParaRPr lang="en-AU" sz="2800" b="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a:lnSpc>
                          <a:spcPct val="115000"/>
                        </a:lnSpc>
                        <a:spcAft>
                          <a:spcPts val="0"/>
                        </a:spcAft>
                      </a:pPr>
                      <a:endParaRPr lang="en-AU" sz="2400" b="0" dirty="0" smtClean="0">
                        <a:solidFill>
                          <a:schemeClr val="tx1"/>
                        </a:solidFill>
                        <a:effectLst/>
                      </a:endParaRPr>
                    </a:p>
                    <a:p>
                      <a:pPr>
                        <a:lnSpc>
                          <a:spcPct val="115000"/>
                        </a:lnSpc>
                        <a:spcAft>
                          <a:spcPts val="0"/>
                        </a:spcAft>
                      </a:pPr>
                      <a:r>
                        <a:rPr lang="en-AU" sz="2400" b="0" dirty="0" smtClean="0">
                          <a:solidFill>
                            <a:schemeClr val="tx1"/>
                          </a:solidFill>
                          <a:effectLst/>
                        </a:rPr>
                        <a:t>3</a:t>
                      </a:r>
                      <a:endParaRPr lang="en-AU" sz="2400" b="0" dirty="0">
                        <a:solidFill>
                          <a:schemeClr val="tx1"/>
                        </a:solidFill>
                        <a:effectLst/>
                      </a:endParaRPr>
                    </a:p>
                    <a:p>
                      <a:pPr>
                        <a:lnSpc>
                          <a:spcPct val="115000"/>
                        </a:lnSpc>
                        <a:spcAft>
                          <a:spcPts val="0"/>
                        </a:spcAft>
                      </a:pPr>
                      <a:r>
                        <a:rPr lang="en-AU" sz="2400" b="0" dirty="0" smtClean="0">
                          <a:solidFill>
                            <a:schemeClr val="tx1"/>
                          </a:solidFill>
                          <a:effectLst/>
                        </a:rPr>
                        <a:t>7</a:t>
                      </a:r>
                    </a:p>
                    <a:p>
                      <a:pPr>
                        <a:lnSpc>
                          <a:spcPct val="115000"/>
                        </a:lnSpc>
                        <a:spcAft>
                          <a:spcPts val="0"/>
                        </a:spcAft>
                      </a:pPr>
                      <a:r>
                        <a:rPr lang="en-AU" sz="2400" b="0" dirty="0" smtClean="0">
                          <a:solidFill>
                            <a:schemeClr val="tx1"/>
                          </a:solidFill>
                          <a:effectLst/>
                          <a:latin typeface="Calibri"/>
                          <a:ea typeface="Calibri"/>
                          <a:cs typeface="Times New Roman"/>
                        </a:rPr>
                        <a:t>10</a:t>
                      </a:r>
                    </a:p>
                    <a:p>
                      <a:pPr>
                        <a:lnSpc>
                          <a:spcPct val="115000"/>
                        </a:lnSpc>
                        <a:spcAft>
                          <a:spcPts val="0"/>
                        </a:spcAft>
                      </a:pPr>
                      <a:r>
                        <a:rPr lang="en-AU" sz="2400" b="0" dirty="0" smtClean="0">
                          <a:solidFill>
                            <a:schemeClr val="tx1"/>
                          </a:solidFill>
                          <a:effectLst/>
                          <a:latin typeface="Calibri"/>
                          <a:ea typeface="Calibri"/>
                          <a:cs typeface="Times New Roman"/>
                        </a:rPr>
                        <a:t>17</a:t>
                      </a:r>
                    </a:p>
                    <a:p>
                      <a:pPr>
                        <a:lnSpc>
                          <a:spcPct val="115000"/>
                        </a:lnSpc>
                        <a:spcAft>
                          <a:spcPts val="0"/>
                        </a:spcAft>
                      </a:pPr>
                      <a:r>
                        <a:rPr lang="en-AU" sz="2400" b="0" dirty="0" smtClean="0">
                          <a:solidFill>
                            <a:schemeClr val="tx1"/>
                          </a:solidFill>
                          <a:effectLst/>
                          <a:latin typeface="Calibri"/>
                          <a:ea typeface="Calibri"/>
                          <a:cs typeface="Times New Roman"/>
                        </a:rPr>
                        <a:t>27</a:t>
                      </a:r>
                    </a:p>
                    <a:p>
                      <a:pPr>
                        <a:lnSpc>
                          <a:spcPct val="115000"/>
                        </a:lnSpc>
                        <a:spcAft>
                          <a:spcPts val="0"/>
                        </a:spcAft>
                      </a:pPr>
                      <a:r>
                        <a:rPr lang="en-AU" sz="2400" b="0" dirty="0" smtClean="0">
                          <a:solidFill>
                            <a:schemeClr val="tx1"/>
                          </a:solidFill>
                          <a:effectLst/>
                          <a:latin typeface="Calibri"/>
                          <a:ea typeface="Calibri"/>
                          <a:cs typeface="Times New Roman"/>
                        </a:rPr>
                        <a:t>44</a:t>
                      </a:r>
                    </a:p>
                    <a:p>
                      <a:pPr>
                        <a:lnSpc>
                          <a:spcPct val="115000"/>
                        </a:lnSpc>
                        <a:spcAft>
                          <a:spcPts val="0"/>
                        </a:spcAft>
                      </a:pPr>
                      <a:r>
                        <a:rPr lang="en-AU" sz="2400" b="0" dirty="0" smtClean="0">
                          <a:solidFill>
                            <a:schemeClr val="tx1"/>
                          </a:solidFill>
                          <a:effectLst/>
                          <a:latin typeface="Calibri"/>
                          <a:ea typeface="Calibri"/>
                          <a:cs typeface="Times New Roman"/>
                        </a:rPr>
                        <a:t>71</a:t>
                      </a:r>
                    </a:p>
                    <a:p>
                      <a:pPr>
                        <a:lnSpc>
                          <a:spcPct val="115000"/>
                        </a:lnSpc>
                        <a:spcAft>
                          <a:spcPts val="0"/>
                        </a:spcAft>
                      </a:pPr>
                      <a:r>
                        <a:rPr lang="en-AU" sz="2400" b="0" dirty="0" smtClean="0">
                          <a:solidFill>
                            <a:schemeClr val="tx1"/>
                          </a:solidFill>
                          <a:effectLst/>
                          <a:latin typeface="Calibri"/>
                          <a:ea typeface="Calibri"/>
                          <a:cs typeface="Times New Roman"/>
                        </a:rPr>
                        <a:t>115</a:t>
                      </a:r>
                    </a:p>
                    <a:p>
                      <a:pPr>
                        <a:lnSpc>
                          <a:spcPct val="115000"/>
                        </a:lnSpc>
                        <a:spcAft>
                          <a:spcPts val="0"/>
                        </a:spcAft>
                      </a:pPr>
                      <a:r>
                        <a:rPr lang="en-AU" sz="2400" b="0" dirty="0" smtClean="0">
                          <a:solidFill>
                            <a:schemeClr val="tx1"/>
                          </a:solidFill>
                          <a:effectLst/>
                          <a:latin typeface="Calibri"/>
                          <a:ea typeface="Calibri"/>
                          <a:cs typeface="Times New Roman"/>
                        </a:rPr>
                        <a:t>186</a:t>
                      </a:r>
                    </a:p>
                    <a:p>
                      <a:pPr>
                        <a:lnSpc>
                          <a:spcPct val="115000"/>
                        </a:lnSpc>
                        <a:spcAft>
                          <a:spcPts val="0"/>
                        </a:spcAft>
                      </a:pPr>
                      <a:r>
                        <a:rPr lang="en-AU" sz="2400" b="0" dirty="0" smtClean="0">
                          <a:solidFill>
                            <a:schemeClr val="tx1"/>
                          </a:solidFill>
                          <a:effectLst/>
                          <a:latin typeface="Calibri"/>
                          <a:ea typeface="Calibri"/>
                          <a:cs typeface="Times New Roman"/>
                        </a:rPr>
                        <a:t>301</a:t>
                      </a:r>
                    </a:p>
                  </a:txBody>
                  <a:tcPr marL="68580" marR="68580" marT="0" marB="0">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50381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ctr">
              <a:buNone/>
            </a:pPr>
            <a:r>
              <a:rPr lang="en-AU" sz="4800" dirty="0" smtClean="0"/>
              <a:t>Secret Step</a:t>
            </a:r>
            <a:endParaRPr lang="en-AU" dirty="0" smtClean="0"/>
          </a:p>
          <a:p>
            <a:pPr marL="0" lvl="0" indent="0">
              <a:buNone/>
            </a:pPr>
            <a:r>
              <a:rPr lang="en-AU" dirty="0"/>
              <a:t>M</a:t>
            </a:r>
            <a:r>
              <a:rPr lang="en-AU" dirty="0" smtClean="0"/>
              <a:t>ultiply </a:t>
            </a:r>
            <a:r>
              <a:rPr lang="en-AU" dirty="0"/>
              <a:t>the 7</a:t>
            </a:r>
            <a:r>
              <a:rPr lang="en-AU" baseline="30000" dirty="0"/>
              <a:t>th</a:t>
            </a:r>
            <a:r>
              <a:rPr lang="en-AU" dirty="0"/>
              <a:t> number in the column by 11 and you have the answer</a:t>
            </a:r>
            <a:r>
              <a:rPr lang="en-AU" dirty="0" smtClean="0"/>
              <a:t>.</a:t>
            </a:r>
          </a:p>
          <a:p>
            <a:pPr marL="0" lvl="0" indent="0">
              <a:buNone/>
            </a:pPr>
            <a:endParaRPr lang="en-AU" dirty="0"/>
          </a:p>
          <a:p>
            <a:pPr marL="0" lvl="0" indent="0">
              <a:buNone/>
            </a:pPr>
            <a:r>
              <a:rPr lang="en-AU" dirty="0" smtClean="0"/>
              <a:t>(71 x 11 = 781)</a:t>
            </a:r>
            <a:endParaRPr lang="en-AU" dirty="0"/>
          </a:p>
          <a:p>
            <a:pPr marL="0" indent="0">
              <a:buNone/>
            </a:pPr>
            <a:endParaRPr lang="en-AU" dirty="0" smtClean="0"/>
          </a:p>
          <a:p>
            <a:pPr marL="0" indent="0">
              <a:buNone/>
            </a:pPr>
            <a:endParaRPr lang="en-AU" dirty="0" smtClean="0"/>
          </a:p>
          <a:p>
            <a:pPr marL="0" indent="0">
              <a:buNone/>
            </a:pPr>
            <a:r>
              <a:rPr lang="en-AU" sz="2800" dirty="0" smtClean="0"/>
              <a:t>Variation: Follow process to list 6 numbers. The sum is the 5</a:t>
            </a:r>
            <a:r>
              <a:rPr lang="en-AU" sz="2800" baseline="30000" dirty="0" smtClean="0"/>
              <a:t>th</a:t>
            </a:r>
            <a:r>
              <a:rPr lang="en-AU" sz="2800" dirty="0" smtClean="0"/>
              <a:t> number multiplied by 4.</a:t>
            </a:r>
          </a:p>
          <a:p>
            <a:pPr marL="0" indent="0">
              <a:buNone/>
            </a:pPr>
            <a:r>
              <a:rPr lang="en-AU" sz="2800" dirty="0" smtClean="0"/>
              <a:t>(27 x 4 = 108)</a:t>
            </a:r>
            <a:endParaRPr lang="en-AU" sz="2800" dirty="0"/>
          </a:p>
        </p:txBody>
      </p:sp>
    </p:spTree>
    <p:extLst>
      <p:ext uri="{BB962C8B-B14F-4D97-AF65-F5344CB8AC3E}">
        <p14:creationId xmlns:p14="http://schemas.microsoft.com/office/powerpoint/2010/main" val="420418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ctr">
              <a:buNone/>
            </a:pPr>
            <a:r>
              <a:rPr lang="en-AU" sz="4800" dirty="0" smtClean="0"/>
              <a:t>Why?</a:t>
            </a:r>
          </a:p>
          <a:p>
            <a:pPr marL="0" indent="0">
              <a:buNone/>
            </a:pPr>
            <a:endParaRPr lang="en-AU" sz="2800" dirty="0" smtClean="0"/>
          </a:p>
        </p:txBody>
      </p:sp>
      <p:graphicFrame>
        <p:nvGraphicFramePr>
          <p:cNvPr id="2" name="Table 1"/>
          <p:cNvGraphicFramePr>
            <a:graphicFrameLocks noGrp="1"/>
          </p:cNvGraphicFramePr>
          <p:nvPr>
            <p:extLst/>
          </p:nvPr>
        </p:nvGraphicFramePr>
        <p:xfrm>
          <a:off x="1043608" y="1340768"/>
          <a:ext cx="7128792" cy="5047488"/>
        </p:xfrm>
        <a:graphic>
          <a:graphicData uri="http://schemas.openxmlformats.org/drawingml/2006/table">
            <a:tbl>
              <a:tblPr firstRow="1" firstCol="1" bandRow="1">
                <a:tableStyleId>{5C22544A-7EE6-4342-B048-85BDC9FD1C3A}</a:tableStyleId>
              </a:tblPr>
              <a:tblGrid>
                <a:gridCol w="3423718">
                  <a:extLst>
                    <a:ext uri="{9D8B030D-6E8A-4147-A177-3AD203B41FA5}">
                      <a16:colId xmlns:a16="http://schemas.microsoft.com/office/drawing/2014/main" val="20000"/>
                    </a:ext>
                  </a:extLst>
                </a:gridCol>
                <a:gridCol w="3705074">
                  <a:extLst>
                    <a:ext uri="{9D8B030D-6E8A-4147-A177-3AD203B41FA5}">
                      <a16:colId xmlns:a16="http://schemas.microsoft.com/office/drawing/2014/main" val="20001"/>
                    </a:ext>
                  </a:extLst>
                </a:gridCol>
              </a:tblGrid>
              <a:tr h="4680520">
                <a:tc>
                  <a:txBody>
                    <a:bodyPr/>
                    <a:lstStyle/>
                    <a:p>
                      <a:pPr>
                        <a:lnSpc>
                          <a:spcPct val="115000"/>
                        </a:lnSpc>
                        <a:spcAft>
                          <a:spcPts val="0"/>
                        </a:spcAft>
                      </a:pPr>
                      <a:r>
                        <a:rPr lang="en-AU" sz="2400" b="0" dirty="0">
                          <a:solidFill>
                            <a:schemeClr val="tx1"/>
                          </a:solidFill>
                          <a:effectLst/>
                        </a:rPr>
                        <a:t>X</a:t>
                      </a:r>
                    </a:p>
                    <a:p>
                      <a:pPr>
                        <a:lnSpc>
                          <a:spcPct val="115000"/>
                        </a:lnSpc>
                        <a:spcAft>
                          <a:spcPts val="0"/>
                        </a:spcAft>
                      </a:pPr>
                      <a:r>
                        <a:rPr lang="en-AU" sz="2400" b="0" dirty="0">
                          <a:solidFill>
                            <a:schemeClr val="tx1"/>
                          </a:solidFill>
                          <a:effectLst/>
                        </a:rPr>
                        <a:t>Y</a:t>
                      </a:r>
                    </a:p>
                    <a:p>
                      <a:pPr>
                        <a:lnSpc>
                          <a:spcPct val="115000"/>
                        </a:lnSpc>
                        <a:spcAft>
                          <a:spcPts val="0"/>
                        </a:spcAft>
                      </a:pPr>
                      <a:r>
                        <a:rPr lang="en-AU" sz="2400" b="0" dirty="0">
                          <a:solidFill>
                            <a:schemeClr val="tx1"/>
                          </a:solidFill>
                          <a:effectLst/>
                        </a:rPr>
                        <a:t>X + Y</a:t>
                      </a:r>
                    </a:p>
                    <a:p>
                      <a:pPr>
                        <a:lnSpc>
                          <a:spcPct val="115000"/>
                        </a:lnSpc>
                        <a:spcAft>
                          <a:spcPts val="0"/>
                        </a:spcAft>
                      </a:pPr>
                      <a:r>
                        <a:rPr lang="en-AU" sz="2400" b="0" dirty="0">
                          <a:solidFill>
                            <a:schemeClr val="tx1"/>
                          </a:solidFill>
                          <a:effectLst/>
                        </a:rPr>
                        <a:t>X + 2Y </a:t>
                      </a:r>
                    </a:p>
                    <a:p>
                      <a:pPr>
                        <a:lnSpc>
                          <a:spcPct val="115000"/>
                        </a:lnSpc>
                        <a:spcAft>
                          <a:spcPts val="0"/>
                        </a:spcAft>
                      </a:pPr>
                      <a:r>
                        <a:rPr lang="en-AU" sz="2400" b="0" dirty="0">
                          <a:solidFill>
                            <a:schemeClr val="tx1"/>
                          </a:solidFill>
                          <a:effectLst/>
                        </a:rPr>
                        <a:t>2X + 3Y </a:t>
                      </a:r>
                    </a:p>
                    <a:p>
                      <a:pPr>
                        <a:lnSpc>
                          <a:spcPct val="115000"/>
                        </a:lnSpc>
                        <a:spcAft>
                          <a:spcPts val="0"/>
                        </a:spcAft>
                      </a:pPr>
                      <a:r>
                        <a:rPr lang="en-AU" sz="2400" b="0" dirty="0">
                          <a:solidFill>
                            <a:schemeClr val="tx1"/>
                          </a:solidFill>
                          <a:effectLst/>
                        </a:rPr>
                        <a:t>3X + 5Y </a:t>
                      </a:r>
                    </a:p>
                    <a:p>
                      <a:pPr>
                        <a:lnSpc>
                          <a:spcPct val="115000"/>
                        </a:lnSpc>
                        <a:spcAft>
                          <a:spcPts val="0"/>
                        </a:spcAft>
                      </a:pPr>
                      <a:r>
                        <a:rPr lang="en-AU" sz="2400" b="0" dirty="0">
                          <a:solidFill>
                            <a:schemeClr val="tx1"/>
                          </a:solidFill>
                          <a:effectLst/>
                        </a:rPr>
                        <a:t>5X + 8Y </a:t>
                      </a:r>
                    </a:p>
                    <a:p>
                      <a:pPr>
                        <a:lnSpc>
                          <a:spcPct val="115000"/>
                        </a:lnSpc>
                        <a:spcAft>
                          <a:spcPts val="0"/>
                        </a:spcAft>
                      </a:pPr>
                      <a:r>
                        <a:rPr lang="en-AU" sz="2400" b="0" dirty="0">
                          <a:solidFill>
                            <a:schemeClr val="tx1"/>
                          </a:solidFill>
                          <a:effectLst/>
                        </a:rPr>
                        <a:t>8X + 13Y </a:t>
                      </a:r>
                    </a:p>
                    <a:p>
                      <a:pPr>
                        <a:lnSpc>
                          <a:spcPct val="115000"/>
                        </a:lnSpc>
                        <a:spcAft>
                          <a:spcPts val="0"/>
                        </a:spcAft>
                      </a:pPr>
                      <a:r>
                        <a:rPr lang="en-AU" sz="2400" b="0" dirty="0">
                          <a:solidFill>
                            <a:schemeClr val="tx1"/>
                          </a:solidFill>
                          <a:effectLst/>
                        </a:rPr>
                        <a:t>13X + 21Y</a:t>
                      </a:r>
                    </a:p>
                    <a:p>
                      <a:pPr>
                        <a:lnSpc>
                          <a:spcPct val="115000"/>
                        </a:lnSpc>
                        <a:spcAft>
                          <a:spcPts val="0"/>
                        </a:spcAft>
                      </a:pPr>
                      <a:r>
                        <a:rPr lang="en-AU" sz="2400" b="0" dirty="0">
                          <a:solidFill>
                            <a:schemeClr val="tx1"/>
                          </a:solidFill>
                          <a:effectLst/>
                        </a:rPr>
                        <a:t>21X + 34Y</a:t>
                      </a:r>
                    </a:p>
                    <a:p>
                      <a:pPr>
                        <a:lnSpc>
                          <a:spcPct val="115000"/>
                        </a:lnSpc>
                        <a:spcAft>
                          <a:spcPts val="0"/>
                        </a:spcAft>
                      </a:pPr>
                      <a:r>
                        <a:rPr lang="en-AU" sz="2400" b="0" dirty="0">
                          <a:solidFill>
                            <a:schemeClr val="tx1"/>
                          </a:solidFill>
                          <a:effectLst/>
                        </a:rPr>
                        <a:t>Total = 55X + 88Y</a:t>
                      </a:r>
                    </a:p>
                    <a:p>
                      <a:pPr>
                        <a:lnSpc>
                          <a:spcPct val="115000"/>
                        </a:lnSpc>
                        <a:spcAft>
                          <a:spcPts val="0"/>
                        </a:spcAft>
                      </a:pPr>
                      <a:r>
                        <a:rPr lang="en-AU" sz="2400" b="0" dirty="0">
                          <a:solidFill>
                            <a:schemeClr val="tx1"/>
                          </a:solidFill>
                          <a:effectLst/>
                        </a:rPr>
                        <a:t>          = 11(5X + 8Y)</a:t>
                      </a:r>
                      <a:endParaRPr lang="en-AU" sz="2400" b="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a:lnSpc>
                          <a:spcPct val="115000"/>
                        </a:lnSpc>
                        <a:spcAft>
                          <a:spcPts val="0"/>
                        </a:spcAft>
                      </a:pPr>
                      <a:r>
                        <a:rPr lang="en-AU" sz="2400" b="0" dirty="0">
                          <a:solidFill>
                            <a:schemeClr val="tx1"/>
                          </a:solidFill>
                          <a:effectLst/>
                        </a:rPr>
                        <a:t>X</a:t>
                      </a:r>
                    </a:p>
                    <a:p>
                      <a:pPr>
                        <a:lnSpc>
                          <a:spcPct val="115000"/>
                        </a:lnSpc>
                        <a:spcAft>
                          <a:spcPts val="0"/>
                        </a:spcAft>
                      </a:pPr>
                      <a:r>
                        <a:rPr lang="en-AU" sz="2400" b="0" dirty="0">
                          <a:solidFill>
                            <a:schemeClr val="tx1"/>
                          </a:solidFill>
                          <a:effectLst/>
                        </a:rPr>
                        <a:t>Y</a:t>
                      </a:r>
                    </a:p>
                    <a:p>
                      <a:pPr>
                        <a:lnSpc>
                          <a:spcPct val="115000"/>
                        </a:lnSpc>
                        <a:spcAft>
                          <a:spcPts val="0"/>
                        </a:spcAft>
                      </a:pPr>
                      <a:r>
                        <a:rPr lang="en-AU" sz="2400" b="0" dirty="0">
                          <a:solidFill>
                            <a:schemeClr val="tx1"/>
                          </a:solidFill>
                          <a:effectLst/>
                        </a:rPr>
                        <a:t>X + Y</a:t>
                      </a:r>
                    </a:p>
                    <a:p>
                      <a:pPr>
                        <a:lnSpc>
                          <a:spcPct val="115000"/>
                        </a:lnSpc>
                        <a:spcAft>
                          <a:spcPts val="0"/>
                        </a:spcAft>
                      </a:pPr>
                      <a:r>
                        <a:rPr lang="en-AU" sz="2400" b="0" dirty="0">
                          <a:solidFill>
                            <a:schemeClr val="tx1"/>
                          </a:solidFill>
                          <a:effectLst/>
                        </a:rPr>
                        <a:t>X + 2Y </a:t>
                      </a:r>
                    </a:p>
                    <a:p>
                      <a:pPr>
                        <a:lnSpc>
                          <a:spcPct val="115000"/>
                        </a:lnSpc>
                        <a:spcAft>
                          <a:spcPts val="0"/>
                        </a:spcAft>
                      </a:pPr>
                      <a:r>
                        <a:rPr lang="en-AU" sz="2400" b="0" dirty="0">
                          <a:solidFill>
                            <a:schemeClr val="tx1"/>
                          </a:solidFill>
                          <a:effectLst/>
                        </a:rPr>
                        <a:t>2X + 3Y </a:t>
                      </a:r>
                    </a:p>
                    <a:p>
                      <a:pPr>
                        <a:lnSpc>
                          <a:spcPct val="115000"/>
                        </a:lnSpc>
                        <a:spcAft>
                          <a:spcPts val="0"/>
                        </a:spcAft>
                      </a:pPr>
                      <a:r>
                        <a:rPr lang="en-AU" sz="2400" b="0" dirty="0">
                          <a:solidFill>
                            <a:schemeClr val="tx1"/>
                          </a:solidFill>
                          <a:effectLst/>
                        </a:rPr>
                        <a:t>3X + 5Y </a:t>
                      </a:r>
                    </a:p>
                    <a:p>
                      <a:pPr>
                        <a:lnSpc>
                          <a:spcPct val="115000"/>
                        </a:lnSpc>
                        <a:spcAft>
                          <a:spcPts val="0"/>
                        </a:spcAft>
                      </a:pPr>
                      <a:r>
                        <a:rPr lang="en-AU" sz="2400" b="0" dirty="0">
                          <a:solidFill>
                            <a:schemeClr val="tx1"/>
                          </a:solidFill>
                          <a:effectLst/>
                        </a:rPr>
                        <a:t> </a:t>
                      </a:r>
                    </a:p>
                    <a:p>
                      <a:pPr>
                        <a:lnSpc>
                          <a:spcPct val="115000"/>
                        </a:lnSpc>
                        <a:spcAft>
                          <a:spcPts val="0"/>
                        </a:spcAft>
                      </a:pPr>
                      <a:r>
                        <a:rPr lang="en-AU" sz="2400" b="0" dirty="0">
                          <a:solidFill>
                            <a:schemeClr val="tx1"/>
                          </a:solidFill>
                          <a:effectLst/>
                        </a:rPr>
                        <a:t>Total = 8X + 12Y</a:t>
                      </a:r>
                    </a:p>
                    <a:p>
                      <a:pPr>
                        <a:lnSpc>
                          <a:spcPct val="115000"/>
                        </a:lnSpc>
                        <a:spcAft>
                          <a:spcPts val="0"/>
                        </a:spcAft>
                      </a:pPr>
                      <a:r>
                        <a:rPr lang="en-AU" sz="2400" b="0" dirty="0">
                          <a:solidFill>
                            <a:schemeClr val="tx1"/>
                          </a:solidFill>
                          <a:effectLst/>
                        </a:rPr>
                        <a:t>          = 4(2X + 3Y)</a:t>
                      </a:r>
                    </a:p>
                    <a:p>
                      <a:pPr>
                        <a:lnSpc>
                          <a:spcPct val="115000"/>
                        </a:lnSpc>
                        <a:spcAft>
                          <a:spcPts val="0"/>
                        </a:spcAft>
                      </a:pPr>
                      <a:r>
                        <a:rPr lang="en-AU" sz="2400" dirty="0">
                          <a:solidFill>
                            <a:schemeClr val="tx1"/>
                          </a:solidFill>
                          <a:effectLst/>
                        </a:rPr>
                        <a:t> </a:t>
                      </a:r>
                      <a:endParaRPr lang="en-AU" sz="240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76949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a:bodyPr>
          <a:lstStyle/>
          <a:p>
            <a:pPr marL="0" indent="0" algn="ctr">
              <a:buNone/>
            </a:pPr>
            <a:r>
              <a:rPr lang="en-AU" sz="4000" dirty="0"/>
              <a:t>Scramble 2 </a:t>
            </a:r>
            <a:r>
              <a:rPr lang="en-AU" sz="4000" dirty="0" smtClean="0"/>
              <a:t>HHH#31</a:t>
            </a:r>
            <a:endParaRPr lang="en-AU" dirty="0"/>
          </a:p>
          <a:p>
            <a:pPr lvl="0"/>
            <a:r>
              <a:rPr lang="en-AU" dirty="0"/>
              <a:t>Write down a 6</a:t>
            </a:r>
            <a:r>
              <a:rPr lang="en-AU" dirty="0" smtClean="0"/>
              <a:t>-digit number (any digit no.)</a:t>
            </a:r>
            <a:endParaRPr lang="en-AU" dirty="0"/>
          </a:p>
          <a:p>
            <a:pPr lvl="0"/>
            <a:r>
              <a:rPr lang="en-AU" dirty="0"/>
              <a:t>Sum its digits</a:t>
            </a:r>
          </a:p>
          <a:p>
            <a:pPr lvl="0"/>
            <a:r>
              <a:rPr lang="en-AU" dirty="0"/>
              <a:t>Subtract </a:t>
            </a:r>
            <a:r>
              <a:rPr lang="en-AU" dirty="0" smtClean="0"/>
              <a:t>this sum from </a:t>
            </a:r>
            <a:r>
              <a:rPr lang="en-AU" dirty="0"/>
              <a:t>original number</a:t>
            </a:r>
          </a:p>
          <a:p>
            <a:pPr lvl="0"/>
            <a:r>
              <a:rPr lang="en-AU" dirty="0"/>
              <a:t>Finally, cross out one non-zero digit from answer and then rearrange remaining digits</a:t>
            </a:r>
          </a:p>
          <a:p>
            <a:pPr lvl="0"/>
            <a:r>
              <a:rPr lang="en-AU" dirty="0"/>
              <a:t>Ask for final result</a:t>
            </a:r>
          </a:p>
          <a:p>
            <a:pPr marL="0" indent="0">
              <a:buNone/>
            </a:pPr>
            <a:endParaRPr lang="en-AU" dirty="0" smtClean="0"/>
          </a:p>
          <a:p>
            <a:pPr marL="0" indent="0">
              <a:buNone/>
            </a:pPr>
            <a:r>
              <a:rPr lang="en-AU" dirty="0" smtClean="0"/>
              <a:t>Example:</a:t>
            </a:r>
          </a:p>
          <a:p>
            <a:pPr marL="0" indent="0">
              <a:buNone/>
            </a:pPr>
            <a:r>
              <a:rPr lang="en-AU" sz="3000" dirty="0"/>
              <a:t>574338 ‒ </a:t>
            </a:r>
            <a:r>
              <a:rPr lang="en-AU" sz="3000" dirty="0" smtClean="0"/>
              <a:t>(5+7+4+3+3+8) = 574308 </a:t>
            </a:r>
            <a:r>
              <a:rPr lang="en-AU" sz="3000" dirty="0"/>
              <a:t>→ </a:t>
            </a:r>
            <a:r>
              <a:rPr lang="en-AU" sz="3000" strike="sngStrike" dirty="0" smtClean="0"/>
              <a:t>5</a:t>
            </a:r>
            <a:r>
              <a:rPr lang="en-AU" sz="3000" dirty="0" smtClean="0"/>
              <a:t>48073 </a:t>
            </a:r>
            <a:r>
              <a:rPr lang="en-AU" sz="3000" dirty="0"/>
              <a:t>→ 48073</a:t>
            </a:r>
          </a:p>
          <a:p>
            <a:pPr marL="0" indent="0">
              <a:buNone/>
            </a:pPr>
            <a:endParaRPr lang="en-AU" dirty="0"/>
          </a:p>
        </p:txBody>
      </p:sp>
    </p:spTree>
    <p:extLst>
      <p:ext uri="{BB962C8B-B14F-4D97-AF65-F5344CB8AC3E}">
        <p14:creationId xmlns:p14="http://schemas.microsoft.com/office/powerpoint/2010/main" val="1811578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ctr">
              <a:buNone/>
            </a:pPr>
            <a:r>
              <a:rPr lang="en-AU" sz="4800" dirty="0" smtClean="0"/>
              <a:t>Secret Step</a:t>
            </a:r>
            <a:endParaRPr lang="en-AU" sz="4800" dirty="0"/>
          </a:p>
          <a:p>
            <a:pPr marL="0" indent="0">
              <a:buNone/>
            </a:pPr>
            <a:endParaRPr lang="en-AU" dirty="0"/>
          </a:p>
          <a:p>
            <a:pPr marL="0" indent="0">
              <a:buNone/>
            </a:pPr>
            <a:r>
              <a:rPr lang="en-AU" dirty="0"/>
              <a:t>Add digits of their final result, repeating process with your answer, until 1-digit result. Subtract this from 9 to </a:t>
            </a:r>
            <a:r>
              <a:rPr lang="en-AU" dirty="0" smtClean="0"/>
              <a:t>reveal the crossed </a:t>
            </a:r>
            <a:r>
              <a:rPr lang="en-AU" dirty="0"/>
              <a:t>out number</a:t>
            </a:r>
            <a:r>
              <a:rPr lang="en-AU" dirty="0" smtClean="0"/>
              <a:t>.</a:t>
            </a:r>
          </a:p>
          <a:p>
            <a:pPr marL="0" indent="0">
              <a:buNone/>
            </a:pPr>
            <a:r>
              <a:rPr lang="en-AU" dirty="0" smtClean="0"/>
              <a:t>(or difference of sum from next multiple of 9)</a:t>
            </a:r>
          </a:p>
          <a:p>
            <a:pPr marL="0" indent="0">
              <a:buNone/>
            </a:pPr>
            <a:endParaRPr lang="en-AU" dirty="0"/>
          </a:p>
          <a:p>
            <a:pPr marL="0" indent="0">
              <a:buNone/>
            </a:pPr>
            <a:r>
              <a:rPr lang="en-AU" dirty="0" smtClean="0"/>
              <a:t>4+8+0+7+3 = 22 → 2 + 2 = 4 → 9 </a:t>
            </a:r>
            <a:r>
              <a:rPr lang="en-AU" smtClean="0"/>
              <a:t>‒ </a:t>
            </a:r>
            <a:r>
              <a:rPr lang="en-AU" smtClean="0"/>
              <a:t>4 </a:t>
            </a:r>
            <a:r>
              <a:rPr lang="en-AU" dirty="0" smtClean="0"/>
              <a:t>= 5</a:t>
            </a:r>
          </a:p>
          <a:p>
            <a:pPr marL="0" indent="0">
              <a:buNone/>
            </a:pPr>
            <a:r>
              <a:rPr lang="en-AU" dirty="0" smtClean="0"/>
              <a:t>(or 27 ‒ 22 = 5)</a:t>
            </a:r>
            <a:endParaRPr lang="en-AU" dirty="0"/>
          </a:p>
        </p:txBody>
      </p:sp>
    </p:spTree>
    <p:extLst>
      <p:ext uri="{BB962C8B-B14F-4D97-AF65-F5344CB8AC3E}">
        <p14:creationId xmlns:p14="http://schemas.microsoft.com/office/powerpoint/2010/main" val="4178416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a:bodyPr>
          <a:lstStyle/>
          <a:p>
            <a:pPr marL="0" indent="0" algn="ctr">
              <a:buNone/>
            </a:pPr>
            <a:r>
              <a:rPr lang="en-AU" sz="4800" dirty="0" smtClean="0"/>
              <a:t>Why?</a:t>
            </a:r>
          </a:p>
          <a:p>
            <a:r>
              <a:rPr lang="en-AU" dirty="0"/>
              <a:t>For any multiple of 9, the sum of the digits is also a multiple of 9. Similarly, any number </a:t>
            </a:r>
            <a:r>
              <a:rPr lang="en-AU" dirty="0" smtClean="0"/>
              <a:t>(N) and </a:t>
            </a:r>
            <a:r>
              <a:rPr lang="en-AU" dirty="0"/>
              <a:t>the sum of its digits </a:t>
            </a:r>
            <a:r>
              <a:rPr lang="en-AU" dirty="0" smtClean="0"/>
              <a:t>(N’) leave </a:t>
            </a:r>
            <a:r>
              <a:rPr lang="en-AU" dirty="0"/>
              <a:t>the same remainder when divided by 9.</a:t>
            </a:r>
          </a:p>
          <a:p>
            <a:r>
              <a:rPr lang="en-AU" dirty="0" smtClean="0"/>
              <a:t>Subtracting leaves a multiple of 9</a:t>
            </a:r>
            <a:endParaRPr lang="en-AU" dirty="0"/>
          </a:p>
          <a:p>
            <a:r>
              <a:rPr lang="en-AU" dirty="0"/>
              <a:t>N = 9X + r</a:t>
            </a:r>
          </a:p>
          <a:p>
            <a:r>
              <a:rPr lang="en-AU" dirty="0"/>
              <a:t>N’ = 9Y + r</a:t>
            </a:r>
          </a:p>
          <a:p>
            <a:r>
              <a:rPr lang="en-AU" dirty="0" smtClean="0"/>
              <a:t>N </a:t>
            </a:r>
            <a:r>
              <a:rPr lang="en-AU" dirty="0"/>
              <a:t>– </a:t>
            </a:r>
            <a:r>
              <a:rPr lang="en-AU" dirty="0" smtClean="0"/>
              <a:t>N’ </a:t>
            </a:r>
            <a:r>
              <a:rPr lang="en-AU" dirty="0"/>
              <a:t>= </a:t>
            </a:r>
            <a:r>
              <a:rPr lang="en-AU" dirty="0" smtClean="0"/>
              <a:t>9X – 9Y = 9(X </a:t>
            </a:r>
            <a:r>
              <a:rPr lang="en-AU" dirty="0"/>
              <a:t>– Y</a:t>
            </a:r>
            <a:r>
              <a:rPr lang="en-AU" dirty="0" smtClean="0"/>
              <a:t>), </a:t>
            </a:r>
            <a:r>
              <a:rPr lang="en-AU" dirty="0"/>
              <a:t>a multiple of 9 etc</a:t>
            </a:r>
            <a:r>
              <a:rPr lang="en-AU" dirty="0" smtClean="0"/>
              <a:t>…</a:t>
            </a:r>
          </a:p>
          <a:p>
            <a:pPr marL="0" indent="0">
              <a:buNone/>
            </a:pPr>
            <a:r>
              <a:rPr lang="en-AU" dirty="0" smtClean="0"/>
              <a:t>(see Mini Scramble example)</a:t>
            </a:r>
            <a:endParaRPr lang="en-AU" dirty="0"/>
          </a:p>
          <a:p>
            <a:pPr marL="0" indent="0">
              <a:buNone/>
            </a:pPr>
            <a:endParaRPr lang="en-AU" dirty="0" smtClean="0"/>
          </a:p>
        </p:txBody>
      </p:sp>
    </p:spTree>
    <p:extLst>
      <p:ext uri="{BB962C8B-B14F-4D97-AF65-F5344CB8AC3E}">
        <p14:creationId xmlns:p14="http://schemas.microsoft.com/office/powerpoint/2010/main" val="4012029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ctr">
              <a:buNone/>
            </a:pPr>
            <a:r>
              <a:rPr lang="en-AU" sz="4000" dirty="0" smtClean="0"/>
              <a:t>Mind </a:t>
            </a:r>
            <a:r>
              <a:rPr lang="en-AU" sz="4000" smtClean="0"/>
              <a:t>Reading Birthdate </a:t>
            </a:r>
            <a:r>
              <a:rPr lang="en-AU" sz="4000" dirty="0" smtClean="0"/>
              <a:t>HHH#26*</a:t>
            </a:r>
            <a:endParaRPr lang="en-AU" sz="4000" dirty="0"/>
          </a:p>
          <a:p>
            <a:pPr marL="0" indent="0">
              <a:buNone/>
            </a:pPr>
            <a:endParaRPr lang="en-AU" dirty="0" smtClean="0"/>
          </a:p>
          <a:p>
            <a:pPr marL="0" indent="0">
              <a:buNone/>
            </a:pPr>
            <a:endParaRPr lang="en-AU" dirty="0"/>
          </a:p>
          <a:p>
            <a:pPr lvl="0"/>
            <a:r>
              <a:rPr lang="en-AU" dirty="0" smtClean="0"/>
              <a:t>Think of the number of your birthdate</a:t>
            </a:r>
          </a:p>
          <a:p>
            <a:pPr marL="0" lvl="0" indent="0">
              <a:buNone/>
            </a:pPr>
            <a:endParaRPr lang="en-AU" dirty="0"/>
          </a:p>
          <a:p>
            <a:pPr lvl="0"/>
            <a:r>
              <a:rPr lang="en-AU" dirty="0" smtClean="0"/>
              <a:t>As the cards are dealt say YES or NO to whether your number appears or not on each card</a:t>
            </a:r>
            <a:endParaRPr lang="en-AU" dirty="0"/>
          </a:p>
          <a:p>
            <a:pPr marL="0" indent="0">
              <a:buNone/>
            </a:pPr>
            <a:endParaRPr lang="en-AU" dirty="0"/>
          </a:p>
        </p:txBody>
      </p:sp>
    </p:spTree>
    <p:extLst>
      <p:ext uri="{BB962C8B-B14F-4D97-AF65-F5344CB8AC3E}">
        <p14:creationId xmlns:p14="http://schemas.microsoft.com/office/powerpoint/2010/main" val="446900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5018708"/>
              </p:ext>
            </p:extLst>
          </p:nvPr>
        </p:nvGraphicFramePr>
        <p:xfrm>
          <a:off x="1619672" y="1124744"/>
          <a:ext cx="5544616" cy="4536504"/>
        </p:xfrm>
        <a:graphic>
          <a:graphicData uri="http://schemas.openxmlformats.org/drawingml/2006/table">
            <a:tbl>
              <a:tblPr firstRow="1" firstCol="1" bandRow="1">
                <a:tableStyleId>{5C22544A-7EE6-4342-B048-85BDC9FD1C3A}</a:tableStyleId>
              </a:tblPr>
              <a:tblGrid>
                <a:gridCol w="693077">
                  <a:extLst>
                    <a:ext uri="{9D8B030D-6E8A-4147-A177-3AD203B41FA5}">
                      <a16:colId xmlns:a16="http://schemas.microsoft.com/office/drawing/2014/main" val="20000"/>
                    </a:ext>
                  </a:extLst>
                </a:gridCol>
                <a:gridCol w="693077">
                  <a:extLst>
                    <a:ext uri="{9D8B030D-6E8A-4147-A177-3AD203B41FA5}">
                      <a16:colId xmlns:a16="http://schemas.microsoft.com/office/drawing/2014/main" val="20001"/>
                    </a:ext>
                  </a:extLst>
                </a:gridCol>
                <a:gridCol w="693077">
                  <a:extLst>
                    <a:ext uri="{9D8B030D-6E8A-4147-A177-3AD203B41FA5}">
                      <a16:colId xmlns:a16="http://schemas.microsoft.com/office/drawing/2014/main" val="20002"/>
                    </a:ext>
                  </a:extLst>
                </a:gridCol>
                <a:gridCol w="693077">
                  <a:extLst>
                    <a:ext uri="{9D8B030D-6E8A-4147-A177-3AD203B41FA5}">
                      <a16:colId xmlns:a16="http://schemas.microsoft.com/office/drawing/2014/main" val="20003"/>
                    </a:ext>
                  </a:extLst>
                </a:gridCol>
                <a:gridCol w="693077">
                  <a:extLst>
                    <a:ext uri="{9D8B030D-6E8A-4147-A177-3AD203B41FA5}">
                      <a16:colId xmlns:a16="http://schemas.microsoft.com/office/drawing/2014/main" val="20004"/>
                    </a:ext>
                  </a:extLst>
                </a:gridCol>
                <a:gridCol w="693077">
                  <a:extLst>
                    <a:ext uri="{9D8B030D-6E8A-4147-A177-3AD203B41FA5}">
                      <a16:colId xmlns:a16="http://schemas.microsoft.com/office/drawing/2014/main" val="20005"/>
                    </a:ext>
                  </a:extLst>
                </a:gridCol>
                <a:gridCol w="693077">
                  <a:extLst>
                    <a:ext uri="{9D8B030D-6E8A-4147-A177-3AD203B41FA5}">
                      <a16:colId xmlns:a16="http://schemas.microsoft.com/office/drawing/2014/main" val="20006"/>
                    </a:ext>
                  </a:extLst>
                </a:gridCol>
                <a:gridCol w="693077">
                  <a:extLst>
                    <a:ext uri="{9D8B030D-6E8A-4147-A177-3AD203B41FA5}">
                      <a16:colId xmlns:a16="http://schemas.microsoft.com/office/drawing/2014/main" val="20007"/>
                    </a:ext>
                  </a:extLst>
                </a:gridCol>
              </a:tblGrid>
              <a:tr h="1512168">
                <a:tc>
                  <a:txBody>
                    <a:bodyPr/>
                    <a:lstStyle/>
                    <a:p>
                      <a:endParaRPr lang="en-AU" dirty="0"/>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1512168">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1512168">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24919614"/>
              </p:ext>
            </p:extLst>
          </p:nvPr>
        </p:nvGraphicFramePr>
        <p:xfrm>
          <a:off x="1691680" y="1268760"/>
          <a:ext cx="5328592" cy="4248472"/>
        </p:xfrm>
        <a:graphic>
          <a:graphicData uri="http://schemas.openxmlformats.org/drawingml/2006/table">
            <a:tbl>
              <a:tblPr firstRow="1" bandRow="1">
                <a:tableStyleId>{5C22544A-7EE6-4342-B048-85BDC9FD1C3A}</a:tableStyleId>
              </a:tblPr>
              <a:tblGrid>
                <a:gridCol w="1332148">
                  <a:extLst>
                    <a:ext uri="{9D8B030D-6E8A-4147-A177-3AD203B41FA5}">
                      <a16:colId xmlns:a16="http://schemas.microsoft.com/office/drawing/2014/main" val="3586724461"/>
                    </a:ext>
                  </a:extLst>
                </a:gridCol>
                <a:gridCol w="1332148">
                  <a:extLst>
                    <a:ext uri="{9D8B030D-6E8A-4147-A177-3AD203B41FA5}">
                      <a16:colId xmlns:a16="http://schemas.microsoft.com/office/drawing/2014/main" val="3318082190"/>
                    </a:ext>
                  </a:extLst>
                </a:gridCol>
                <a:gridCol w="1332148">
                  <a:extLst>
                    <a:ext uri="{9D8B030D-6E8A-4147-A177-3AD203B41FA5}">
                      <a16:colId xmlns:a16="http://schemas.microsoft.com/office/drawing/2014/main" val="2284621651"/>
                    </a:ext>
                  </a:extLst>
                </a:gridCol>
                <a:gridCol w="1332148">
                  <a:extLst>
                    <a:ext uri="{9D8B030D-6E8A-4147-A177-3AD203B41FA5}">
                      <a16:colId xmlns:a16="http://schemas.microsoft.com/office/drawing/2014/main" val="4035183893"/>
                    </a:ext>
                  </a:extLst>
                </a:gridCol>
              </a:tblGrid>
              <a:tr h="1062118">
                <a:tc>
                  <a:txBody>
                    <a:bodyPr/>
                    <a:lstStyle/>
                    <a:p>
                      <a:pPr algn="ctr"/>
                      <a:r>
                        <a:rPr lang="en-AU" sz="3600" b="1" dirty="0" smtClean="0">
                          <a:solidFill>
                            <a:schemeClr val="tx1"/>
                          </a:solidFill>
                        </a:rPr>
                        <a:t>16</a:t>
                      </a:r>
                      <a:endParaRPr lang="en-AU" sz="3600" b="1" dirty="0">
                        <a:solidFill>
                          <a:schemeClr val="tx1"/>
                        </a:solidFill>
                      </a:endParaRPr>
                    </a:p>
                  </a:txBody>
                  <a:tcPr>
                    <a:noFill/>
                  </a:tcPr>
                </a:tc>
                <a:tc>
                  <a:txBody>
                    <a:bodyPr/>
                    <a:lstStyle/>
                    <a:p>
                      <a:pPr algn="ctr"/>
                      <a:r>
                        <a:rPr lang="en-AU" sz="3600" b="1" dirty="0" smtClean="0">
                          <a:solidFill>
                            <a:schemeClr val="tx1"/>
                          </a:solidFill>
                        </a:rPr>
                        <a:t>17</a:t>
                      </a:r>
                      <a:endParaRPr lang="en-AU" sz="3600" b="1" dirty="0">
                        <a:solidFill>
                          <a:schemeClr val="tx1"/>
                        </a:solidFill>
                      </a:endParaRPr>
                    </a:p>
                  </a:txBody>
                  <a:tcPr>
                    <a:noFill/>
                  </a:tcPr>
                </a:tc>
                <a:tc>
                  <a:txBody>
                    <a:bodyPr/>
                    <a:lstStyle/>
                    <a:p>
                      <a:pPr algn="ctr"/>
                      <a:r>
                        <a:rPr lang="en-AU" sz="3600" b="1" dirty="0" smtClean="0">
                          <a:solidFill>
                            <a:schemeClr val="tx1"/>
                          </a:solidFill>
                        </a:rPr>
                        <a:t>18</a:t>
                      </a:r>
                      <a:endParaRPr lang="en-AU" sz="3600" b="1" dirty="0">
                        <a:solidFill>
                          <a:schemeClr val="tx1"/>
                        </a:solidFill>
                      </a:endParaRPr>
                    </a:p>
                  </a:txBody>
                  <a:tcPr>
                    <a:noFill/>
                  </a:tcPr>
                </a:tc>
                <a:tc>
                  <a:txBody>
                    <a:bodyPr/>
                    <a:lstStyle/>
                    <a:p>
                      <a:pPr algn="ctr"/>
                      <a:r>
                        <a:rPr lang="en-AU" sz="3600" b="1" dirty="0" smtClean="0">
                          <a:solidFill>
                            <a:schemeClr val="tx1"/>
                          </a:solidFill>
                        </a:rPr>
                        <a:t>19</a:t>
                      </a:r>
                      <a:endParaRPr lang="en-AU" sz="3600" b="1" dirty="0">
                        <a:solidFill>
                          <a:schemeClr val="tx1"/>
                        </a:solidFill>
                      </a:endParaRPr>
                    </a:p>
                  </a:txBody>
                  <a:tcPr>
                    <a:noFill/>
                  </a:tcPr>
                </a:tc>
                <a:extLst>
                  <a:ext uri="{0D108BD9-81ED-4DB2-BD59-A6C34878D82A}">
                    <a16:rowId xmlns:a16="http://schemas.microsoft.com/office/drawing/2014/main" val="203346587"/>
                  </a:ext>
                </a:extLst>
              </a:tr>
              <a:tr h="1062118">
                <a:tc>
                  <a:txBody>
                    <a:bodyPr/>
                    <a:lstStyle/>
                    <a:p>
                      <a:pPr algn="ctr"/>
                      <a:r>
                        <a:rPr lang="en-AU" sz="3600" b="1" dirty="0" smtClean="0"/>
                        <a:t>20</a:t>
                      </a:r>
                      <a:endParaRPr lang="en-AU" sz="3600" b="1" dirty="0"/>
                    </a:p>
                  </a:txBody>
                  <a:tcPr>
                    <a:noFill/>
                  </a:tcPr>
                </a:tc>
                <a:tc>
                  <a:txBody>
                    <a:bodyPr/>
                    <a:lstStyle/>
                    <a:p>
                      <a:pPr algn="ctr"/>
                      <a:r>
                        <a:rPr lang="en-AU" sz="3600" b="1" dirty="0" smtClean="0"/>
                        <a:t>21</a:t>
                      </a:r>
                      <a:endParaRPr lang="en-AU" sz="3600" b="1" dirty="0"/>
                    </a:p>
                  </a:txBody>
                  <a:tcPr>
                    <a:noFill/>
                  </a:tcPr>
                </a:tc>
                <a:tc>
                  <a:txBody>
                    <a:bodyPr/>
                    <a:lstStyle/>
                    <a:p>
                      <a:pPr algn="ctr"/>
                      <a:r>
                        <a:rPr lang="en-AU" sz="3600" b="1" dirty="0" smtClean="0"/>
                        <a:t>22</a:t>
                      </a:r>
                      <a:endParaRPr lang="en-AU" sz="3600" b="1" dirty="0"/>
                    </a:p>
                  </a:txBody>
                  <a:tcPr>
                    <a:noFill/>
                  </a:tcPr>
                </a:tc>
                <a:tc>
                  <a:txBody>
                    <a:bodyPr/>
                    <a:lstStyle/>
                    <a:p>
                      <a:pPr algn="ctr"/>
                      <a:r>
                        <a:rPr lang="en-AU" sz="3600" b="1" dirty="0" smtClean="0"/>
                        <a:t>23</a:t>
                      </a:r>
                      <a:endParaRPr lang="en-AU" sz="3600" b="1" dirty="0"/>
                    </a:p>
                  </a:txBody>
                  <a:tcPr>
                    <a:noFill/>
                  </a:tcPr>
                </a:tc>
                <a:extLst>
                  <a:ext uri="{0D108BD9-81ED-4DB2-BD59-A6C34878D82A}">
                    <a16:rowId xmlns:a16="http://schemas.microsoft.com/office/drawing/2014/main" val="3479919810"/>
                  </a:ext>
                </a:extLst>
              </a:tr>
              <a:tr h="1062118">
                <a:tc>
                  <a:txBody>
                    <a:bodyPr/>
                    <a:lstStyle/>
                    <a:p>
                      <a:pPr algn="ctr"/>
                      <a:r>
                        <a:rPr lang="en-AU" sz="3600" b="1" dirty="0" smtClean="0"/>
                        <a:t>24</a:t>
                      </a:r>
                      <a:endParaRPr lang="en-AU" sz="3600" b="1" dirty="0"/>
                    </a:p>
                  </a:txBody>
                  <a:tcPr>
                    <a:noFill/>
                  </a:tcPr>
                </a:tc>
                <a:tc>
                  <a:txBody>
                    <a:bodyPr/>
                    <a:lstStyle/>
                    <a:p>
                      <a:pPr algn="ctr"/>
                      <a:r>
                        <a:rPr lang="en-AU" sz="3600" b="1" dirty="0" smtClean="0"/>
                        <a:t>25</a:t>
                      </a:r>
                      <a:endParaRPr lang="en-AU" sz="3600" b="1" dirty="0"/>
                    </a:p>
                  </a:txBody>
                  <a:tcPr>
                    <a:noFill/>
                  </a:tcPr>
                </a:tc>
                <a:tc>
                  <a:txBody>
                    <a:bodyPr/>
                    <a:lstStyle/>
                    <a:p>
                      <a:pPr algn="ctr"/>
                      <a:r>
                        <a:rPr lang="en-AU" sz="3600" b="1" dirty="0" smtClean="0"/>
                        <a:t>26</a:t>
                      </a:r>
                      <a:endParaRPr lang="en-AU" sz="3600" b="1" dirty="0"/>
                    </a:p>
                  </a:txBody>
                  <a:tcPr>
                    <a:noFill/>
                  </a:tcPr>
                </a:tc>
                <a:tc>
                  <a:txBody>
                    <a:bodyPr/>
                    <a:lstStyle/>
                    <a:p>
                      <a:pPr algn="ctr"/>
                      <a:r>
                        <a:rPr lang="en-AU" sz="3600" b="1" dirty="0" smtClean="0"/>
                        <a:t>27</a:t>
                      </a:r>
                      <a:endParaRPr lang="en-AU" sz="3600" b="1" dirty="0"/>
                    </a:p>
                  </a:txBody>
                  <a:tcPr>
                    <a:noFill/>
                  </a:tcPr>
                </a:tc>
                <a:extLst>
                  <a:ext uri="{0D108BD9-81ED-4DB2-BD59-A6C34878D82A}">
                    <a16:rowId xmlns:a16="http://schemas.microsoft.com/office/drawing/2014/main" val="3969407711"/>
                  </a:ext>
                </a:extLst>
              </a:tr>
              <a:tr h="1062118">
                <a:tc>
                  <a:txBody>
                    <a:bodyPr/>
                    <a:lstStyle/>
                    <a:p>
                      <a:pPr algn="ctr"/>
                      <a:r>
                        <a:rPr lang="en-AU" sz="3600" b="1" dirty="0" smtClean="0"/>
                        <a:t>28</a:t>
                      </a:r>
                      <a:endParaRPr lang="en-AU" sz="3600" b="1" dirty="0"/>
                    </a:p>
                  </a:txBody>
                  <a:tcPr>
                    <a:noFill/>
                  </a:tcPr>
                </a:tc>
                <a:tc>
                  <a:txBody>
                    <a:bodyPr/>
                    <a:lstStyle/>
                    <a:p>
                      <a:pPr algn="ctr"/>
                      <a:r>
                        <a:rPr lang="en-AU" sz="3600" b="1" dirty="0" smtClean="0"/>
                        <a:t>29</a:t>
                      </a:r>
                      <a:endParaRPr lang="en-AU" sz="3600" b="1" dirty="0"/>
                    </a:p>
                  </a:txBody>
                  <a:tcPr>
                    <a:noFill/>
                  </a:tcPr>
                </a:tc>
                <a:tc>
                  <a:txBody>
                    <a:bodyPr/>
                    <a:lstStyle/>
                    <a:p>
                      <a:pPr algn="ctr"/>
                      <a:r>
                        <a:rPr lang="en-AU" sz="3600" b="1" dirty="0" smtClean="0"/>
                        <a:t>30</a:t>
                      </a:r>
                      <a:endParaRPr lang="en-AU" sz="3600" b="1" dirty="0"/>
                    </a:p>
                  </a:txBody>
                  <a:tcPr>
                    <a:noFill/>
                  </a:tcPr>
                </a:tc>
                <a:tc>
                  <a:txBody>
                    <a:bodyPr/>
                    <a:lstStyle/>
                    <a:p>
                      <a:pPr algn="ctr"/>
                      <a:r>
                        <a:rPr lang="en-AU" sz="3600" b="1" dirty="0" smtClean="0"/>
                        <a:t>31</a:t>
                      </a:r>
                      <a:endParaRPr lang="en-AU" sz="3600" b="1" dirty="0"/>
                    </a:p>
                  </a:txBody>
                  <a:tcPr>
                    <a:noFill/>
                  </a:tcPr>
                </a:tc>
                <a:extLst>
                  <a:ext uri="{0D108BD9-81ED-4DB2-BD59-A6C34878D82A}">
                    <a16:rowId xmlns:a16="http://schemas.microsoft.com/office/drawing/2014/main" val="3153559938"/>
                  </a:ext>
                </a:extLst>
              </a:tr>
            </a:tbl>
          </a:graphicData>
        </a:graphic>
      </p:graphicFrame>
    </p:spTree>
    <p:extLst>
      <p:ext uri="{BB962C8B-B14F-4D97-AF65-F5344CB8AC3E}">
        <p14:creationId xmlns:p14="http://schemas.microsoft.com/office/powerpoint/2010/main" val="300343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Introductions</a:t>
            </a:r>
            <a:endParaRPr lang="en-AU" dirty="0"/>
          </a:p>
        </p:txBody>
      </p:sp>
      <p:sp>
        <p:nvSpPr>
          <p:cNvPr id="3" name="Content Placeholder 2"/>
          <p:cNvSpPr>
            <a:spLocks noGrp="1"/>
          </p:cNvSpPr>
          <p:nvPr>
            <p:ph idx="1"/>
          </p:nvPr>
        </p:nvSpPr>
        <p:spPr/>
        <p:txBody>
          <a:bodyPr>
            <a:normAutofit lnSpcReduction="10000"/>
          </a:bodyPr>
          <a:lstStyle/>
          <a:p>
            <a:r>
              <a:rPr lang="en-AU" dirty="0" smtClean="0"/>
              <a:t>Stephen Hanlon</a:t>
            </a:r>
          </a:p>
          <a:p>
            <a:r>
              <a:rPr lang="en-AU" dirty="0" smtClean="0"/>
              <a:t>Learning Area Leader of Mathematics at </a:t>
            </a:r>
            <a:r>
              <a:rPr lang="en-AU" dirty="0" err="1" smtClean="0"/>
              <a:t>Braemar</a:t>
            </a:r>
            <a:r>
              <a:rPr lang="en-AU" dirty="0" smtClean="0"/>
              <a:t> College, Woodend</a:t>
            </a:r>
          </a:p>
          <a:p>
            <a:r>
              <a:rPr lang="en-AU" dirty="0" smtClean="0"/>
              <a:t>Teacher of mathematics since 1984</a:t>
            </a:r>
          </a:p>
          <a:p>
            <a:r>
              <a:rPr lang="en-AU" dirty="0" smtClean="0"/>
              <a:t>2019 teaching load:</a:t>
            </a:r>
          </a:p>
          <a:p>
            <a:pPr marL="0" indent="0">
              <a:buNone/>
            </a:pPr>
            <a:r>
              <a:rPr lang="en-AU" i="1" dirty="0" smtClean="0"/>
              <a:t>12 Specialist Mathematics</a:t>
            </a:r>
          </a:p>
          <a:p>
            <a:pPr marL="0" indent="0">
              <a:buNone/>
            </a:pPr>
            <a:r>
              <a:rPr lang="en-AU" i="1" dirty="0" smtClean="0"/>
              <a:t>12 Mathematical Methods</a:t>
            </a:r>
          </a:p>
          <a:p>
            <a:pPr marL="0" indent="0">
              <a:buNone/>
            </a:pPr>
            <a:r>
              <a:rPr lang="en-AU" i="1" dirty="0" smtClean="0"/>
              <a:t>9/10 Elective MMM</a:t>
            </a:r>
            <a:endParaRPr lang="en-AU" i="1" dirty="0"/>
          </a:p>
        </p:txBody>
      </p:sp>
    </p:spTree>
    <p:extLst>
      <p:ext uri="{BB962C8B-B14F-4D97-AF65-F5344CB8AC3E}">
        <p14:creationId xmlns:p14="http://schemas.microsoft.com/office/powerpoint/2010/main" val="280344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5018708"/>
              </p:ext>
            </p:extLst>
          </p:nvPr>
        </p:nvGraphicFramePr>
        <p:xfrm>
          <a:off x="1619672" y="1124744"/>
          <a:ext cx="5544616" cy="4536504"/>
        </p:xfrm>
        <a:graphic>
          <a:graphicData uri="http://schemas.openxmlformats.org/drawingml/2006/table">
            <a:tbl>
              <a:tblPr firstRow="1" firstCol="1" bandRow="1">
                <a:tableStyleId>{5C22544A-7EE6-4342-B048-85BDC9FD1C3A}</a:tableStyleId>
              </a:tblPr>
              <a:tblGrid>
                <a:gridCol w="693077">
                  <a:extLst>
                    <a:ext uri="{9D8B030D-6E8A-4147-A177-3AD203B41FA5}">
                      <a16:colId xmlns:a16="http://schemas.microsoft.com/office/drawing/2014/main" val="20000"/>
                    </a:ext>
                  </a:extLst>
                </a:gridCol>
                <a:gridCol w="693077">
                  <a:extLst>
                    <a:ext uri="{9D8B030D-6E8A-4147-A177-3AD203B41FA5}">
                      <a16:colId xmlns:a16="http://schemas.microsoft.com/office/drawing/2014/main" val="20001"/>
                    </a:ext>
                  </a:extLst>
                </a:gridCol>
                <a:gridCol w="693077">
                  <a:extLst>
                    <a:ext uri="{9D8B030D-6E8A-4147-A177-3AD203B41FA5}">
                      <a16:colId xmlns:a16="http://schemas.microsoft.com/office/drawing/2014/main" val="20002"/>
                    </a:ext>
                  </a:extLst>
                </a:gridCol>
                <a:gridCol w="693077">
                  <a:extLst>
                    <a:ext uri="{9D8B030D-6E8A-4147-A177-3AD203B41FA5}">
                      <a16:colId xmlns:a16="http://schemas.microsoft.com/office/drawing/2014/main" val="20003"/>
                    </a:ext>
                  </a:extLst>
                </a:gridCol>
                <a:gridCol w="693077">
                  <a:extLst>
                    <a:ext uri="{9D8B030D-6E8A-4147-A177-3AD203B41FA5}">
                      <a16:colId xmlns:a16="http://schemas.microsoft.com/office/drawing/2014/main" val="20004"/>
                    </a:ext>
                  </a:extLst>
                </a:gridCol>
                <a:gridCol w="693077">
                  <a:extLst>
                    <a:ext uri="{9D8B030D-6E8A-4147-A177-3AD203B41FA5}">
                      <a16:colId xmlns:a16="http://schemas.microsoft.com/office/drawing/2014/main" val="20005"/>
                    </a:ext>
                  </a:extLst>
                </a:gridCol>
                <a:gridCol w="693077">
                  <a:extLst>
                    <a:ext uri="{9D8B030D-6E8A-4147-A177-3AD203B41FA5}">
                      <a16:colId xmlns:a16="http://schemas.microsoft.com/office/drawing/2014/main" val="20006"/>
                    </a:ext>
                  </a:extLst>
                </a:gridCol>
                <a:gridCol w="693077">
                  <a:extLst>
                    <a:ext uri="{9D8B030D-6E8A-4147-A177-3AD203B41FA5}">
                      <a16:colId xmlns:a16="http://schemas.microsoft.com/office/drawing/2014/main" val="20007"/>
                    </a:ext>
                  </a:extLst>
                </a:gridCol>
              </a:tblGrid>
              <a:tr h="1512168">
                <a:tc>
                  <a:txBody>
                    <a:bodyPr/>
                    <a:lstStyle/>
                    <a:p>
                      <a:endParaRPr lang="en-AU" dirty="0"/>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1512168">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1512168">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93156926"/>
              </p:ext>
            </p:extLst>
          </p:nvPr>
        </p:nvGraphicFramePr>
        <p:xfrm>
          <a:off x="1691680" y="1268760"/>
          <a:ext cx="5328592" cy="4248472"/>
        </p:xfrm>
        <a:graphic>
          <a:graphicData uri="http://schemas.openxmlformats.org/drawingml/2006/table">
            <a:tbl>
              <a:tblPr firstRow="1" bandRow="1">
                <a:tableStyleId>{5C22544A-7EE6-4342-B048-85BDC9FD1C3A}</a:tableStyleId>
              </a:tblPr>
              <a:tblGrid>
                <a:gridCol w="1332148">
                  <a:extLst>
                    <a:ext uri="{9D8B030D-6E8A-4147-A177-3AD203B41FA5}">
                      <a16:colId xmlns:a16="http://schemas.microsoft.com/office/drawing/2014/main" val="3586724461"/>
                    </a:ext>
                  </a:extLst>
                </a:gridCol>
                <a:gridCol w="1332148">
                  <a:extLst>
                    <a:ext uri="{9D8B030D-6E8A-4147-A177-3AD203B41FA5}">
                      <a16:colId xmlns:a16="http://schemas.microsoft.com/office/drawing/2014/main" val="3318082190"/>
                    </a:ext>
                  </a:extLst>
                </a:gridCol>
                <a:gridCol w="1332148">
                  <a:extLst>
                    <a:ext uri="{9D8B030D-6E8A-4147-A177-3AD203B41FA5}">
                      <a16:colId xmlns:a16="http://schemas.microsoft.com/office/drawing/2014/main" val="2284621651"/>
                    </a:ext>
                  </a:extLst>
                </a:gridCol>
                <a:gridCol w="1332148">
                  <a:extLst>
                    <a:ext uri="{9D8B030D-6E8A-4147-A177-3AD203B41FA5}">
                      <a16:colId xmlns:a16="http://schemas.microsoft.com/office/drawing/2014/main" val="4035183893"/>
                    </a:ext>
                  </a:extLst>
                </a:gridCol>
              </a:tblGrid>
              <a:tr h="1062118">
                <a:tc>
                  <a:txBody>
                    <a:bodyPr/>
                    <a:lstStyle/>
                    <a:p>
                      <a:pPr algn="ctr"/>
                      <a:r>
                        <a:rPr lang="en-AU" sz="3600" b="1" dirty="0" smtClean="0">
                          <a:solidFill>
                            <a:schemeClr val="tx1"/>
                          </a:solidFill>
                        </a:rPr>
                        <a:t>2</a:t>
                      </a:r>
                      <a:endParaRPr lang="en-AU" sz="3600" b="1" dirty="0">
                        <a:solidFill>
                          <a:schemeClr val="tx1"/>
                        </a:solidFill>
                      </a:endParaRPr>
                    </a:p>
                  </a:txBody>
                  <a:tcPr>
                    <a:noFill/>
                  </a:tcPr>
                </a:tc>
                <a:tc>
                  <a:txBody>
                    <a:bodyPr/>
                    <a:lstStyle/>
                    <a:p>
                      <a:pPr algn="ctr"/>
                      <a:r>
                        <a:rPr lang="en-AU" sz="3600" b="1" dirty="0" smtClean="0">
                          <a:solidFill>
                            <a:schemeClr val="tx1"/>
                          </a:solidFill>
                        </a:rPr>
                        <a:t>3</a:t>
                      </a:r>
                      <a:endParaRPr lang="en-AU" sz="3600" b="1" dirty="0">
                        <a:solidFill>
                          <a:schemeClr val="tx1"/>
                        </a:solidFill>
                      </a:endParaRPr>
                    </a:p>
                  </a:txBody>
                  <a:tcPr>
                    <a:noFill/>
                  </a:tcPr>
                </a:tc>
                <a:tc>
                  <a:txBody>
                    <a:bodyPr/>
                    <a:lstStyle/>
                    <a:p>
                      <a:pPr algn="ctr"/>
                      <a:r>
                        <a:rPr lang="en-AU" sz="3600" b="1" dirty="0" smtClean="0">
                          <a:solidFill>
                            <a:schemeClr val="tx1"/>
                          </a:solidFill>
                        </a:rPr>
                        <a:t>6</a:t>
                      </a:r>
                      <a:endParaRPr lang="en-AU" sz="3600" b="1" dirty="0">
                        <a:solidFill>
                          <a:schemeClr val="tx1"/>
                        </a:solidFill>
                      </a:endParaRPr>
                    </a:p>
                  </a:txBody>
                  <a:tcPr>
                    <a:noFill/>
                  </a:tcPr>
                </a:tc>
                <a:tc>
                  <a:txBody>
                    <a:bodyPr/>
                    <a:lstStyle/>
                    <a:p>
                      <a:pPr algn="ctr"/>
                      <a:r>
                        <a:rPr lang="en-AU" sz="3600" b="1" dirty="0" smtClean="0">
                          <a:solidFill>
                            <a:schemeClr val="tx1"/>
                          </a:solidFill>
                        </a:rPr>
                        <a:t>7</a:t>
                      </a:r>
                      <a:endParaRPr lang="en-AU" sz="3600" b="1" dirty="0">
                        <a:solidFill>
                          <a:schemeClr val="tx1"/>
                        </a:solidFill>
                      </a:endParaRPr>
                    </a:p>
                  </a:txBody>
                  <a:tcPr>
                    <a:noFill/>
                  </a:tcPr>
                </a:tc>
                <a:extLst>
                  <a:ext uri="{0D108BD9-81ED-4DB2-BD59-A6C34878D82A}">
                    <a16:rowId xmlns:a16="http://schemas.microsoft.com/office/drawing/2014/main" val="203346587"/>
                  </a:ext>
                </a:extLst>
              </a:tr>
              <a:tr h="1062118">
                <a:tc>
                  <a:txBody>
                    <a:bodyPr/>
                    <a:lstStyle/>
                    <a:p>
                      <a:pPr algn="ctr"/>
                      <a:r>
                        <a:rPr lang="en-AU" sz="3600" b="1" dirty="0" smtClean="0"/>
                        <a:t>10</a:t>
                      </a:r>
                      <a:endParaRPr lang="en-AU" sz="3600" b="1" dirty="0"/>
                    </a:p>
                  </a:txBody>
                  <a:tcPr>
                    <a:noFill/>
                  </a:tcPr>
                </a:tc>
                <a:tc>
                  <a:txBody>
                    <a:bodyPr/>
                    <a:lstStyle/>
                    <a:p>
                      <a:pPr algn="ctr"/>
                      <a:r>
                        <a:rPr lang="en-AU" sz="3600" b="1" dirty="0" smtClean="0"/>
                        <a:t>11</a:t>
                      </a:r>
                      <a:endParaRPr lang="en-AU" sz="3600" b="1" dirty="0"/>
                    </a:p>
                  </a:txBody>
                  <a:tcPr>
                    <a:noFill/>
                  </a:tcPr>
                </a:tc>
                <a:tc>
                  <a:txBody>
                    <a:bodyPr/>
                    <a:lstStyle/>
                    <a:p>
                      <a:pPr algn="ctr"/>
                      <a:r>
                        <a:rPr lang="en-AU" sz="3600" b="1" dirty="0" smtClean="0"/>
                        <a:t>14</a:t>
                      </a:r>
                      <a:endParaRPr lang="en-AU" sz="3600" b="1" dirty="0"/>
                    </a:p>
                  </a:txBody>
                  <a:tcPr>
                    <a:noFill/>
                  </a:tcPr>
                </a:tc>
                <a:tc>
                  <a:txBody>
                    <a:bodyPr/>
                    <a:lstStyle/>
                    <a:p>
                      <a:pPr algn="ctr"/>
                      <a:r>
                        <a:rPr lang="en-AU" sz="3600" b="1" dirty="0" smtClean="0"/>
                        <a:t>15</a:t>
                      </a:r>
                      <a:endParaRPr lang="en-AU" sz="3600" b="1" dirty="0"/>
                    </a:p>
                  </a:txBody>
                  <a:tcPr>
                    <a:noFill/>
                  </a:tcPr>
                </a:tc>
                <a:extLst>
                  <a:ext uri="{0D108BD9-81ED-4DB2-BD59-A6C34878D82A}">
                    <a16:rowId xmlns:a16="http://schemas.microsoft.com/office/drawing/2014/main" val="3479919810"/>
                  </a:ext>
                </a:extLst>
              </a:tr>
              <a:tr h="1062118">
                <a:tc>
                  <a:txBody>
                    <a:bodyPr/>
                    <a:lstStyle/>
                    <a:p>
                      <a:pPr algn="ctr"/>
                      <a:r>
                        <a:rPr lang="en-AU" sz="3600" b="1" dirty="0" smtClean="0"/>
                        <a:t>18</a:t>
                      </a:r>
                      <a:endParaRPr lang="en-AU" sz="3600" b="1" dirty="0"/>
                    </a:p>
                  </a:txBody>
                  <a:tcPr>
                    <a:noFill/>
                  </a:tcPr>
                </a:tc>
                <a:tc>
                  <a:txBody>
                    <a:bodyPr/>
                    <a:lstStyle/>
                    <a:p>
                      <a:pPr algn="ctr"/>
                      <a:r>
                        <a:rPr lang="en-AU" sz="3600" b="1" dirty="0" smtClean="0"/>
                        <a:t>19</a:t>
                      </a:r>
                      <a:endParaRPr lang="en-AU" sz="3600" b="1" dirty="0"/>
                    </a:p>
                  </a:txBody>
                  <a:tcPr>
                    <a:noFill/>
                  </a:tcPr>
                </a:tc>
                <a:tc>
                  <a:txBody>
                    <a:bodyPr/>
                    <a:lstStyle/>
                    <a:p>
                      <a:pPr algn="ctr"/>
                      <a:r>
                        <a:rPr lang="en-AU" sz="3600" b="1" dirty="0" smtClean="0"/>
                        <a:t>22</a:t>
                      </a:r>
                      <a:endParaRPr lang="en-AU" sz="3600" b="1" dirty="0"/>
                    </a:p>
                  </a:txBody>
                  <a:tcPr>
                    <a:noFill/>
                  </a:tcPr>
                </a:tc>
                <a:tc>
                  <a:txBody>
                    <a:bodyPr/>
                    <a:lstStyle/>
                    <a:p>
                      <a:pPr algn="ctr"/>
                      <a:r>
                        <a:rPr lang="en-AU" sz="3600" b="1" dirty="0" smtClean="0"/>
                        <a:t>23</a:t>
                      </a:r>
                      <a:endParaRPr lang="en-AU" sz="3600" b="1" dirty="0"/>
                    </a:p>
                  </a:txBody>
                  <a:tcPr>
                    <a:noFill/>
                  </a:tcPr>
                </a:tc>
                <a:extLst>
                  <a:ext uri="{0D108BD9-81ED-4DB2-BD59-A6C34878D82A}">
                    <a16:rowId xmlns:a16="http://schemas.microsoft.com/office/drawing/2014/main" val="3969407711"/>
                  </a:ext>
                </a:extLst>
              </a:tr>
              <a:tr h="1062118">
                <a:tc>
                  <a:txBody>
                    <a:bodyPr/>
                    <a:lstStyle/>
                    <a:p>
                      <a:pPr algn="ctr"/>
                      <a:r>
                        <a:rPr lang="en-AU" sz="3600" b="1" dirty="0" smtClean="0"/>
                        <a:t>26</a:t>
                      </a:r>
                      <a:endParaRPr lang="en-AU" sz="3600" b="1" dirty="0"/>
                    </a:p>
                  </a:txBody>
                  <a:tcPr>
                    <a:noFill/>
                  </a:tcPr>
                </a:tc>
                <a:tc>
                  <a:txBody>
                    <a:bodyPr/>
                    <a:lstStyle/>
                    <a:p>
                      <a:pPr algn="ctr"/>
                      <a:r>
                        <a:rPr lang="en-AU" sz="3600" b="1" dirty="0" smtClean="0"/>
                        <a:t>27</a:t>
                      </a:r>
                      <a:endParaRPr lang="en-AU" sz="3600" b="1" dirty="0"/>
                    </a:p>
                  </a:txBody>
                  <a:tcPr>
                    <a:noFill/>
                  </a:tcPr>
                </a:tc>
                <a:tc>
                  <a:txBody>
                    <a:bodyPr/>
                    <a:lstStyle/>
                    <a:p>
                      <a:pPr algn="ctr"/>
                      <a:r>
                        <a:rPr lang="en-AU" sz="3600" b="1" dirty="0" smtClean="0"/>
                        <a:t>30</a:t>
                      </a:r>
                      <a:endParaRPr lang="en-AU" sz="3600" b="1" dirty="0"/>
                    </a:p>
                  </a:txBody>
                  <a:tcPr>
                    <a:noFill/>
                  </a:tcPr>
                </a:tc>
                <a:tc>
                  <a:txBody>
                    <a:bodyPr/>
                    <a:lstStyle/>
                    <a:p>
                      <a:pPr algn="ctr"/>
                      <a:r>
                        <a:rPr lang="en-AU" sz="3600" b="1" dirty="0" smtClean="0"/>
                        <a:t>31</a:t>
                      </a:r>
                      <a:endParaRPr lang="en-AU" sz="3600" b="1" dirty="0"/>
                    </a:p>
                  </a:txBody>
                  <a:tcPr>
                    <a:noFill/>
                  </a:tcPr>
                </a:tc>
                <a:extLst>
                  <a:ext uri="{0D108BD9-81ED-4DB2-BD59-A6C34878D82A}">
                    <a16:rowId xmlns:a16="http://schemas.microsoft.com/office/drawing/2014/main" val="3153559938"/>
                  </a:ext>
                </a:extLst>
              </a:tr>
            </a:tbl>
          </a:graphicData>
        </a:graphic>
      </p:graphicFrame>
    </p:spTree>
    <p:extLst>
      <p:ext uri="{BB962C8B-B14F-4D97-AF65-F5344CB8AC3E}">
        <p14:creationId xmlns:p14="http://schemas.microsoft.com/office/powerpoint/2010/main" val="340465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5018708"/>
              </p:ext>
            </p:extLst>
          </p:nvPr>
        </p:nvGraphicFramePr>
        <p:xfrm>
          <a:off x="1619672" y="1124744"/>
          <a:ext cx="5544616" cy="4536504"/>
        </p:xfrm>
        <a:graphic>
          <a:graphicData uri="http://schemas.openxmlformats.org/drawingml/2006/table">
            <a:tbl>
              <a:tblPr firstRow="1" firstCol="1" bandRow="1">
                <a:tableStyleId>{5C22544A-7EE6-4342-B048-85BDC9FD1C3A}</a:tableStyleId>
              </a:tblPr>
              <a:tblGrid>
                <a:gridCol w="693077">
                  <a:extLst>
                    <a:ext uri="{9D8B030D-6E8A-4147-A177-3AD203B41FA5}">
                      <a16:colId xmlns:a16="http://schemas.microsoft.com/office/drawing/2014/main" val="20000"/>
                    </a:ext>
                  </a:extLst>
                </a:gridCol>
                <a:gridCol w="693077">
                  <a:extLst>
                    <a:ext uri="{9D8B030D-6E8A-4147-A177-3AD203B41FA5}">
                      <a16:colId xmlns:a16="http://schemas.microsoft.com/office/drawing/2014/main" val="20001"/>
                    </a:ext>
                  </a:extLst>
                </a:gridCol>
                <a:gridCol w="693077">
                  <a:extLst>
                    <a:ext uri="{9D8B030D-6E8A-4147-A177-3AD203B41FA5}">
                      <a16:colId xmlns:a16="http://schemas.microsoft.com/office/drawing/2014/main" val="20002"/>
                    </a:ext>
                  </a:extLst>
                </a:gridCol>
                <a:gridCol w="693077">
                  <a:extLst>
                    <a:ext uri="{9D8B030D-6E8A-4147-A177-3AD203B41FA5}">
                      <a16:colId xmlns:a16="http://schemas.microsoft.com/office/drawing/2014/main" val="20003"/>
                    </a:ext>
                  </a:extLst>
                </a:gridCol>
                <a:gridCol w="693077">
                  <a:extLst>
                    <a:ext uri="{9D8B030D-6E8A-4147-A177-3AD203B41FA5}">
                      <a16:colId xmlns:a16="http://schemas.microsoft.com/office/drawing/2014/main" val="20004"/>
                    </a:ext>
                  </a:extLst>
                </a:gridCol>
                <a:gridCol w="693077">
                  <a:extLst>
                    <a:ext uri="{9D8B030D-6E8A-4147-A177-3AD203B41FA5}">
                      <a16:colId xmlns:a16="http://schemas.microsoft.com/office/drawing/2014/main" val="20005"/>
                    </a:ext>
                  </a:extLst>
                </a:gridCol>
                <a:gridCol w="693077">
                  <a:extLst>
                    <a:ext uri="{9D8B030D-6E8A-4147-A177-3AD203B41FA5}">
                      <a16:colId xmlns:a16="http://schemas.microsoft.com/office/drawing/2014/main" val="20006"/>
                    </a:ext>
                  </a:extLst>
                </a:gridCol>
                <a:gridCol w="693077">
                  <a:extLst>
                    <a:ext uri="{9D8B030D-6E8A-4147-A177-3AD203B41FA5}">
                      <a16:colId xmlns:a16="http://schemas.microsoft.com/office/drawing/2014/main" val="20007"/>
                    </a:ext>
                  </a:extLst>
                </a:gridCol>
              </a:tblGrid>
              <a:tr h="1512168">
                <a:tc>
                  <a:txBody>
                    <a:bodyPr/>
                    <a:lstStyle/>
                    <a:p>
                      <a:endParaRPr lang="en-AU" dirty="0"/>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1512168">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1512168">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78311855"/>
              </p:ext>
            </p:extLst>
          </p:nvPr>
        </p:nvGraphicFramePr>
        <p:xfrm>
          <a:off x="1691680" y="1268760"/>
          <a:ext cx="5328592" cy="4248472"/>
        </p:xfrm>
        <a:graphic>
          <a:graphicData uri="http://schemas.openxmlformats.org/drawingml/2006/table">
            <a:tbl>
              <a:tblPr firstRow="1" bandRow="1">
                <a:tableStyleId>{5C22544A-7EE6-4342-B048-85BDC9FD1C3A}</a:tableStyleId>
              </a:tblPr>
              <a:tblGrid>
                <a:gridCol w="1332148">
                  <a:extLst>
                    <a:ext uri="{9D8B030D-6E8A-4147-A177-3AD203B41FA5}">
                      <a16:colId xmlns:a16="http://schemas.microsoft.com/office/drawing/2014/main" val="3586724461"/>
                    </a:ext>
                  </a:extLst>
                </a:gridCol>
                <a:gridCol w="1332148">
                  <a:extLst>
                    <a:ext uri="{9D8B030D-6E8A-4147-A177-3AD203B41FA5}">
                      <a16:colId xmlns:a16="http://schemas.microsoft.com/office/drawing/2014/main" val="3318082190"/>
                    </a:ext>
                  </a:extLst>
                </a:gridCol>
                <a:gridCol w="1332148">
                  <a:extLst>
                    <a:ext uri="{9D8B030D-6E8A-4147-A177-3AD203B41FA5}">
                      <a16:colId xmlns:a16="http://schemas.microsoft.com/office/drawing/2014/main" val="2284621651"/>
                    </a:ext>
                  </a:extLst>
                </a:gridCol>
                <a:gridCol w="1332148">
                  <a:extLst>
                    <a:ext uri="{9D8B030D-6E8A-4147-A177-3AD203B41FA5}">
                      <a16:colId xmlns:a16="http://schemas.microsoft.com/office/drawing/2014/main" val="4035183893"/>
                    </a:ext>
                  </a:extLst>
                </a:gridCol>
              </a:tblGrid>
              <a:tr h="1062118">
                <a:tc>
                  <a:txBody>
                    <a:bodyPr/>
                    <a:lstStyle/>
                    <a:p>
                      <a:pPr algn="ctr"/>
                      <a:r>
                        <a:rPr lang="en-AU" sz="3600" b="1" dirty="0" smtClean="0">
                          <a:solidFill>
                            <a:schemeClr val="tx1"/>
                          </a:solidFill>
                        </a:rPr>
                        <a:t>8</a:t>
                      </a:r>
                      <a:endParaRPr lang="en-AU" sz="3600" b="1" dirty="0">
                        <a:solidFill>
                          <a:schemeClr val="tx1"/>
                        </a:solidFill>
                      </a:endParaRPr>
                    </a:p>
                  </a:txBody>
                  <a:tcPr>
                    <a:noFill/>
                  </a:tcPr>
                </a:tc>
                <a:tc>
                  <a:txBody>
                    <a:bodyPr/>
                    <a:lstStyle/>
                    <a:p>
                      <a:pPr algn="ctr"/>
                      <a:r>
                        <a:rPr lang="en-AU" sz="3600" b="1" dirty="0" smtClean="0">
                          <a:solidFill>
                            <a:schemeClr val="tx1"/>
                          </a:solidFill>
                        </a:rPr>
                        <a:t>9</a:t>
                      </a:r>
                      <a:endParaRPr lang="en-AU" sz="3600" b="1" dirty="0">
                        <a:solidFill>
                          <a:schemeClr val="tx1"/>
                        </a:solidFill>
                      </a:endParaRPr>
                    </a:p>
                  </a:txBody>
                  <a:tcPr>
                    <a:noFill/>
                  </a:tcPr>
                </a:tc>
                <a:tc>
                  <a:txBody>
                    <a:bodyPr/>
                    <a:lstStyle/>
                    <a:p>
                      <a:pPr algn="ctr"/>
                      <a:r>
                        <a:rPr lang="en-AU" sz="3600" b="1" dirty="0" smtClean="0">
                          <a:solidFill>
                            <a:schemeClr val="tx1"/>
                          </a:solidFill>
                        </a:rPr>
                        <a:t>10</a:t>
                      </a:r>
                      <a:endParaRPr lang="en-AU" sz="3600" b="1" dirty="0">
                        <a:solidFill>
                          <a:schemeClr val="tx1"/>
                        </a:solidFill>
                      </a:endParaRPr>
                    </a:p>
                  </a:txBody>
                  <a:tcPr>
                    <a:noFill/>
                  </a:tcPr>
                </a:tc>
                <a:tc>
                  <a:txBody>
                    <a:bodyPr/>
                    <a:lstStyle/>
                    <a:p>
                      <a:pPr algn="ctr"/>
                      <a:r>
                        <a:rPr lang="en-AU" sz="3600" b="1" dirty="0" smtClean="0">
                          <a:solidFill>
                            <a:schemeClr val="tx1"/>
                          </a:solidFill>
                        </a:rPr>
                        <a:t>11</a:t>
                      </a:r>
                      <a:endParaRPr lang="en-AU" sz="3600" b="1" dirty="0">
                        <a:solidFill>
                          <a:schemeClr val="tx1"/>
                        </a:solidFill>
                      </a:endParaRPr>
                    </a:p>
                  </a:txBody>
                  <a:tcPr>
                    <a:noFill/>
                  </a:tcPr>
                </a:tc>
                <a:extLst>
                  <a:ext uri="{0D108BD9-81ED-4DB2-BD59-A6C34878D82A}">
                    <a16:rowId xmlns:a16="http://schemas.microsoft.com/office/drawing/2014/main" val="203346587"/>
                  </a:ext>
                </a:extLst>
              </a:tr>
              <a:tr h="1062118">
                <a:tc>
                  <a:txBody>
                    <a:bodyPr/>
                    <a:lstStyle/>
                    <a:p>
                      <a:pPr algn="ctr"/>
                      <a:r>
                        <a:rPr lang="en-AU" sz="3600" b="1" dirty="0" smtClean="0"/>
                        <a:t>12</a:t>
                      </a:r>
                      <a:endParaRPr lang="en-AU" sz="3600" b="1" dirty="0"/>
                    </a:p>
                  </a:txBody>
                  <a:tcPr>
                    <a:noFill/>
                  </a:tcPr>
                </a:tc>
                <a:tc>
                  <a:txBody>
                    <a:bodyPr/>
                    <a:lstStyle/>
                    <a:p>
                      <a:pPr algn="ctr"/>
                      <a:r>
                        <a:rPr lang="en-AU" sz="3600" b="1" dirty="0" smtClean="0"/>
                        <a:t>13</a:t>
                      </a:r>
                      <a:endParaRPr lang="en-AU" sz="3600" b="1" dirty="0"/>
                    </a:p>
                  </a:txBody>
                  <a:tcPr>
                    <a:noFill/>
                  </a:tcPr>
                </a:tc>
                <a:tc>
                  <a:txBody>
                    <a:bodyPr/>
                    <a:lstStyle/>
                    <a:p>
                      <a:pPr algn="ctr"/>
                      <a:r>
                        <a:rPr lang="en-AU" sz="3600" b="1" dirty="0" smtClean="0"/>
                        <a:t>14</a:t>
                      </a:r>
                      <a:endParaRPr lang="en-AU" sz="3600" b="1" dirty="0"/>
                    </a:p>
                  </a:txBody>
                  <a:tcPr>
                    <a:noFill/>
                  </a:tcPr>
                </a:tc>
                <a:tc>
                  <a:txBody>
                    <a:bodyPr/>
                    <a:lstStyle/>
                    <a:p>
                      <a:pPr algn="ctr"/>
                      <a:r>
                        <a:rPr lang="en-AU" sz="3600" b="1" dirty="0" smtClean="0"/>
                        <a:t>15</a:t>
                      </a:r>
                      <a:endParaRPr lang="en-AU" sz="3600" b="1" dirty="0"/>
                    </a:p>
                  </a:txBody>
                  <a:tcPr>
                    <a:noFill/>
                  </a:tcPr>
                </a:tc>
                <a:extLst>
                  <a:ext uri="{0D108BD9-81ED-4DB2-BD59-A6C34878D82A}">
                    <a16:rowId xmlns:a16="http://schemas.microsoft.com/office/drawing/2014/main" val="3479919810"/>
                  </a:ext>
                </a:extLst>
              </a:tr>
              <a:tr h="1062118">
                <a:tc>
                  <a:txBody>
                    <a:bodyPr/>
                    <a:lstStyle/>
                    <a:p>
                      <a:pPr algn="ctr"/>
                      <a:r>
                        <a:rPr lang="en-AU" sz="3600" b="1" dirty="0" smtClean="0"/>
                        <a:t>24</a:t>
                      </a:r>
                      <a:endParaRPr lang="en-AU" sz="3600" b="1" dirty="0"/>
                    </a:p>
                  </a:txBody>
                  <a:tcPr>
                    <a:noFill/>
                  </a:tcPr>
                </a:tc>
                <a:tc>
                  <a:txBody>
                    <a:bodyPr/>
                    <a:lstStyle/>
                    <a:p>
                      <a:pPr algn="ctr"/>
                      <a:r>
                        <a:rPr lang="en-AU" sz="3600" b="1" dirty="0" smtClean="0"/>
                        <a:t>25</a:t>
                      </a:r>
                      <a:endParaRPr lang="en-AU" sz="3600" b="1" dirty="0"/>
                    </a:p>
                  </a:txBody>
                  <a:tcPr>
                    <a:noFill/>
                  </a:tcPr>
                </a:tc>
                <a:tc>
                  <a:txBody>
                    <a:bodyPr/>
                    <a:lstStyle/>
                    <a:p>
                      <a:pPr algn="ctr"/>
                      <a:r>
                        <a:rPr lang="en-AU" sz="3600" b="1" dirty="0" smtClean="0"/>
                        <a:t>26</a:t>
                      </a:r>
                      <a:endParaRPr lang="en-AU" sz="3600" b="1" dirty="0"/>
                    </a:p>
                  </a:txBody>
                  <a:tcPr>
                    <a:noFill/>
                  </a:tcPr>
                </a:tc>
                <a:tc>
                  <a:txBody>
                    <a:bodyPr/>
                    <a:lstStyle/>
                    <a:p>
                      <a:pPr algn="ctr"/>
                      <a:r>
                        <a:rPr lang="en-AU" sz="3600" b="1" dirty="0" smtClean="0"/>
                        <a:t>27</a:t>
                      </a:r>
                      <a:endParaRPr lang="en-AU" sz="3600" b="1" dirty="0"/>
                    </a:p>
                  </a:txBody>
                  <a:tcPr>
                    <a:noFill/>
                  </a:tcPr>
                </a:tc>
                <a:extLst>
                  <a:ext uri="{0D108BD9-81ED-4DB2-BD59-A6C34878D82A}">
                    <a16:rowId xmlns:a16="http://schemas.microsoft.com/office/drawing/2014/main" val="3969407711"/>
                  </a:ext>
                </a:extLst>
              </a:tr>
              <a:tr h="1062118">
                <a:tc>
                  <a:txBody>
                    <a:bodyPr/>
                    <a:lstStyle/>
                    <a:p>
                      <a:pPr algn="ctr"/>
                      <a:r>
                        <a:rPr lang="en-AU" sz="3600" b="1" dirty="0" smtClean="0"/>
                        <a:t>28</a:t>
                      </a:r>
                      <a:endParaRPr lang="en-AU" sz="3600" b="1" dirty="0"/>
                    </a:p>
                  </a:txBody>
                  <a:tcPr>
                    <a:noFill/>
                  </a:tcPr>
                </a:tc>
                <a:tc>
                  <a:txBody>
                    <a:bodyPr/>
                    <a:lstStyle/>
                    <a:p>
                      <a:pPr algn="ctr"/>
                      <a:r>
                        <a:rPr lang="en-AU" sz="3600" b="1" dirty="0" smtClean="0"/>
                        <a:t>29</a:t>
                      </a:r>
                      <a:endParaRPr lang="en-AU" sz="3600" b="1" dirty="0"/>
                    </a:p>
                  </a:txBody>
                  <a:tcPr>
                    <a:noFill/>
                  </a:tcPr>
                </a:tc>
                <a:tc>
                  <a:txBody>
                    <a:bodyPr/>
                    <a:lstStyle/>
                    <a:p>
                      <a:pPr algn="ctr"/>
                      <a:r>
                        <a:rPr lang="en-AU" sz="3600" b="1" dirty="0" smtClean="0"/>
                        <a:t>30</a:t>
                      </a:r>
                      <a:endParaRPr lang="en-AU" sz="3600" b="1" dirty="0"/>
                    </a:p>
                  </a:txBody>
                  <a:tcPr>
                    <a:noFill/>
                  </a:tcPr>
                </a:tc>
                <a:tc>
                  <a:txBody>
                    <a:bodyPr/>
                    <a:lstStyle/>
                    <a:p>
                      <a:pPr algn="ctr"/>
                      <a:r>
                        <a:rPr lang="en-AU" sz="3600" b="1" dirty="0" smtClean="0"/>
                        <a:t>31</a:t>
                      </a:r>
                      <a:endParaRPr lang="en-AU" sz="3600" b="1" dirty="0"/>
                    </a:p>
                  </a:txBody>
                  <a:tcPr>
                    <a:noFill/>
                  </a:tcPr>
                </a:tc>
                <a:extLst>
                  <a:ext uri="{0D108BD9-81ED-4DB2-BD59-A6C34878D82A}">
                    <a16:rowId xmlns:a16="http://schemas.microsoft.com/office/drawing/2014/main" val="3153559938"/>
                  </a:ext>
                </a:extLst>
              </a:tr>
            </a:tbl>
          </a:graphicData>
        </a:graphic>
      </p:graphicFrame>
    </p:spTree>
    <p:extLst>
      <p:ext uri="{BB962C8B-B14F-4D97-AF65-F5344CB8AC3E}">
        <p14:creationId xmlns:p14="http://schemas.microsoft.com/office/powerpoint/2010/main" val="1851375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5018708"/>
              </p:ext>
            </p:extLst>
          </p:nvPr>
        </p:nvGraphicFramePr>
        <p:xfrm>
          <a:off x="1619672" y="1124744"/>
          <a:ext cx="5544616" cy="4536504"/>
        </p:xfrm>
        <a:graphic>
          <a:graphicData uri="http://schemas.openxmlformats.org/drawingml/2006/table">
            <a:tbl>
              <a:tblPr firstRow="1" firstCol="1" bandRow="1">
                <a:tableStyleId>{5C22544A-7EE6-4342-B048-85BDC9FD1C3A}</a:tableStyleId>
              </a:tblPr>
              <a:tblGrid>
                <a:gridCol w="693077">
                  <a:extLst>
                    <a:ext uri="{9D8B030D-6E8A-4147-A177-3AD203B41FA5}">
                      <a16:colId xmlns:a16="http://schemas.microsoft.com/office/drawing/2014/main" val="20000"/>
                    </a:ext>
                  </a:extLst>
                </a:gridCol>
                <a:gridCol w="693077">
                  <a:extLst>
                    <a:ext uri="{9D8B030D-6E8A-4147-A177-3AD203B41FA5}">
                      <a16:colId xmlns:a16="http://schemas.microsoft.com/office/drawing/2014/main" val="20001"/>
                    </a:ext>
                  </a:extLst>
                </a:gridCol>
                <a:gridCol w="693077">
                  <a:extLst>
                    <a:ext uri="{9D8B030D-6E8A-4147-A177-3AD203B41FA5}">
                      <a16:colId xmlns:a16="http://schemas.microsoft.com/office/drawing/2014/main" val="20002"/>
                    </a:ext>
                  </a:extLst>
                </a:gridCol>
                <a:gridCol w="693077">
                  <a:extLst>
                    <a:ext uri="{9D8B030D-6E8A-4147-A177-3AD203B41FA5}">
                      <a16:colId xmlns:a16="http://schemas.microsoft.com/office/drawing/2014/main" val="20003"/>
                    </a:ext>
                  </a:extLst>
                </a:gridCol>
                <a:gridCol w="693077">
                  <a:extLst>
                    <a:ext uri="{9D8B030D-6E8A-4147-A177-3AD203B41FA5}">
                      <a16:colId xmlns:a16="http://schemas.microsoft.com/office/drawing/2014/main" val="20004"/>
                    </a:ext>
                  </a:extLst>
                </a:gridCol>
                <a:gridCol w="693077">
                  <a:extLst>
                    <a:ext uri="{9D8B030D-6E8A-4147-A177-3AD203B41FA5}">
                      <a16:colId xmlns:a16="http://schemas.microsoft.com/office/drawing/2014/main" val="20005"/>
                    </a:ext>
                  </a:extLst>
                </a:gridCol>
                <a:gridCol w="693077">
                  <a:extLst>
                    <a:ext uri="{9D8B030D-6E8A-4147-A177-3AD203B41FA5}">
                      <a16:colId xmlns:a16="http://schemas.microsoft.com/office/drawing/2014/main" val="20006"/>
                    </a:ext>
                  </a:extLst>
                </a:gridCol>
                <a:gridCol w="693077">
                  <a:extLst>
                    <a:ext uri="{9D8B030D-6E8A-4147-A177-3AD203B41FA5}">
                      <a16:colId xmlns:a16="http://schemas.microsoft.com/office/drawing/2014/main" val="20007"/>
                    </a:ext>
                  </a:extLst>
                </a:gridCol>
              </a:tblGrid>
              <a:tr h="1512168">
                <a:tc>
                  <a:txBody>
                    <a:bodyPr/>
                    <a:lstStyle/>
                    <a:p>
                      <a:endParaRPr lang="en-AU" dirty="0"/>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1512168">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1512168">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32966089"/>
              </p:ext>
            </p:extLst>
          </p:nvPr>
        </p:nvGraphicFramePr>
        <p:xfrm>
          <a:off x="1691680" y="1268760"/>
          <a:ext cx="5328592" cy="4248472"/>
        </p:xfrm>
        <a:graphic>
          <a:graphicData uri="http://schemas.openxmlformats.org/drawingml/2006/table">
            <a:tbl>
              <a:tblPr firstRow="1" bandRow="1">
                <a:tableStyleId>{5C22544A-7EE6-4342-B048-85BDC9FD1C3A}</a:tableStyleId>
              </a:tblPr>
              <a:tblGrid>
                <a:gridCol w="1332148">
                  <a:extLst>
                    <a:ext uri="{9D8B030D-6E8A-4147-A177-3AD203B41FA5}">
                      <a16:colId xmlns:a16="http://schemas.microsoft.com/office/drawing/2014/main" val="3586724461"/>
                    </a:ext>
                  </a:extLst>
                </a:gridCol>
                <a:gridCol w="1332148">
                  <a:extLst>
                    <a:ext uri="{9D8B030D-6E8A-4147-A177-3AD203B41FA5}">
                      <a16:colId xmlns:a16="http://schemas.microsoft.com/office/drawing/2014/main" val="3318082190"/>
                    </a:ext>
                  </a:extLst>
                </a:gridCol>
                <a:gridCol w="1332148">
                  <a:extLst>
                    <a:ext uri="{9D8B030D-6E8A-4147-A177-3AD203B41FA5}">
                      <a16:colId xmlns:a16="http://schemas.microsoft.com/office/drawing/2014/main" val="2284621651"/>
                    </a:ext>
                  </a:extLst>
                </a:gridCol>
                <a:gridCol w="1332148">
                  <a:extLst>
                    <a:ext uri="{9D8B030D-6E8A-4147-A177-3AD203B41FA5}">
                      <a16:colId xmlns:a16="http://schemas.microsoft.com/office/drawing/2014/main" val="4035183893"/>
                    </a:ext>
                  </a:extLst>
                </a:gridCol>
              </a:tblGrid>
              <a:tr h="1062118">
                <a:tc>
                  <a:txBody>
                    <a:bodyPr/>
                    <a:lstStyle/>
                    <a:p>
                      <a:pPr algn="ctr"/>
                      <a:r>
                        <a:rPr lang="en-AU" sz="3600" b="1" dirty="0" smtClean="0">
                          <a:solidFill>
                            <a:schemeClr val="tx1"/>
                          </a:solidFill>
                        </a:rPr>
                        <a:t>4</a:t>
                      </a:r>
                      <a:endParaRPr lang="en-AU" sz="3600" b="1" dirty="0">
                        <a:solidFill>
                          <a:schemeClr val="tx1"/>
                        </a:solidFill>
                      </a:endParaRPr>
                    </a:p>
                  </a:txBody>
                  <a:tcPr>
                    <a:noFill/>
                  </a:tcPr>
                </a:tc>
                <a:tc>
                  <a:txBody>
                    <a:bodyPr/>
                    <a:lstStyle/>
                    <a:p>
                      <a:pPr algn="ctr"/>
                      <a:r>
                        <a:rPr lang="en-AU" sz="3600" b="1" dirty="0" smtClean="0">
                          <a:solidFill>
                            <a:schemeClr val="tx1"/>
                          </a:solidFill>
                        </a:rPr>
                        <a:t>5</a:t>
                      </a:r>
                      <a:endParaRPr lang="en-AU" sz="3600" b="1" dirty="0">
                        <a:solidFill>
                          <a:schemeClr val="tx1"/>
                        </a:solidFill>
                      </a:endParaRPr>
                    </a:p>
                  </a:txBody>
                  <a:tcPr>
                    <a:noFill/>
                  </a:tcPr>
                </a:tc>
                <a:tc>
                  <a:txBody>
                    <a:bodyPr/>
                    <a:lstStyle/>
                    <a:p>
                      <a:pPr algn="ctr"/>
                      <a:r>
                        <a:rPr lang="en-AU" sz="3600" b="1" dirty="0" smtClean="0">
                          <a:solidFill>
                            <a:schemeClr val="tx1"/>
                          </a:solidFill>
                        </a:rPr>
                        <a:t>6</a:t>
                      </a:r>
                      <a:endParaRPr lang="en-AU" sz="3600" b="1" dirty="0">
                        <a:solidFill>
                          <a:schemeClr val="tx1"/>
                        </a:solidFill>
                      </a:endParaRPr>
                    </a:p>
                  </a:txBody>
                  <a:tcPr>
                    <a:noFill/>
                  </a:tcPr>
                </a:tc>
                <a:tc>
                  <a:txBody>
                    <a:bodyPr/>
                    <a:lstStyle/>
                    <a:p>
                      <a:pPr algn="ctr"/>
                      <a:r>
                        <a:rPr lang="en-AU" sz="3600" b="1" dirty="0" smtClean="0">
                          <a:solidFill>
                            <a:schemeClr val="tx1"/>
                          </a:solidFill>
                        </a:rPr>
                        <a:t>7</a:t>
                      </a:r>
                      <a:endParaRPr lang="en-AU" sz="3600" b="1" dirty="0">
                        <a:solidFill>
                          <a:schemeClr val="tx1"/>
                        </a:solidFill>
                      </a:endParaRPr>
                    </a:p>
                  </a:txBody>
                  <a:tcPr>
                    <a:noFill/>
                  </a:tcPr>
                </a:tc>
                <a:extLst>
                  <a:ext uri="{0D108BD9-81ED-4DB2-BD59-A6C34878D82A}">
                    <a16:rowId xmlns:a16="http://schemas.microsoft.com/office/drawing/2014/main" val="203346587"/>
                  </a:ext>
                </a:extLst>
              </a:tr>
              <a:tr h="1062118">
                <a:tc>
                  <a:txBody>
                    <a:bodyPr/>
                    <a:lstStyle/>
                    <a:p>
                      <a:pPr algn="ctr"/>
                      <a:r>
                        <a:rPr lang="en-AU" sz="3600" b="1" dirty="0" smtClean="0"/>
                        <a:t>12</a:t>
                      </a:r>
                      <a:endParaRPr lang="en-AU" sz="3600" b="1" dirty="0"/>
                    </a:p>
                  </a:txBody>
                  <a:tcPr>
                    <a:noFill/>
                  </a:tcPr>
                </a:tc>
                <a:tc>
                  <a:txBody>
                    <a:bodyPr/>
                    <a:lstStyle/>
                    <a:p>
                      <a:pPr algn="ctr"/>
                      <a:r>
                        <a:rPr lang="en-AU" sz="3600" b="1" dirty="0" smtClean="0"/>
                        <a:t>13</a:t>
                      </a:r>
                      <a:endParaRPr lang="en-AU" sz="3600" b="1" dirty="0"/>
                    </a:p>
                  </a:txBody>
                  <a:tcPr>
                    <a:noFill/>
                  </a:tcPr>
                </a:tc>
                <a:tc>
                  <a:txBody>
                    <a:bodyPr/>
                    <a:lstStyle/>
                    <a:p>
                      <a:pPr algn="ctr"/>
                      <a:r>
                        <a:rPr lang="en-AU" sz="3600" b="1" dirty="0" smtClean="0"/>
                        <a:t>14</a:t>
                      </a:r>
                      <a:endParaRPr lang="en-AU" sz="3600" b="1" dirty="0"/>
                    </a:p>
                  </a:txBody>
                  <a:tcPr>
                    <a:noFill/>
                  </a:tcPr>
                </a:tc>
                <a:tc>
                  <a:txBody>
                    <a:bodyPr/>
                    <a:lstStyle/>
                    <a:p>
                      <a:pPr algn="ctr"/>
                      <a:r>
                        <a:rPr lang="en-AU" sz="3600" b="1" dirty="0" smtClean="0"/>
                        <a:t>15</a:t>
                      </a:r>
                      <a:endParaRPr lang="en-AU" sz="3600" b="1" dirty="0"/>
                    </a:p>
                  </a:txBody>
                  <a:tcPr>
                    <a:noFill/>
                  </a:tcPr>
                </a:tc>
                <a:extLst>
                  <a:ext uri="{0D108BD9-81ED-4DB2-BD59-A6C34878D82A}">
                    <a16:rowId xmlns:a16="http://schemas.microsoft.com/office/drawing/2014/main" val="3479919810"/>
                  </a:ext>
                </a:extLst>
              </a:tr>
              <a:tr h="1062118">
                <a:tc>
                  <a:txBody>
                    <a:bodyPr/>
                    <a:lstStyle/>
                    <a:p>
                      <a:pPr algn="ctr"/>
                      <a:r>
                        <a:rPr lang="en-AU" sz="3600" b="1" dirty="0" smtClean="0"/>
                        <a:t>20</a:t>
                      </a:r>
                      <a:endParaRPr lang="en-AU" sz="3600" b="1" dirty="0"/>
                    </a:p>
                  </a:txBody>
                  <a:tcPr>
                    <a:noFill/>
                  </a:tcPr>
                </a:tc>
                <a:tc>
                  <a:txBody>
                    <a:bodyPr/>
                    <a:lstStyle/>
                    <a:p>
                      <a:pPr algn="ctr"/>
                      <a:r>
                        <a:rPr lang="en-AU" sz="3600" b="1" dirty="0" smtClean="0"/>
                        <a:t>21</a:t>
                      </a:r>
                      <a:endParaRPr lang="en-AU" sz="3600" b="1" dirty="0"/>
                    </a:p>
                  </a:txBody>
                  <a:tcPr>
                    <a:noFill/>
                  </a:tcPr>
                </a:tc>
                <a:tc>
                  <a:txBody>
                    <a:bodyPr/>
                    <a:lstStyle/>
                    <a:p>
                      <a:pPr algn="ctr"/>
                      <a:r>
                        <a:rPr lang="en-AU" sz="3600" b="1" dirty="0" smtClean="0"/>
                        <a:t>22</a:t>
                      </a:r>
                      <a:endParaRPr lang="en-AU" sz="3600" b="1" dirty="0"/>
                    </a:p>
                  </a:txBody>
                  <a:tcPr>
                    <a:noFill/>
                  </a:tcPr>
                </a:tc>
                <a:tc>
                  <a:txBody>
                    <a:bodyPr/>
                    <a:lstStyle/>
                    <a:p>
                      <a:pPr algn="ctr"/>
                      <a:r>
                        <a:rPr lang="en-AU" sz="3600" b="1" dirty="0" smtClean="0"/>
                        <a:t>23</a:t>
                      </a:r>
                      <a:endParaRPr lang="en-AU" sz="3600" b="1" dirty="0"/>
                    </a:p>
                  </a:txBody>
                  <a:tcPr>
                    <a:noFill/>
                  </a:tcPr>
                </a:tc>
                <a:extLst>
                  <a:ext uri="{0D108BD9-81ED-4DB2-BD59-A6C34878D82A}">
                    <a16:rowId xmlns:a16="http://schemas.microsoft.com/office/drawing/2014/main" val="3969407711"/>
                  </a:ext>
                </a:extLst>
              </a:tr>
              <a:tr h="1062118">
                <a:tc>
                  <a:txBody>
                    <a:bodyPr/>
                    <a:lstStyle/>
                    <a:p>
                      <a:pPr algn="ctr"/>
                      <a:r>
                        <a:rPr lang="en-AU" sz="3600" b="1" dirty="0" smtClean="0"/>
                        <a:t>28</a:t>
                      </a:r>
                      <a:endParaRPr lang="en-AU" sz="3600" b="1" dirty="0"/>
                    </a:p>
                  </a:txBody>
                  <a:tcPr>
                    <a:noFill/>
                  </a:tcPr>
                </a:tc>
                <a:tc>
                  <a:txBody>
                    <a:bodyPr/>
                    <a:lstStyle/>
                    <a:p>
                      <a:pPr algn="ctr"/>
                      <a:r>
                        <a:rPr lang="en-AU" sz="3600" b="1" dirty="0" smtClean="0"/>
                        <a:t>29</a:t>
                      </a:r>
                      <a:endParaRPr lang="en-AU" sz="3600" b="1" dirty="0"/>
                    </a:p>
                  </a:txBody>
                  <a:tcPr>
                    <a:noFill/>
                  </a:tcPr>
                </a:tc>
                <a:tc>
                  <a:txBody>
                    <a:bodyPr/>
                    <a:lstStyle/>
                    <a:p>
                      <a:pPr algn="ctr"/>
                      <a:r>
                        <a:rPr lang="en-AU" sz="3600" b="1" dirty="0" smtClean="0"/>
                        <a:t>30</a:t>
                      </a:r>
                      <a:endParaRPr lang="en-AU" sz="3600" b="1" dirty="0"/>
                    </a:p>
                  </a:txBody>
                  <a:tcPr>
                    <a:noFill/>
                  </a:tcPr>
                </a:tc>
                <a:tc>
                  <a:txBody>
                    <a:bodyPr/>
                    <a:lstStyle/>
                    <a:p>
                      <a:pPr algn="ctr"/>
                      <a:r>
                        <a:rPr lang="en-AU" sz="3600" b="1" dirty="0" smtClean="0"/>
                        <a:t>31</a:t>
                      </a:r>
                      <a:endParaRPr lang="en-AU" sz="3600" b="1" dirty="0"/>
                    </a:p>
                  </a:txBody>
                  <a:tcPr>
                    <a:noFill/>
                  </a:tcPr>
                </a:tc>
                <a:extLst>
                  <a:ext uri="{0D108BD9-81ED-4DB2-BD59-A6C34878D82A}">
                    <a16:rowId xmlns:a16="http://schemas.microsoft.com/office/drawing/2014/main" val="3153559938"/>
                  </a:ext>
                </a:extLst>
              </a:tr>
            </a:tbl>
          </a:graphicData>
        </a:graphic>
      </p:graphicFrame>
    </p:spTree>
    <p:extLst>
      <p:ext uri="{BB962C8B-B14F-4D97-AF65-F5344CB8AC3E}">
        <p14:creationId xmlns:p14="http://schemas.microsoft.com/office/powerpoint/2010/main" val="2722856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5018708"/>
              </p:ext>
            </p:extLst>
          </p:nvPr>
        </p:nvGraphicFramePr>
        <p:xfrm>
          <a:off x="1619672" y="1124744"/>
          <a:ext cx="5544616" cy="4536504"/>
        </p:xfrm>
        <a:graphic>
          <a:graphicData uri="http://schemas.openxmlformats.org/drawingml/2006/table">
            <a:tbl>
              <a:tblPr firstRow="1" firstCol="1" bandRow="1">
                <a:tableStyleId>{5C22544A-7EE6-4342-B048-85BDC9FD1C3A}</a:tableStyleId>
              </a:tblPr>
              <a:tblGrid>
                <a:gridCol w="693077">
                  <a:extLst>
                    <a:ext uri="{9D8B030D-6E8A-4147-A177-3AD203B41FA5}">
                      <a16:colId xmlns:a16="http://schemas.microsoft.com/office/drawing/2014/main" val="20000"/>
                    </a:ext>
                  </a:extLst>
                </a:gridCol>
                <a:gridCol w="693077">
                  <a:extLst>
                    <a:ext uri="{9D8B030D-6E8A-4147-A177-3AD203B41FA5}">
                      <a16:colId xmlns:a16="http://schemas.microsoft.com/office/drawing/2014/main" val="20001"/>
                    </a:ext>
                  </a:extLst>
                </a:gridCol>
                <a:gridCol w="693077">
                  <a:extLst>
                    <a:ext uri="{9D8B030D-6E8A-4147-A177-3AD203B41FA5}">
                      <a16:colId xmlns:a16="http://schemas.microsoft.com/office/drawing/2014/main" val="20002"/>
                    </a:ext>
                  </a:extLst>
                </a:gridCol>
                <a:gridCol w="693077">
                  <a:extLst>
                    <a:ext uri="{9D8B030D-6E8A-4147-A177-3AD203B41FA5}">
                      <a16:colId xmlns:a16="http://schemas.microsoft.com/office/drawing/2014/main" val="20003"/>
                    </a:ext>
                  </a:extLst>
                </a:gridCol>
                <a:gridCol w="693077">
                  <a:extLst>
                    <a:ext uri="{9D8B030D-6E8A-4147-A177-3AD203B41FA5}">
                      <a16:colId xmlns:a16="http://schemas.microsoft.com/office/drawing/2014/main" val="20004"/>
                    </a:ext>
                  </a:extLst>
                </a:gridCol>
                <a:gridCol w="693077">
                  <a:extLst>
                    <a:ext uri="{9D8B030D-6E8A-4147-A177-3AD203B41FA5}">
                      <a16:colId xmlns:a16="http://schemas.microsoft.com/office/drawing/2014/main" val="20005"/>
                    </a:ext>
                  </a:extLst>
                </a:gridCol>
                <a:gridCol w="693077">
                  <a:extLst>
                    <a:ext uri="{9D8B030D-6E8A-4147-A177-3AD203B41FA5}">
                      <a16:colId xmlns:a16="http://schemas.microsoft.com/office/drawing/2014/main" val="20006"/>
                    </a:ext>
                  </a:extLst>
                </a:gridCol>
                <a:gridCol w="693077">
                  <a:extLst>
                    <a:ext uri="{9D8B030D-6E8A-4147-A177-3AD203B41FA5}">
                      <a16:colId xmlns:a16="http://schemas.microsoft.com/office/drawing/2014/main" val="20007"/>
                    </a:ext>
                  </a:extLst>
                </a:gridCol>
              </a:tblGrid>
              <a:tr h="1512168">
                <a:tc>
                  <a:txBody>
                    <a:bodyPr/>
                    <a:lstStyle/>
                    <a:p>
                      <a:endParaRPr lang="en-AU" dirty="0"/>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T w="12700" cap="flat" cmpd="sng" algn="ctr">
                      <a:solidFill>
                        <a:schemeClr val="tx1"/>
                      </a:solidFill>
                      <a:prstDash val="solid"/>
                      <a:round/>
                      <a:headEnd type="none" w="med" len="med"/>
                      <a:tailEnd type="none" w="med" len="med"/>
                    </a:lnT>
                    <a:noFill/>
                  </a:tcPr>
                </a:tc>
                <a:tc>
                  <a:txBody>
                    <a:bodyPr/>
                    <a:lstStyle/>
                    <a:p>
                      <a:endParaRPr lang="en-AU" dirty="0"/>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1512168">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1512168">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AU" sz="36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79281903"/>
              </p:ext>
            </p:extLst>
          </p:nvPr>
        </p:nvGraphicFramePr>
        <p:xfrm>
          <a:off x="1691680" y="1268760"/>
          <a:ext cx="5328592" cy="4248472"/>
        </p:xfrm>
        <a:graphic>
          <a:graphicData uri="http://schemas.openxmlformats.org/drawingml/2006/table">
            <a:tbl>
              <a:tblPr firstRow="1" bandRow="1">
                <a:tableStyleId>{5C22544A-7EE6-4342-B048-85BDC9FD1C3A}</a:tableStyleId>
              </a:tblPr>
              <a:tblGrid>
                <a:gridCol w="1332148">
                  <a:extLst>
                    <a:ext uri="{9D8B030D-6E8A-4147-A177-3AD203B41FA5}">
                      <a16:colId xmlns:a16="http://schemas.microsoft.com/office/drawing/2014/main" val="3586724461"/>
                    </a:ext>
                  </a:extLst>
                </a:gridCol>
                <a:gridCol w="1332148">
                  <a:extLst>
                    <a:ext uri="{9D8B030D-6E8A-4147-A177-3AD203B41FA5}">
                      <a16:colId xmlns:a16="http://schemas.microsoft.com/office/drawing/2014/main" val="3318082190"/>
                    </a:ext>
                  </a:extLst>
                </a:gridCol>
                <a:gridCol w="1332148">
                  <a:extLst>
                    <a:ext uri="{9D8B030D-6E8A-4147-A177-3AD203B41FA5}">
                      <a16:colId xmlns:a16="http://schemas.microsoft.com/office/drawing/2014/main" val="2284621651"/>
                    </a:ext>
                  </a:extLst>
                </a:gridCol>
                <a:gridCol w="1332148">
                  <a:extLst>
                    <a:ext uri="{9D8B030D-6E8A-4147-A177-3AD203B41FA5}">
                      <a16:colId xmlns:a16="http://schemas.microsoft.com/office/drawing/2014/main" val="4035183893"/>
                    </a:ext>
                  </a:extLst>
                </a:gridCol>
              </a:tblGrid>
              <a:tr h="1062118">
                <a:tc>
                  <a:txBody>
                    <a:bodyPr/>
                    <a:lstStyle/>
                    <a:p>
                      <a:pPr algn="ctr"/>
                      <a:r>
                        <a:rPr lang="en-AU" sz="3600" b="1" dirty="0" smtClean="0">
                          <a:solidFill>
                            <a:schemeClr val="tx1"/>
                          </a:solidFill>
                        </a:rPr>
                        <a:t>1</a:t>
                      </a:r>
                      <a:endParaRPr lang="en-AU" sz="3600" b="1" dirty="0">
                        <a:solidFill>
                          <a:schemeClr val="tx1"/>
                        </a:solidFill>
                      </a:endParaRPr>
                    </a:p>
                  </a:txBody>
                  <a:tcPr>
                    <a:noFill/>
                  </a:tcPr>
                </a:tc>
                <a:tc>
                  <a:txBody>
                    <a:bodyPr/>
                    <a:lstStyle/>
                    <a:p>
                      <a:pPr algn="ctr"/>
                      <a:r>
                        <a:rPr lang="en-AU" sz="3600" b="1" dirty="0" smtClean="0">
                          <a:solidFill>
                            <a:schemeClr val="tx1"/>
                          </a:solidFill>
                        </a:rPr>
                        <a:t>3</a:t>
                      </a:r>
                      <a:endParaRPr lang="en-AU" sz="3600" b="1" dirty="0">
                        <a:solidFill>
                          <a:schemeClr val="tx1"/>
                        </a:solidFill>
                      </a:endParaRPr>
                    </a:p>
                  </a:txBody>
                  <a:tcPr>
                    <a:noFill/>
                  </a:tcPr>
                </a:tc>
                <a:tc>
                  <a:txBody>
                    <a:bodyPr/>
                    <a:lstStyle/>
                    <a:p>
                      <a:pPr algn="ctr"/>
                      <a:r>
                        <a:rPr lang="en-AU" sz="3600" b="1" dirty="0" smtClean="0">
                          <a:solidFill>
                            <a:schemeClr val="tx1"/>
                          </a:solidFill>
                        </a:rPr>
                        <a:t>5</a:t>
                      </a:r>
                      <a:endParaRPr lang="en-AU" sz="3600" b="1" dirty="0">
                        <a:solidFill>
                          <a:schemeClr val="tx1"/>
                        </a:solidFill>
                      </a:endParaRPr>
                    </a:p>
                  </a:txBody>
                  <a:tcPr>
                    <a:noFill/>
                  </a:tcPr>
                </a:tc>
                <a:tc>
                  <a:txBody>
                    <a:bodyPr/>
                    <a:lstStyle/>
                    <a:p>
                      <a:pPr algn="ctr"/>
                      <a:r>
                        <a:rPr lang="en-AU" sz="3600" b="1" dirty="0" smtClean="0">
                          <a:solidFill>
                            <a:schemeClr val="tx1"/>
                          </a:solidFill>
                        </a:rPr>
                        <a:t>7</a:t>
                      </a:r>
                      <a:endParaRPr lang="en-AU" sz="3600" b="1" dirty="0">
                        <a:solidFill>
                          <a:schemeClr val="tx1"/>
                        </a:solidFill>
                      </a:endParaRPr>
                    </a:p>
                  </a:txBody>
                  <a:tcPr>
                    <a:noFill/>
                  </a:tcPr>
                </a:tc>
                <a:extLst>
                  <a:ext uri="{0D108BD9-81ED-4DB2-BD59-A6C34878D82A}">
                    <a16:rowId xmlns:a16="http://schemas.microsoft.com/office/drawing/2014/main" val="203346587"/>
                  </a:ext>
                </a:extLst>
              </a:tr>
              <a:tr h="1062118">
                <a:tc>
                  <a:txBody>
                    <a:bodyPr/>
                    <a:lstStyle/>
                    <a:p>
                      <a:pPr algn="ctr"/>
                      <a:r>
                        <a:rPr lang="en-AU" sz="3600" b="1" dirty="0" smtClean="0"/>
                        <a:t>9</a:t>
                      </a:r>
                      <a:endParaRPr lang="en-AU" sz="3600" b="1" dirty="0"/>
                    </a:p>
                  </a:txBody>
                  <a:tcPr>
                    <a:noFill/>
                  </a:tcPr>
                </a:tc>
                <a:tc>
                  <a:txBody>
                    <a:bodyPr/>
                    <a:lstStyle/>
                    <a:p>
                      <a:pPr algn="ctr"/>
                      <a:r>
                        <a:rPr lang="en-AU" sz="3600" b="1" dirty="0" smtClean="0"/>
                        <a:t>11</a:t>
                      </a:r>
                      <a:endParaRPr lang="en-AU" sz="3600" b="1" dirty="0"/>
                    </a:p>
                  </a:txBody>
                  <a:tcPr>
                    <a:noFill/>
                  </a:tcPr>
                </a:tc>
                <a:tc>
                  <a:txBody>
                    <a:bodyPr/>
                    <a:lstStyle/>
                    <a:p>
                      <a:pPr algn="ctr"/>
                      <a:r>
                        <a:rPr lang="en-AU" sz="3600" b="1" dirty="0" smtClean="0"/>
                        <a:t>13</a:t>
                      </a:r>
                      <a:endParaRPr lang="en-AU" sz="3600" b="1" dirty="0"/>
                    </a:p>
                  </a:txBody>
                  <a:tcPr>
                    <a:noFill/>
                  </a:tcPr>
                </a:tc>
                <a:tc>
                  <a:txBody>
                    <a:bodyPr/>
                    <a:lstStyle/>
                    <a:p>
                      <a:pPr algn="ctr"/>
                      <a:r>
                        <a:rPr lang="en-AU" sz="3600" b="1" dirty="0" smtClean="0"/>
                        <a:t>15</a:t>
                      </a:r>
                      <a:endParaRPr lang="en-AU" sz="3600" b="1" dirty="0"/>
                    </a:p>
                  </a:txBody>
                  <a:tcPr>
                    <a:noFill/>
                  </a:tcPr>
                </a:tc>
                <a:extLst>
                  <a:ext uri="{0D108BD9-81ED-4DB2-BD59-A6C34878D82A}">
                    <a16:rowId xmlns:a16="http://schemas.microsoft.com/office/drawing/2014/main" val="3479919810"/>
                  </a:ext>
                </a:extLst>
              </a:tr>
              <a:tr h="1062118">
                <a:tc>
                  <a:txBody>
                    <a:bodyPr/>
                    <a:lstStyle/>
                    <a:p>
                      <a:pPr algn="ctr"/>
                      <a:r>
                        <a:rPr lang="en-AU" sz="3600" b="1" dirty="0" smtClean="0"/>
                        <a:t>17</a:t>
                      </a:r>
                      <a:endParaRPr lang="en-AU" sz="3600" b="1" dirty="0"/>
                    </a:p>
                  </a:txBody>
                  <a:tcPr>
                    <a:noFill/>
                  </a:tcPr>
                </a:tc>
                <a:tc>
                  <a:txBody>
                    <a:bodyPr/>
                    <a:lstStyle/>
                    <a:p>
                      <a:pPr algn="ctr"/>
                      <a:r>
                        <a:rPr lang="en-AU" sz="3600" b="1" dirty="0" smtClean="0"/>
                        <a:t>19</a:t>
                      </a:r>
                      <a:endParaRPr lang="en-AU" sz="3600" b="1" dirty="0"/>
                    </a:p>
                  </a:txBody>
                  <a:tcPr>
                    <a:noFill/>
                  </a:tcPr>
                </a:tc>
                <a:tc>
                  <a:txBody>
                    <a:bodyPr/>
                    <a:lstStyle/>
                    <a:p>
                      <a:pPr algn="ctr"/>
                      <a:r>
                        <a:rPr lang="en-AU" sz="3600" b="1" dirty="0" smtClean="0"/>
                        <a:t>21</a:t>
                      </a:r>
                      <a:endParaRPr lang="en-AU" sz="3600" b="1" dirty="0"/>
                    </a:p>
                  </a:txBody>
                  <a:tcPr>
                    <a:noFill/>
                  </a:tcPr>
                </a:tc>
                <a:tc>
                  <a:txBody>
                    <a:bodyPr/>
                    <a:lstStyle/>
                    <a:p>
                      <a:pPr algn="ctr"/>
                      <a:r>
                        <a:rPr lang="en-AU" sz="3600" b="1" dirty="0" smtClean="0"/>
                        <a:t>23</a:t>
                      </a:r>
                      <a:endParaRPr lang="en-AU" sz="3600" b="1" dirty="0"/>
                    </a:p>
                  </a:txBody>
                  <a:tcPr>
                    <a:noFill/>
                  </a:tcPr>
                </a:tc>
                <a:extLst>
                  <a:ext uri="{0D108BD9-81ED-4DB2-BD59-A6C34878D82A}">
                    <a16:rowId xmlns:a16="http://schemas.microsoft.com/office/drawing/2014/main" val="3969407711"/>
                  </a:ext>
                </a:extLst>
              </a:tr>
              <a:tr h="1062118">
                <a:tc>
                  <a:txBody>
                    <a:bodyPr/>
                    <a:lstStyle/>
                    <a:p>
                      <a:pPr algn="ctr"/>
                      <a:r>
                        <a:rPr lang="en-AU" sz="3600" b="1" dirty="0" smtClean="0"/>
                        <a:t>25</a:t>
                      </a:r>
                      <a:endParaRPr lang="en-AU" sz="3600" b="1" dirty="0"/>
                    </a:p>
                  </a:txBody>
                  <a:tcPr>
                    <a:noFill/>
                  </a:tcPr>
                </a:tc>
                <a:tc>
                  <a:txBody>
                    <a:bodyPr/>
                    <a:lstStyle/>
                    <a:p>
                      <a:pPr algn="ctr"/>
                      <a:r>
                        <a:rPr lang="en-AU" sz="3600" b="1" dirty="0" smtClean="0"/>
                        <a:t>27</a:t>
                      </a:r>
                      <a:endParaRPr lang="en-AU" sz="3600" b="1" dirty="0"/>
                    </a:p>
                  </a:txBody>
                  <a:tcPr>
                    <a:noFill/>
                  </a:tcPr>
                </a:tc>
                <a:tc>
                  <a:txBody>
                    <a:bodyPr/>
                    <a:lstStyle/>
                    <a:p>
                      <a:pPr algn="ctr"/>
                      <a:r>
                        <a:rPr lang="en-AU" sz="3600" b="1" dirty="0" smtClean="0"/>
                        <a:t>29</a:t>
                      </a:r>
                      <a:endParaRPr lang="en-AU" sz="3600" b="1" dirty="0"/>
                    </a:p>
                  </a:txBody>
                  <a:tcPr>
                    <a:noFill/>
                  </a:tcPr>
                </a:tc>
                <a:tc>
                  <a:txBody>
                    <a:bodyPr/>
                    <a:lstStyle/>
                    <a:p>
                      <a:pPr algn="ctr"/>
                      <a:r>
                        <a:rPr lang="en-AU" sz="3600" b="1" dirty="0" smtClean="0"/>
                        <a:t>31</a:t>
                      </a:r>
                      <a:endParaRPr lang="en-AU" sz="3600" b="1" dirty="0"/>
                    </a:p>
                  </a:txBody>
                  <a:tcPr>
                    <a:noFill/>
                  </a:tcPr>
                </a:tc>
                <a:extLst>
                  <a:ext uri="{0D108BD9-81ED-4DB2-BD59-A6C34878D82A}">
                    <a16:rowId xmlns:a16="http://schemas.microsoft.com/office/drawing/2014/main" val="3153559938"/>
                  </a:ext>
                </a:extLst>
              </a:tr>
            </a:tbl>
          </a:graphicData>
        </a:graphic>
      </p:graphicFrame>
    </p:spTree>
    <p:extLst>
      <p:ext uri="{BB962C8B-B14F-4D97-AF65-F5344CB8AC3E}">
        <p14:creationId xmlns:p14="http://schemas.microsoft.com/office/powerpoint/2010/main" val="3766430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ctr">
              <a:buNone/>
            </a:pPr>
            <a:r>
              <a:rPr lang="en-AU" sz="4800" dirty="0" smtClean="0"/>
              <a:t>Secret Step</a:t>
            </a:r>
            <a:endParaRPr lang="en-AU" sz="4800" dirty="0"/>
          </a:p>
          <a:p>
            <a:pPr marL="0" indent="0">
              <a:buNone/>
            </a:pPr>
            <a:endParaRPr lang="en-AU" dirty="0" smtClean="0"/>
          </a:p>
          <a:p>
            <a:pPr marL="0" indent="0">
              <a:buNone/>
            </a:pPr>
            <a:endParaRPr lang="en-AU" dirty="0"/>
          </a:p>
          <a:p>
            <a:pPr marL="0" indent="0">
              <a:buNone/>
            </a:pPr>
            <a:r>
              <a:rPr lang="en-AU" dirty="0"/>
              <a:t>Add digits </a:t>
            </a:r>
            <a:r>
              <a:rPr lang="en-AU" dirty="0" smtClean="0"/>
              <a:t>in top left corner of each card when response is YES to reveal the number</a:t>
            </a:r>
            <a:endParaRPr lang="en-AU" dirty="0"/>
          </a:p>
        </p:txBody>
      </p:sp>
    </p:spTree>
    <p:extLst>
      <p:ext uri="{BB962C8B-B14F-4D97-AF65-F5344CB8AC3E}">
        <p14:creationId xmlns:p14="http://schemas.microsoft.com/office/powerpoint/2010/main" val="3191317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ctr">
              <a:buNone/>
            </a:pPr>
            <a:r>
              <a:rPr lang="en-AU" sz="4800" dirty="0" smtClean="0"/>
              <a:t>Why?</a:t>
            </a:r>
          </a:p>
          <a:p>
            <a:pPr marL="0" indent="0">
              <a:buNone/>
            </a:pPr>
            <a:r>
              <a:rPr lang="en-AU" dirty="0" smtClean="0"/>
              <a:t>Each card starts with a power of 2. Every number on that card is composed of that power of 2 when written as a binary number.</a:t>
            </a:r>
          </a:p>
          <a:p>
            <a:pPr marL="0" indent="0">
              <a:buNone/>
            </a:pPr>
            <a:r>
              <a:rPr lang="en-AU" i="1" dirty="0" smtClean="0"/>
              <a:t>Example</a:t>
            </a:r>
            <a:r>
              <a:rPr lang="en-AU" dirty="0" smtClean="0"/>
              <a:t>:</a:t>
            </a:r>
          </a:p>
          <a:p>
            <a:pPr marL="0" indent="0">
              <a:buNone/>
            </a:pPr>
            <a:r>
              <a:rPr lang="en-AU" dirty="0" smtClean="0"/>
              <a:t>19 =</a:t>
            </a:r>
          </a:p>
          <a:p>
            <a:pPr marL="0" indent="0">
              <a:buNone/>
            </a:pPr>
            <a:endParaRPr lang="en-AU" dirty="0"/>
          </a:p>
          <a:p>
            <a:pPr marL="0" indent="0">
              <a:buNone/>
            </a:pPr>
            <a:endParaRPr lang="en-AU" dirty="0" smtClean="0"/>
          </a:p>
          <a:p>
            <a:pPr marL="0" indent="0">
              <a:buNone/>
            </a:pPr>
            <a:r>
              <a:rPr lang="en-AU" sz="2000" dirty="0" smtClean="0"/>
              <a:t>Q: What are the 10 kinds of people in the world?</a:t>
            </a:r>
          </a:p>
          <a:p>
            <a:pPr marL="0" indent="0">
              <a:buNone/>
            </a:pPr>
            <a:r>
              <a:rPr lang="en-AU" sz="2000" dirty="0" smtClean="0"/>
              <a:t>A: Those who understand binary, and those who don’t.</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99239036"/>
                  </p:ext>
                </p:extLst>
              </p:nvPr>
            </p:nvGraphicFramePr>
            <p:xfrm>
              <a:off x="1524000" y="3356992"/>
              <a:ext cx="6096000" cy="8900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1" i="1" smtClean="0">
                                        <a:latin typeface="Cambria Math"/>
                                      </a:rPr>
                                      <m:t>𝟐</m:t>
                                    </m:r>
                                  </m:e>
                                  <m:sup>
                                    <m:r>
                                      <a:rPr lang="en-AU" b="1" i="1" smtClean="0">
                                        <a:latin typeface="Cambria Math"/>
                                      </a:rPr>
                                      <m:t>𝟒</m:t>
                                    </m:r>
                                  </m:sup>
                                </m:sSup>
                                <m:r>
                                  <a:rPr lang="en-AU" b="1" i="1" smtClean="0">
                                    <a:latin typeface="Cambria Math"/>
                                  </a:rPr>
                                  <m:t>=</m:t>
                                </m:r>
                                <m:r>
                                  <a:rPr lang="en-AU" b="1" i="1" smtClean="0">
                                    <a:latin typeface="Cambria Math"/>
                                  </a:rPr>
                                  <m:t>𝟏𝟔</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1" i="1" smtClean="0">
                                        <a:latin typeface="Cambria Math"/>
                                      </a:rPr>
                                      <m:t>𝟐</m:t>
                                    </m:r>
                                  </m:e>
                                  <m:sup>
                                    <m:r>
                                      <a:rPr lang="en-AU" b="1" i="1" smtClean="0">
                                        <a:latin typeface="Cambria Math"/>
                                      </a:rPr>
                                      <m:t>𝟑</m:t>
                                    </m:r>
                                  </m:sup>
                                </m:sSup>
                                <m:r>
                                  <a:rPr lang="en-AU" b="1" i="1" smtClean="0">
                                    <a:latin typeface="Cambria Math"/>
                                  </a:rPr>
                                  <m:t>=</m:t>
                                </m:r>
                                <m:r>
                                  <a:rPr lang="en-AU" b="1" i="1" smtClean="0">
                                    <a:latin typeface="Cambria Math"/>
                                  </a:rPr>
                                  <m:t>𝟖</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1" i="1" smtClean="0">
                                        <a:latin typeface="Cambria Math"/>
                                      </a:rPr>
                                      <m:t>𝟐</m:t>
                                    </m:r>
                                  </m:e>
                                  <m:sup>
                                    <m:r>
                                      <a:rPr lang="en-AU" b="1" i="1" smtClean="0">
                                        <a:latin typeface="Cambria Math"/>
                                      </a:rPr>
                                      <m:t>𝟐</m:t>
                                    </m:r>
                                  </m:sup>
                                </m:sSup>
                                <m:r>
                                  <a:rPr lang="en-AU" b="1" i="1" smtClean="0">
                                    <a:latin typeface="Cambria Math"/>
                                  </a:rPr>
                                  <m:t>=</m:t>
                                </m:r>
                                <m:r>
                                  <a:rPr lang="en-AU" b="1" i="1" smtClean="0">
                                    <a:latin typeface="Cambria Math"/>
                                  </a:rPr>
                                  <m:t>𝟒</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1" i="1" smtClean="0">
                                        <a:latin typeface="Cambria Math"/>
                                      </a:rPr>
                                      <m:t>𝟐</m:t>
                                    </m:r>
                                  </m:e>
                                  <m:sup>
                                    <m:r>
                                      <a:rPr lang="en-AU" b="1" i="1" smtClean="0">
                                        <a:latin typeface="Cambria Math"/>
                                      </a:rPr>
                                      <m:t>𝟏</m:t>
                                    </m:r>
                                  </m:sup>
                                </m:sSup>
                                <m:r>
                                  <a:rPr lang="en-AU" b="1" i="1" smtClean="0">
                                    <a:latin typeface="Cambria Math"/>
                                  </a:rPr>
                                  <m:t>=</m:t>
                                </m:r>
                                <m:r>
                                  <a:rPr lang="en-AU" b="1" i="1" smtClean="0">
                                    <a:latin typeface="Cambria Math"/>
                                  </a:rPr>
                                  <m:t>𝟐</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1" i="1" smtClean="0">
                                        <a:latin typeface="Cambria Math"/>
                                      </a:rPr>
                                      <m:t>𝟐</m:t>
                                    </m:r>
                                  </m:e>
                                  <m:sup>
                                    <m:r>
                                      <a:rPr lang="en-AU" b="1" i="1" smtClean="0">
                                        <a:latin typeface="Cambria Math"/>
                                      </a:rPr>
                                      <m:t>𝟎</m:t>
                                    </m:r>
                                  </m:sup>
                                </m:sSup>
                                <m:r>
                                  <a:rPr lang="en-AU" b="1" i="1" smtClean="0">
                                    <a:latin typeface="Cambria Math"/>
                                  </a:rPr>
                                  <m:t>=</m:t>
                                </m:r>
                                <m:r>
                                  <a:rPr lang="en-AU" b="1" i="1" smtClean="0">
                                    <a:latin typeface="Cambria Math"/>
                                  </a:rPr>
                                  <m:t>𝟏</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AU" sz="2800" dirty="0" smtClean="0"/>
                            <a:t>1</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smtClean="0"/>
                            <a:t>0</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smtClean="0"/>
                            <a:t>0</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smtClean="0"/>
                            <a:t>1</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smtClean="0"/>
                            <a:t>1</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99239036"/>
                  </p:ext>
                </p:extLst>
              </p:nvPr>
            </p:nvGraphicFramePr>
            <p:xfrm>
              <a:off x="1524000" y="3356992"/>
              <a:ext cx="6096000" cy="8900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19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639" r="-401500" b="-18852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1639" r="-301500" b="-18852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000" t="-1639" r="-201500" b="-18852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1000" t="-1639" r="-101500" b="-18852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1000" t="-1639" r="-1500" b="-188525"/>
                          </a:stretch>
                        </a:blipFill>
                      </a:tcPr>
                    </a:tc>
                    <a:extLst>
                      <a:ext uri="{0D108BD9-81ED-4DB2-BD59-A6C34878D82A}">
                        <a16:rowId xmlns:a16="http://schemas.microsoft.com/office/drawing/2014/main" val="10000"/>
                      </a:ext>
                    </a:extLst>
                  </a:tr>
                  <a:tr h="518160">
                    <a:tc>
                      <a:txBody>
                        <a:bodyPr/>
                        <a:lstStyle/>
                        <a:p>
                          <a:pPr algn="ctr"/>
                          <a:r>
                            <a:rPr lang="en-AU" sz="2800" dirty="0" smtClean="0"/>
                            <a:t>1</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smtClean="0"/>
                            <a:t>0</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smtClean="0"/>
                            <a:t>0</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smtClean="0"/>
                            <a:t>1</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smtClean="0"/>
                            <a:t>1</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4179778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Binary Card Trick</a:t>
            </a:r>
            <a:endParaRPr lang="en-AU" dirty="0"/>
          </a:p>
        </p:txBody>
      </p:sp>
      <p:sp>
        <p:nvSpPr>
          <p:cNvPr id="3" name="Content Placeholder 2"/>
          <p:cNvSpPr>
            <a:spLocks noGrp="1"/>
          </p:cNvSpPr>
          <p:nvPr>
            <p:ph idx="1"/>
          </p:nvPr>
        </p:nvSpPr>
        <p:spPr/>
        <p:txBody>
          <a:bodyPr/>
          <a:lstStyle/>
          <a:p>
            <a:pPr marL="0" indent="0">
              <a:buNone/>
            </a:pPr>
            <a:r>
              <a:rPr lang="en-AU" dirty="0" smtClean="0"/>
              <a:t>Not the most impressive trick but one that introduces card tricks into the course.</a:t>
            </a:r>
          </a:p>
          <a:p>
            <a:pPr marL="0" indent="0">
              <a:buNone/>
            </a:pPr>
            <a:endParaRPr lang="en-AU" dirty="0"/>
          </a:p>
          <a:p>
            <a:pPr marL="0" indent="0">
              <a:buNone/>
            </a:pPr>
            <a:r>
              <a:rPr lang="en-AU" dirty="0" smtClean="0"/>
              <a:t>Extends to a Ternary Card trick</a:t>
            </a:r>
            <a:endParaRPr lang="en-AU" dirty="0"/>
          </a:p>
        </p:txBody>
      </p:sp>
    </p:spTree>
    <p:extLst>
      <p:ext uri="{BB962C8B-B14F-4D97-AF65-F5344CB8AC3E}">
        <p14:creationId xmlns:p14="http://schemas.microsoft.com/office/powerpoint/2010/main" val="1839635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Base Numbers</a:t>
            </a:r>
            <a:endParaRPr lang="en-AU" sz="4000" dirty="0"/>
          </a:p>
        </p:txBody>
      </p:sp>
      <p:sp>
        <p:nvSpPr>
          <p:cNvPr id="3" name="Content Placeholder 2"/>
          <p:cNvSpPr>
            <a:spLocks noGrp="1"/>
          </p:cNvSpPr>
          <p:nvPr>
            <p:ph idx="1"/>
          </p:nvPr>
        </p:nvSpPr>
        <p:spPr/>
        <p:txBody>
          <a:bodyPr>
            <a:normAutofit/>
          </a:bodyPr>
          <a:lstStyle/>
          <a:p>
            <a:pPr marL="0" indent="0">
              <a:buNone/>
            </a:pPr>
            <a:r>
              <a:rPr lang="en-AU" sz="2800" dirty="0" smtClean="0"/>
              <a:t>Problem-Solving Assignment 3 - </a:t>
            </a:r>
            <a:r>
              <a:rPr lang="en-AU" sz="2800" b="1" dirty="0" smtClean="0"/>
              <a:t>The </a:t>
            </a:r>
            <a:r>
              <a:rPr lang="en-AU" sz="2800" b="1" dirty="0"/>
              <a:t>One Hundred</a:t>
            </a:r>
            <a:endParaRPr lang="en-AU" sz="2800" dirty="0"/>
          </a:p>
          <a:p>
            <a:pPr marL="0" indent="0">
              <a:buNone/>
            </a:pPr>
            <a:r>
              <a:rPr lang="en-AU" dirty="0"/>
              <a:t> </a:t>
            </a:r>
          </a:p>
          <a:p>
            <a:pPr marL="0" indent="0">
              <a:buNone/>
            </a:pPr>
            <a:r>
              <a:rPr lang="en-AU" sz="2800" dirty="0"/>
              <a:t>One day a mathematics teacher was asked how many students were in her class. She answered that there were 25 boys and 31 girls that totalled 100</a:t>
            </a:r>
            <a:r>
              <a:rPr lang="en-AU" sz="2800" dirty="0" smtClean="0"/>
              <a:t>.</a:t>
            </a:r>
          </a:p>
          <a:p>
            <a:pPr marL="0" indent="0">
              <a:buNone/>
            </a:pPr>
            <a:endParaRPr lang="en-AU" sz="2800" dirty="0"/>
          </a:p>
          <a:p>
            <a:r>
              <a:rPr lang="en-AU" sz="2800" b="1" dirty="0"/>
              <a:t>What number base did the teacher use?</a:t>
            </a:r>
            <a:endParaRPr lang="en-AU" sz="2800" dirty="0"/>
          </a:p>
          <a:p>
            <a:r>
              <a:rPr lang="en-AU" sz="2800" b="1" dirty="0"/>
              <a:t>How many students were in the class?</a:t>
            </a:r>
            <a:endParaRPr lang="en-AU" sz="2800" dirty="0"/>
          </a:p>
          <a:p>
            <a:pPr marL="0" indent="0">
              <a:buNone/>
            </a:pPr>
            <a:endParaRPr lang="en-AU" dirty="0"/>
          </a:p>
        </p:txBody>
      </p:sp>
    </p:spTree>
    <p:extLst>
      <p:ext uri="{BB962C8B-B14F-4D97-AF65-F5344CB8AC3E}">
        <p14:creationId xmlns:p14="http://schemas.microsoft.com/office/powerpoint/2010/main" val="1490697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Adding Reveal Trick</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802022"/>
              </p:ext>
            </p:extLst>
          </p:nvPr>
        </p:nvGraphicFramePr>
        <p:xfrm>
          <a:off x="971600" y="1417637"/>
          <a:ext cx="7200800" cy="4717306"/>
        </p:xfrm>
        <a:graphic>
          <a:graphicData uri="http://schemas.openxmlformats.org/drawingml/2006/table">
            <a:tbl>
              <a:tblPr firstRow="1" firstCol="1" bandRow="1">
                <a:tableStyleId>{5C22544A-7EE6-4342-B048-85BDC9FD1C3A}</a:tableStyleId>
              </a:tblPr>
              <a:tblGrid>
                <a:gridCol w="7200800">
                  <a:extLst>
                    <a:ext uri="{9D8B030D-6E8A-4147-A177-3AD203B41FA5}">
                      <a16:colId xmlns:a16="http://schemas.microsoft.com/office/drawing/2014/main" val="2520730713"/>
                    </a:ext>
                  </a:extLst>
                </a:gridCol>
              </a:tblGrid>
              <a:tr h="715597">
                <a:tc>
                  <a:txBody>
                    <a:bodyPr/>
                    <a:lstStyle/>
                    <a:p>
                      <a:pPr marL="342900" lvl="0" indent="-342900">
                        <a:lnSpc>
                          <a:spcPct val="107000"/>
                        </a:lnSpc>
                        <a:spcAft>
                          <a:spcPts val="0"/>
                        </a:spcAft>
                        <a:buFont typeface="Symbol" panose="05050102010706020507" pitchFamily="18" charset="2"/>
                        <a:buChar char=""/>
                      </a:pPr>
                      <a:r>
                        <a:rPr lang="en-AU" sz="2400" b="0" dirty="0">
                          <a:solidFill>
                            <a:schemeClr val="tx1"/>
                          </a:solidFill>
                          <a:effectLst/>
                        </a:rPr>
                        <a:t>Obtain a three-digit number</a:t>
                      </a:r>
                      <a:endParaRPr lang="en-AU"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94832308"/>
                  </a:ext>
                </a:extLst>
              </a:tr>
              <a:tr h="1081488">
                <a:tc>
                  <a:txBody>
                    <a:bodyPr/>
                    <a:lstStyle/>
                    <a:p>
                      <a:pPr marL="342900" lvl="0" indent="-342900">
                        <a:lnSpc>
                          <a:spcPct val="107000"/>
                        </a:lnSpc>
                        <a:spcAft>
                          <a:spcPts val="0"/>
                        </a:spcAft>
                        <a:buFont typeface="Symbol" panose="05050102010706020507" pitchFamily="18" charset="2"/>
                        <a:buChar char=""/>
                      </a:pPr>
                      <a:r>
                        <a:rPr lang="en-AU" sz="2400" b="0" dirty="0">
                          <a:solidFill>
                            <a:schemeClr val="tx1"/>
                          </a:solidFill>
                          <a:effectLst/>
                        </a:rPr>
                        <a:t>Write the </a:t>
                      </a:r>
                      <a:r>
                        <a:rPr lang="en-AU" sz="2400" b="0" dirty="0" smtClean="0">
                          <a:solidFill>
                            <a:schemeClr val="tx1"/>
                          </a:solidFill>
                          <a:effectLst/>
                        </a:rPr>
                        <a:t>answer</a:t>
                      </a:r>
                      <a:r>
                        <a:rPr lang="en-AU" sz="2400" b="0" baseline="0" dirty="0" smtClean="0">
                          <a:solidFill>
                            <a:schemeClr val="tx1"/>
                          </a:solidFill>
                          <a:effectLst/>
                        </a:rPr>
                        <a:t> on a piece of paper</a:t>
                      </a:r>
                      <a:endParaRPr lang="en-AU"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78980959"/>
                  </a:ext>
                </a:extLst>
              </a:tr>
              <a:tr h="1081488">
                <a:tc>
                  <a:txBody>
                    <a:bodyPr/>
                    <a:lstStyle/>
                    <a:p>
                      <a:pPr marL="342900" lvl="0" indent="-342900">
                        <a:lnSpc>
                          <a:spcPct val="107000"/>
                        </a:lnSpc>
                        <a:spcAft>
                          <a:spcPts val="0"/>
                        </a:spcAft>
                        <a:buFont typeface="Symbol" panose="05050102010706020507" pitchFamily="18" charset="2"/>
                        <a:buChar char=""/>
                      </a:pPr>
                      <a:r>
                        <a:rPr lang="en-AU" sz="2400" b="0" dirty="0">
                          <a:solidFill>
                            <a:schemeClr val="tx1"/>
                          </a:solidFill>
                          <a:effectLst/>
                        </a:rPr>
                        <a:t>Obtain two more three-digit numbers</a:t>
                      </a:r>
                      <a:endParaRPr lang="en-AU"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09383985"/>
                  </a:ext>
                </a:extLst>
              </a:tr>
              <a:tr h="1447382">
                <a:tc>
                  <a:txBody>
                    <a:bodyPr/>
                    <a:lstStyle/>
                    <a:p>
                      <a:pPr marL="342900" lvl="0" indent="-342900">
                        <a:lnSpc>
                          <a:spcPct val="107000"/>
                        </a:lnSpc>
                        <a:spcAft>
                          <a:spcPts val="0"/>
                        </a:spcAft>
                        <a:buFont typeface="Symbol" panose="05050102010706020507" pitchFamily="18" charset="2"/>
                        <a:buChar char=""/>
                      </a:pPr>
                      <a:r>
                        <a:rPr lang="en-AU" sz="2400" b="0" dirty="0">
                          <a:solidFill>
                            <a:schemeClr val="tx1"/>
                          </a:solidFill>
                          <a:effectLst/>
                        </a:rPr>
                        <a:t>Say “This is taking too long. I am going to add a couple to make it harder”, and add your own two </a:t>
                      </a:r>
                      <a:r>
                        <a:rPr lang="en-AU" sz="2400" b="0" dirty="0" smtClean="0">
                          <a:solidFill>
                            <a:schemeClr val="tx1"/>
                          </a:solidFill>
                          <a:effectLst/>
                        </a:rPr>
                        <a:t>numbers</a:t>
                      </a:r>
                      <a:endParaRPr lang="en-AU"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47192584"/>
                  </a:ext>
                </a:extLst>
              </a:tr>
              <a:tr h="349703">
                <a:tc>
                  <a:txBody>
                    <a:bodyPr/>
                    <a:lstStyle/>
                    <a:p>
                      <a:pPr marL="342900" lvl="0" indent="-342900">
                        <a:lnSpc>
                          <a:spcPct val="107000"/>
                        </a:lnSpc>
                        <a:spcAft>
                          <a:spcPts val="0"/>
                        </a:spcAft>
                        <a:buFont typeface="Symbol" panose="05050102010706020507" pitchFamily="18" charset="2"/>
                        <a:buChar char=""/>
                      </a:pPr>
                      <a:r>
                        <a:rPr lang="en-AU" sz="2400" b="0" dirty="0">
                          <a:solidFill>
                            <a:schemeClr val="tx1"/>
                          </a:solidFill>
                          <a:effectLst/>
                        </a:rPr>
                        <a:t>Add all the numbers and reveal the hidden answer. </a:t>
                      </a:r>
                      <a:endParaRPr lang="en-AU"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89982846"/>
                  </a:ext>
                </a:extLst>
              </a:tr>
            </a:tbl>
          </a:graphicData>
        </a:graphic>
      </p:graphicFrame>
    </p:spTree>
    <p:extLst>
      <p:ext uri="{BB962C8B-B14F-4D97-AF65-F5344CB8AC3E}">
        <p14:creationId xmlns:p14="http://schemas.microsoft.com/office/powerpoint/2010/main" val="704572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0395820"/>
              </p:ext>
            </p:extLst>
          </p:nvPr>
        </p:nvGraphicFramePr>
        <p:xfrm>
          <a:off x="1002432" y="1412601"/>
          <a:ext cx="6809928" cy="5209777"/>
        </p:xfrm>
        <a:graphic>
          <a:graphicData uri="http://schemas.openxmlformats.org/drawingml/2006/table">
            <a:tbl>
              <a:tblPr firstRow="1" firstCol="1" bandRow="1">
                <a:tableStyleId>{5C22544A-7EE6-4342-B048-85BDC9FD1C3A}</a:tableStyleId>
              </a:tblPr>
              <a:tblGrid>
                <a:gridCol w="6809928">
                  <a:extLst>
                    <a:ext uri="{9D8B030D-6E8A-4147-A177-3AD203B41FA5}">
                      <a16:colId xmlns:a16="http://schemas.microsoft.com/office/drawing/2014/main" val="2335119322"/>
                    </a:ext>
                  </a:extLst>
                </a:gridCol>
              </a:tblGrid>
              <a:tr h="668020">
                <a:tc>
                  <a:txBody>
                    <a:bodyPr/>
                    <a:lstStyle/>
                    <a:p>
                      <a:pPr>
                        <a:lnSpc>
                          <a:spcPct val="107000"/>
                        </a:lnSpc>
                        <a:spcAft>
                          <a:spcPts val="0"/>
                        </a:spcAft>
                      </a:pPr>
                      <a:r>
                        <a:rPr lang="en-AU" sz="3200" b="0" dirty="0" smtClean="0">
                          <a:solidFill>
                            <a:schemeClr val="tx1"/>
                          </a:solidFill>
                          <a:effectLst/>
                        </a:rPr>
                        <a:t>470</a:t>
                      </a:r>
                      <a:r>
                        <a:rPr lang="en-AU" sz="3200" b="0" dirty="0">
                          <a:solidFill>
                            <a:schemeClr val="tx1"/>
                          </a:solidFill>
                          <a:effectLst/>
                        </a:rPr>
                        <a:t> </a:t>
                      </a:r>
                      <a:endParaRPr lang="en-AU"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58544599"/>
                  </a:ext>
                </a:extLst>
              </a:tr>
              <a:tr h="1410699">
                <a:tc>
                  <a:txBody>
                    <a:bodyPr/>
                    <a:lstStyle/>
                    <a:p>
                      <a:pPr algn="r">
                        <a:lnSpc>
                          <a:spcPct val="107000"/>
                        </a:lnSpc>
                        <a:spcAft>
                          <a:spcPts val="0"/>
                        </a:spcAft>
                      </a:pPr>
                      <a:r>
                        <a:rPr lang="en-AU" sz="3200" b="0" dirty="0" smtClean="0">
                          <a:solidFill>
                            <a:schemeClr val="tx1"/>
                          </a:solidFill>
                          <a:effectLst/>
                        </a:rPr>
                        <a:t>                                                                                              Hidden answer: 2468</a:t>
                      </a:r>
                      <a:r>
                        <a:rPr lang="en-AU" sz="3200" b="0" dirty="0">
                          <a:solidFill>
                            <a:schemeClr val="tx1"/>
                          </a:solidFill>
                          <a:effectLst/>
                        </a:rPr>
                        <a:t> </a:t>
                      </a:r>
                    </a:p>
                  </a:txBody>
                  <a:tcPr marL="68580" marR="68580" marT="0" marB="0">
                    <a:noFill/>
                  </a:tcPr>
                </a:tc>
                <a:extLst>
                  <a:ext uri="{0D108BD9-81ED-4DB2-BD59-A6C34878D82A}">
                    <a16:rowId xmlns:a16="http://schemas.microsoft.com/office/drawing/2014/main" val="346733157"/>
                  </a:ext>
                </a:extLst>
              </a:tr>
              <a:tr h="1002029">
                <a:tc>
                  <a:txBody>
                    <a:bodyPr/>
                    <a:lstStyle/>
                    <a:p>
                      <a:pPr>
                        <a:lnSpc>
                          <a:spcPct val="107000"/>
                        </a:lnSpc>
                        <a:spcAft>
                          <a:spcPts val="0"/>
                        </a:spcAft>
                      </a:pPr>
                      <a:r>
                        <a:rPr lang="en-AU" sz="3200" b="0" dirty="0" smtClean="0">
                          <a:solidFill>
                            <a:schemeClr val="tx1"/>
                          </a:solidFill>
                          <a:effectLst/>
                        </a:rPr>
                        <a:t>+ 762</a:t>
                      </a:r>
                      <a:endParaRPr lang="en-AU" sz="3200" b="0" dirty="0">
                        <a:solidFill>
                          <a:schemeClr val="tx1"/>
                        </a:solidFill>
                        <a:effectLst/>
                      </a:endParaRPr>
                    </a:p>
                    <a:p>
                      <a:pPr>
                        <a:lnSpc>
                          <a:spcPct val="107000"/>
                        </a:lnSpc>
                        <a:spcAft>
                          <a:spcPts val="0"/>
                        </a:spcAft>
                      </a:pPr>
                      <a:r>
                        <a:rPr lang="en-AU" sz="3200" b="0" dirty="0" smtClean="0">
                          <a:solidFill>
                            <a:schemeClr val="tx1"/>
                          </a:solidFill>
                          <a:effectLst/>
                        </a:rPr>
                        <a:t>+ 837</a:t>
                      </a:r>
                      <a:endParaRPr lang="en-AU" sz="3200" b="0" dirty="0">
                        <a:solidFill>
                          <a:schemeClr val="tx1"/>
                        </a:solidFill>
                        <a:effectLst/>
                      </a:endParaRPr>
                    </a:p>
                  </a:txBody>
                  <a:tcPr marL="68580" marR="68580" marT="0" marB="0">
                    <a:noFill/>
                  </a:tcPr>
                </a:tc>
                <a:extLst>
                  <a:ext uri="{0D108BD9-81ED-4DB2-BD59-A6C34878D82A}">
                    <a16:rowId xmlns:a16="http://schemas.microsoft.com/office/drawing/2014/main" val="3882606809"/>
                  </a:ext>
                </a:extLst>
              </a:tr>
              <a:tr h="1410699">
                <a:tc>
                  <a:txBody>
                    <a:bodyPr/>
                    <a:lstStyle/>
                    <a:p>
                      <a:pPr>
                        <a:lnSpc>
                          <a:spcPct val="107000"/>
                        </a:lnSpc>
                        <a:spcAft>
                          <a:spcPts val="0"/>
                        </a:spcAft>
                      </a:pPr>
                      <a:r>
                        <a:rPr lang="en-AU" sz="3200" b="0" dirty="0" smtClean="0">
                          <a:solidFill>
                            <a:schemeClr val="tx1"/>
                          </a:solidFill>
                          <a:effectLst/>
                        </a:rPr>
                        <a:t>+ 237 </a:t>
                      </a:r>
                      <a:r>
                        <a:rPr lang="en-AU" sz="3200" b="0" dirty="0">
                          <a:solidFill>
                            <a:schemeClr val="tx1"/>
                          </a:solidFill>
                          <a:effectLst/>
                        </a:rPr>
                        <a:t>(762 + 237 = 999)</a:t>
                      </a:r>
                    </a:p>
                    <a:p>
                      <a:pPr>
                        <a:lnSpc>
                          <a:spcPct val="107000"/>
                        </a:lnSpc>
                        <a:spcAft>
                          <a:spcPts val="0"/>
                        </a:spcAft>
                      </a:pPr>
                      <a:r>
                        <a:rPr lang="en-AU" sz="3200" b="0" dirty="0" smtClean="0">
                          <a:solidFill>
                            <a:schemeClr val="tx1"/>
                          </a:solidFill>
                          <a:effectLst/>
                        </a:rPr>
                        <a:t>+ 162 </a:t>
                      </a:r>
                      <a:r>
                        <a:rPr lang="en-AU" sz="3200" b="0" dirty="0">
                          <a:solidFill>
                            <a:schemeClr val="tx1"/>
                          </a:solidFill>
                          <a:effectLst/>
                        </a:rPr>
                        <a:t>(837 + 162 = 999)</a:t>
                      </a:r>
                    </a:p>
                    <a:p>
                      <a:pPr>
                        <a:lnSpc>
                          <a:spcPct val="107000"/>
                        </a:lnSpc>
                        <a:spcAft>
                          <a:spcPts val="0"/>
                        </a:spcAft>
                      </a:pPr>
                      <a:r>
                        <a:rPr lang="en-AU" sz="3200" b="0" dirty="0">
                          <a:solidFill>
                            <a:schemeClr val="tx1"/>
                          </a:solidFill>
                          <a:effectLst/>
                        </a:rPr>
                        <a:t> </a:t>
                      </a:r>
                    </a:p>
                  </a:txBody>
                  <a:tcPr marL="68580" marR="68580" marT="0" marB="0">
                    <a:noFill/>
                  </a:tcPr>
                </a:tc>
                <a:extLst>
                  <a:ext uri="{0D108BD9-81ED-4DB2-BD59-A6C34878D82A}">
                    <a16:rowId xmlns:a16="http://schemas.microsoft.com/office/drawing/2014/main" val="1980593186"/>
                  </a:ext>
                </a:extLst>
              </a:tr>
              <a:tr h="477280">
                <a:tc>
                  <a:txBody>
                    <a:bodyPr/>
                    <a:lstStyle/>
                    <a:p>
                      <a:pPr>
                        <a:lnSpc>
                          <a:spcPct val="107000"/>
                        </a:lnSpc>
                        <a:spcAft>
                          <a:spcPts val="0"/>
                        </a:spcAft>
                      </a:pPr>
                      <a:r>
                        <a:rPr lang="en-AU" sz="3200" b="0" dirty="0" smtClean="0">
                          <a:solidFill>
                            <a:schemeClr val="tx1"/>
                          </a:solidFill>
                          <a:effectLst/>
                        </a:rPr>
                        <a:t>= 2468</a:t>
                      </a:r>
                      <a:endParaRPr lang="en-AU"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80825951"/>
                  </a:ext>
                </a:extLst>
              </a:tr>
            </a:tbl>
          </a:graphicData>
        </a:graphic>
      </p:graphicFrame>
    </p:spTree>
    <p:extLst>
      <p:ext uri="{BB962C8B-B14F-4D97-AF65-F5344CB8AC3E}">
        <p14:creationId xmlns:p14="http://schemas.microsoft.com/office/powerpoint/2010/main" val="127914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Maths Magic and More</a:t>
            </a:r>
            <a:endParaRPr lang="en-AU" dirty="0"/>
          </a:p>
        </p:txBody>
      </p:sp>
      <p:sp>
        <p:nvSpPr>
          <p:cNvPr id="3" name="Content Placeholder 2"/>
          <p:cNvSpPr>
            <a:spLocks noGrp="1"/>
          </p:cNvSpPr>
          <p:nvPr>
            <p:ph idx="1"/>
          </p:nvPr>
        </p:nvSpPr>
        <p:spPr/>
        <p:txBody>
          <a:bodyPr/>
          <a:lstStyle/>
          <a:p>
            <a:pPr marL="0" indent="0">
              <a:buNone/>
            </a:pPr>
            <a:r>
              <a:rPr lang="en-AU" dirty="0" smtClean="0"/>
              <a:t>To the kids:</a:t>
            </a:r>
          </a:p>
          <a:p>
            <a:pPr marL="0" indent="0">
              <a:buNone/>
            </a:pPr>
            <a:endParaRPr lang="en-AU" dirty="0"/>
          </a:p>
          <a:p>
            <a:pPr marL="0" indent="0">
              <a:buNone/>
            </a:pPr>
            <a:r>
              <a:rPr lang="en-AU" dirty="0" smtClean="0"/>
              <a:t>Welcome </a:t>
            </a:r>
            <a:r>
              <a:rPr lang="en-AU" dirty="0"/>
              <a:t>to Mr Hanlon’s world of mathematics. In this elective you will learn techniques and methods that will complement your core maths program, make you a better mathematician and maybe even a </a:t>
            </a:r>
            <a:r>
              <a:rPr lang="en-AU" dirty="0" err="1"/>
              <a:t>mathemagician</a:t>
            </a:r>
            <a:r>
              <a:rPr lang="en-AU" dirty="0"/>
              <a:t>.</a:t>
            </a:r>
          </a:p>
        </p:txBody>
      </p:sp>
    </p:spTree>
    <p:extLst>
      <p:ext uri="{BB962C8B-B14F-4D97-AF65-F5344CB8AC3E}">
        <p14:creationId xmlns:p14="http://schemas.microsoft.com/office/powerpoint/2010/main" val="3579874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Presentations</a:t>
            </a:r>
            <a:endParaRPr lang="en-AU" sz="3600" dirty="0"/>
          </a:p>
        </p:txBody>
      </p:sp>
      <p:pic>
        <p:nvPicPr>
          <p:cNvPr id="4" name="Content Placeholder 3"/>
          <p:cNvPicPr>
            <a:picLocks noGrp="1" noChangeAspect="1"/>
          </p:cNvPicPr>
          <p:nvPr>
            <p:ph idx="1"/>
          </p:nvPr>
        </p:nvPicPr>
        <p:blipFill>
          <a:blip r:embed="rId2"/>
          <a:stretch>
            <a:fillRect/>
          </a:stretch>
        </p:blipFill>
        <p:spPr>
          <a:xfrm>
            <a:off x="439739" y="1700808"/>
            <a:ext cx="8393975" cy="4392488"/>
          </a:xfrm>
          <a:prstGeom prst="rect">
            <a:avLst/>
          </a:prstGeom>
        </p:spPr>
      </p:pic>
    </p:spTree>
    <p:extLst>
      <p:ext uri="{BB962C8B-B14F-4D97-AF65-F5344CB8AC3E}">
        <p14:creationId xmlns:p14="http://schemas.microsoft.com/office/powerpoint/2010/main" val="1435129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91194"/>
          </a:xfrm>
        </p:spPr>
      </p:pic>
    </p:spTree>
    <p:extLst>
      <p:ext uri="{BB962C8B-B14F-4D97-AF65-F5344CB8AC3E}">
        <p14:creationId xmlns:p14="http://schemas.microsoft.com/office/powerpoint/2010/main" val="2625690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724432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Card Tricks</a:t>
            </a:r>
            <a:endParaRPr lang="en-AU" dirty="0"/>
          </a:p>
        </p:txBody>
      </p:sp>
      <p:sp>
        <p:nvSpPr>
          <p:cNvPr id="3" name="Content Placeholder 2"/>
          <p:cNvSpPr>
            <a:spLocks noGrp="1"/>
          </p:cNvSpPr>
          <p:nvPr>
            <p:ph idx="1"/>
          </p:nvPr>
        </p:nvSpPr>
        <p:spPr/>
        <p:txBody>
          <a:bodyPr/>
          <a:lstStyle/>
          <a:p>
            <a:r>
              <a:rPr lang="en-AU" dirty="0" smtClean="0"/>
              <a:t>Best of 9 Card Trick</a:t>
            </a:r>
          </a:p>
          <a:p>
            <a:r>
              <a:rPr lang="en-AU" dirty="0" smtClean="0"/>
              <a:t>Psychic Card Trick</a:t>
            </a:r>
          </a:p>
          <a:p>
            <a:r>
              <a:rPr lang="en-AU" dirty="0" smtClean="0"/>
              <a:t>Si Stebbins Stack</a:t>
            </a:r>
          </a:p>
          <a:p>
            <a:r>
              <a:rPr lang="en-AU" dirty="0" smtClean="0"/>
              <a:t>Eight Kings Stack</a:t>
            </a:r>
          </a:p>
          <a:p>
            <a:r>
              <a:rPr lang="en-AU" dirty="0" smtClean="0"/>
              <a:t>Seventeen of Diamonds</a:t>
            </a:r>
          </a:p>
          <a:p>
            <a:r>
              <a:rPr lang="en-AU" dirty="0" smtClean="0"/>
              <a:t>Tetrahedron</a:t>
            </a:r>
          </a:p>
          <a:p>
            <a:r>
              <a:rPr lang="en-AU" dirty="0" smtClean="0"/>
              <a:t>Happy Christmas</a:t>
            </a:r>
            <a:endParaRPr lang="en-AU" dirty="0"/>
          </a:p>
        </p:txBody>
      </p:sp>
    </p:spTree>
    <p:extLst>
      <p:ext uri="{BB962C8B-B14F-4D97-AF65-F5344CB8AC3E}">
        <p14:creationId xmlns:p14="http://schemas.microsoft.com/office/powerpoint/2010/main" val="85922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AU" sz="4000" dirty="0" smtClean="0"/>
              <a:t>Final Festivities</a:t>
            </a:r>
            <a:endParaRPr lang="en-AU" sz="4000" dirty="0"/>
          </a:p>
        </p:txBody>
      </p:sp>
      <p:sp>
        <p:nvSpPr>
          <p:cNvPr id="3" name="Content Placeholder 2"/>
          <p:cNvSpPr>
            <a:spLocks noGrp="1"/>
          </p:cNvSpPr>
          <p:nvPr>
            <p:ph idx="1"/>
          </p:nvPr>
        </p:nvSpPr>
        <p:spPr>
          <a:xfrm>
            <a:off x="457200" y="1196752"/>
            <a:ext cx="8229600" cy="4392489"/>
          </a:xfrm>
        </p:spPr>
        <p:txBody>
          <a:bodyPr>
            <a:normAutofit fontScale="92500" lnSpcReduction="20000"/>
          </a:bodyPr>
          <a:lstStyle/>
          <a:p>
            <a:pPr lvl="0"/>
            <a:r>
              <a:rPr lang="en-AU" sz="3000" dirty="0"/>
              <a:t>Write down a 3-digit number whose digits are all different and the first and last digits differ by more than 1 (</a:t>
            </a:r>
            <a:r>
              <a:rPr lang="en-AU" sz="3000" dirty="0" err="1"/>
              <a:t>eg</a:t>
            </a:r>
            <a:r>
              <a:rPr lang="en-AU" sz="3000" dirty="0"/>
              <a:t>: 732)</a:t>
            </a:r>
          </a:p>
          <a:p>
            <a:pPr lvl="0"/>
            <a:r>
              <a:rPr lang="en-AU" sz="3000" dirty="0"/>
              <a:t>Reverse the number (237)</a:t>
            </a:r>
          </a:p>
          <a:p>
            <a:pPr lvl="0"/>
            <a:r>
              <a:rPr lang="en-AU" sz="3000" dirty="0"/>
              <a:t>Subtract the smaller from the larger (732 ‒ 237 = 495)</a:t>
            </a:r>
          </a:p>
          <a:p>
            <a:pPr lvl="0"/>
            <a:r>
              <a:rPr lang="en-AU" sz="3000" dirty="0"/>
              <a:t>Add this result to the reverse of itself (495 + 594)</a:t>
            </a:r>
          </a:p>
          <a:p>
            <a:pPr lvl="0"/>
            <a:r>
              <a:rPr lang="en-AU" sz="3000" dirty="0"/>
              <a:t>Now multiply the answer by 100 000</a:t>
            </a:r>
          </a:p>
          <a:p>
            <a:pPr lvl="0"/>
            <a:r>
              <a:rPr lang="en-AU" sz="3000" dirty="0"/>
              <a:t>Subtract </a:t>
            </a:r>
            <a:r>
              <a:rPr lang="en-AU" sz="3000" dirty="0" smtClean="0"/>
              <a:t>1135847</a:t>
            </a:r>
            <a:endParaRPr lang="en-AU" sz="3000" dirty="0"/>
          </a:p>
          <a:p>
            <a:pPr lvl="0"/>
            <a:r>
              <a:rPr lang="en-AU" sz="3000" dirty="0"/>
              <a:t>Use the table to replace the digits with letters</a:t>
            </a:r>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091956261"/>
              </p:ext>
            </p:extLst>
          </p:nvPr>
        </p:nvGraphicFramePr>
        <p:xfrm>
          <a:off x="2195735" y="5445223"/>
          <a:ext cx="4176465" cy="947640"/>
        </p:xfrm>
        <a:graphic>
          <a:graphicData uri="http://schemas.openxmlformats.org/drawingml/2006/table">
            <a:tbl>
              <a:tblPr firstRow="1" firstCol="1" bandRow="1">
                <a:tableStyleId>{5C22544A-7EE6-4342-B048-85BDC9FD1C3A}</a:tableStyleId>
              </a:tblPr>
              <a:tblGrid>
                <a:gridCol w="524308">
                  <a:extLst>
                    <a:ext uri="{9D8B030D-6E8A-4147-A177-3AD203B41FA5}">
                      <a16:colId xmlns:a16="http://schemas.microsoft.com/office/drawing/2014/main" val="1106343971"/>
                    </a:ext>
                  </a:extLst>
                </a:gridCol>
                <a:gridCol w="524308">
                  <a:extLst>
                    <a:ext uri="{9D8B030D-6E8A-4147-A177-3AD203B41FA5}">
                      <a16:colId xmlns:a16="http://schemas.microsoft.com/office/drawing/2014/main" val="2051831478"/>
                    </a:ext>
                  </a:extLst>
                </a:gridCol>
                <a:gridCol w="521035">
                  <a:extLst>
                    <a:ext uri="{9D8B030D-6E8A-4147-A177-3AD203B41FA5}">
                      <a16:colId xmlns:a16="http://schemas.microsoft.com/office/drawing/2014/main" val="2220625126"/>
                    </a:ext>
                  </a:extLst>
                </a:gridCol>
                <a:gridCol w="520218">
                  <a:extLst>
                    <a:ext uri="{9D8B030D-6E8A-4147-A177-3AD203B41FA5}">
                      <a16:colId xmlns:a16="http://schemas.microsoft.com/office/drawing/2014/main" val="66317241"/>
                    </a:ext>
                  </a:extLst>
                </a:gridCol>
                <a:gridCol w="527579">
                  <a:extLst>
                    <a:ext uri="{9D8B030D-6E8A-4147-A177-3AD203B41FA5}">
                      <a16:colId xmlns:a16="http://schemas.microsoft.com/office/drawing/2014/main" val="3582398897"/>
                    </a:ext>
                  </a:extLst>
                </a:gridCol>
                <a:gridCol w="516128">
                  <a:extLst>
                    <a:ext uri="{9D8B030D-6E8A-4147-A177-3AD203B41FA5}">
                      <a16:colId xmlns:a16="http://schemas.microsoft.com/office/drawing/2014/main" val="2756133401"/>
                    </a:ext>
                  </a:extLst>
                </a:gridCol>
                <a:gridCol w="514492">
                  <a:extLst>
                    <a:ext uri="{9D8B030D-6E8A-4147-A177-3AD203B41FA5}">
                      <a16:colId xmlns:a16="http://schemas.microsoft.com/office/drawing/2014/main" val="282452957"/>
                    </a:ext>
                  </a:extLst>
                </a:gridCol>
                <a:gridCol w="528397">
                  <a:extLst>
                    <a:ext uri="{9D8B030D-6E8A-4147-A177-3AD203B41FA5}">
                      <a16:colId xmlns:a16="http://schemas.microsoft.com/office/drawing/2014/main" val="3520525246"/>
                    </a:ext>
                  </a:extLst>
                </a:gridCol>
              </a:tblGrid>
              <a:tr h="473820">
                <a:tc>
                  <a:txBody>
                    <a:bodyPr/>
                    <a:lstStyle/>
                    <a:p>
                      <a:pPr algn="ctr">
                        <a:lnSpc>
                          <a:spcPct val="115000"/>
                        </a:lnSpc>
                        <a:spcAft>
                          <a:spcPts val="0"/>
                        </a:spcAft>
                      </a:pPr>
                      <a:r>
                        <a:rPr lang="en-AU" sz="1800">
                          <a:effectLst/>
                        </a:rPr>
                        <a:t>E</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M</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B</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X</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A</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Y</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dirty="0">
                          <a:effectLst/>
                        </a:rPr>
                        <a:t>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8417014"/>
                  </a:ext>
                </a:extLst>
              </a:tr>
              <a:tr h="473820">
                <a:tc>
                  <a:txBody>
                    <a:bodyPr/>
                    <a:lstStyle/>
                    <a:p>
                      <a:pPr algn="ctr">
                        <a:lnSpc>
                          <a:spcPct val="115000"/>
                        </a:lnSpc>
                        <a:spcAft>
                          <a:spcPts val="0"/>
                        </a:spcAft>
                      </a:pPr>
                      <a:r>
                        <a:rPr lang="en-AU" sz="1800" b="0" dirty="0">
                          <a:solidFill>
                            <a:schemeClr val="tx1"/>
                          </a:solidFill>
                          <a:effectLst/>
                        </a:rPr>
                        <a:t>0</a:t>
                      </a:r>
                      <a:endParaRPr lang="en-A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en-AU" sz="1800">
                          <a:effectLst/>
                        </a:rPr>
                        <a:t>1</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3</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5</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a:effectLst/>
                        </a:rPr>
                        <a:t>6</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dirty="0">
                          <a:effectLst/>
                        </a:rPr>
                        <a:t>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4349700"/>
                  </a:ext>
                </a:extLst>
              </a:tr>
            </a:tbl>
          </a:graphicData>
        </a:graphic>
      </p:graphicFrame>
    </p:spTree>
    <p:extLst>
      <p:ext uri="{BB962C8B-B14F-4D97-AF65-F5344CB8AC3E}">
        <p14:creationId xmlns:p14="http://schemas.microsoft.com/office/powerpoint/2010/main" val="3447264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ctr">
              <a:buNone/>
            </a:pPr>
            <a:r>
              <a:rPr lang="en-AU" sz="4000" dirty="0" smtClean="0"/>
              <a:t>My details</a:t>
            </a:r>
          </a:p>
          <a:p>
            <a:pPr marL="0" indent="0">
              <a:buNone/>
            </a:pPr>
            <a:r>
              <a:rPr lang="en-AU" sz="2400" dirty="0" smtClean="0"/>
              <a:t>Stephen Hanlon</a:t>
            </a:r>
          </a:p>
          <a:p>
            <a:pPr marL="0" indent="0">
              <a:buNone/>
            </a:pPr>
            <a:r>
              <a:rPr lang="en-AU" sz="2400" dirty="0" smtClean="0"/>
              <a:t>Email: s.hanlon@braemar.vic.edu.au</a:t>
            </a:r>
            <a:endParaRPr lang="en-AU" dirty="0" smtClean="0"/>
          </a:p>
          <a:p>
            <a:pPr marL="0" indent="0" algn="ctr">
              <a:buNone/>
            </a:pPr>
            <a:r>
              <a:rPr lang="en-AU" sz="4000" dirty="0" smtClean="0"/>
              <a:t>References</a:t>
            </a:r>
          </a:p>
          <a:p>
            <a:r>
              <a:rPr lang="en-AU" sz="2400" dirty="0" smtClean="0"/>
              <a:t>It’s a Kind of Magic – Mathematical magic tricks explained</a:t>
            </a:r>
          </a:p>
          <a:p>
            <a:pPr marL="0" indent="0">
              <a:buNone/>
            </a:pPr>
            <a:r>
              <a:rPr lang="en-AU" sz="2400" dirty="0" smtClean="0"/>
              <a:t>     by David Crawford</a:t>
            </a:r>
            <a:endParaRPr lang="en-AU" sz="2400" dirty="0"/>
          </a:p>
          <a:p>
            <a:pPr marL="0" indent="0">
              <a:buNone/>
            </a:pPr>
            <a:r>
              <a:rPr lang="en-AU" sz="2400" dirty="0" smtClean="0"/>
              <a:t>     The Mathematical Association (UK) publication</a:t>
            </a:r>
          </a:p>
          <a:p>
            <a:pPr marL="0" indent="0">
              <a:buNone/>
            </a:pPr>
            <a:r>
              <a:rPr lang="en-AU" sz="2400" dirty="0" smtClean="0"/>
              <a:t>     ISBN 978-0-906588-67-3</a:t>
            </a:r>
          </a:p>
          <a:p>
            <a:r>
              <a:rPr lang="en-AU" sz="2400" dirty="0" smtClean="0"/>
              <a:t>The Manual of Mathematical Magic – </a:t>
            </a:r>
            <a:r>
              <a:rPr lang="en-AU" sz="2400" dirty="0" err="1" smtClean="0"/>
              <a:t>McOwan</a:t>
            </a:r>
            <a:r>
              <a:rPr lang="en-AU" sz="2400" dirty="0" smtClean="0"/>
              <a:t> &amp; Parker</a:t>
            </a:r>
          </a:p>
          <a:p>
            <a:r>
              <a:rPr lang="en-AU" sz="2400" dirty="0"/>
              <a:t>VINCULUM (Vol 54), Greg </a:t>
            </a:r>
            <a:r>
              <a:rPr lang="en-AU" sz="2400" dirty="0" smtClean="0"/>
              <a:t>Carroll</a:t>
            </a:r>
          </a:p>
          <a:p>
            <a:r>
              <a:rPr lang="en-AU" sz="2400" dirty="0" smtClean="0"/>
              <a:t>www.nrich.maths.org</a:t>
            </a:r>
            <a:endParaRPr lang="en-AU" sz="2400" dirty="0"/>
          </a:p>
          <a:p>
            <a:endParaRPr lang="en-AU" sz="2400" dirty="0" smtClean="0"/>
          </a:p>
        </p:txBody>
      </p:sp>
    </p:spTree>
    <p:extLst>
      <p:ext uri="{BB962C8B-B14F-4D97-AF65-F5344CB8AC3E}">
        <p14:creationId xmlns:p14="http://schemas.microsoft.com/office/powerpoint/2010/main" val="4238634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 the school administration:</a:t>
            </a:r>
            <a:endParaRPr lang="en-AU" dirty="0"/>
          </a:p>
        </p:txBody>
      </p:sp>
      <p:sp>
        <p:nvSpPr>
          <p:cNvPr id="3" name="Content Placeholder 2"/>
          <p:cNvSpPr>
            <a:spLocks noGrp="1"/>
          </p:cNvSpPr>
          <p:nvPr>
            <p:ph idx="1"/>
          </p:nvPr>
        </p:nvSpPr>
        <p:spPr/>
        <p:txBody>
          <a:bodyPr>
            <a:normAutofit fontScale="77500" lnSpcReduction="20000"/>
          </a:bodyPr>
          <a:lstStyle/>
          <a:p>
            <a:pPr marL="0" indent="0">
              <a:buNone/>
            </a:pPr>
            <a:r>
              <a:rPr lang="en-AU" dirty="0"/>
              <a:t>This Semester students undertook work from the three content strands of the Australian Curriculum: Number and Algebra, Measurement and Geometry, and Statistics and Probability. The proficiency strands of Fluency and Understanding included frequent practice of computational number skills using by-hand processes and mental short-cuts. The proficiency strands of Problem Solving and Reasoning included puzzles, conundrums, challenges and assignments. The backbone of the course saw students consolidate their skills by learning mathematical magic tricks and then presenting them to their peers and younger members of the College community. Technology was incorporated throughout by the use of a CAS calculator.</a:t>
            </a:r>
          </a:p>
        </p:txBody>
      </p:sp>
    </p:spTree>
    <p:extLst>
      <p:ext uri="{BB962C8B-B14F-4D97-AF65-F5344CB8AC3E}">
        <p14:creationId xmlns:p14="http://schemas.microsoft.com/office/powerpoint/2010/main" val="169651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Program (handout)</a:t>
            </a:r>
            <a:endParaRPr lang="en-AU" dirty="0"/>
          </a:p>
        </p:txBody>
      </p:sp>
      <p:sp>
        <p:nvSpPr>
          <p:cNvPr id="3" name="Content Placeholder 2"/>
          <p:cNvSpPr>
            <a:spLocks noGrp="1"/>
          </p:cNvSpPr>
          <p:nvPr>
            <p:ph idx="1"/>
          </p:nvPr>
        </p:nvSpPr>
        <p:spPr/>
        <p:txBody>
          <a:bodyPr>
            <a:normAutofit fontScale="92500" lnSpcReduction="10000"/>
          </a:bodyPr>
          <a:lstStyle/>
          <a:p>
            <a:r>
              <a:rPr lang="en-AU" dirty="0"/>
              <a:t>Semester of 18 </a:t>
            </a:r>
            <a:r>
              <a:rPr lang="en-AU" dirty="0" smtClean="0"/>
              <a:t>weeks</a:t>
            </a:r>
          </a:p>
          <a:p>
            <a:r>
              <a:rPr lang="en-AU" dirty="0" smtClean="0"/>
              <a:t>10-day timetable cycle</a:t>
            </a:r>
          </a:p>
          <a:p>
            <a:r>
              <a:rPr lang="en-AU" dirty="0" smtClean="0"/>
              <a:t>Five 80 minute sessions per cycle</a:t>
            </a:r>
          </a:p>
          <a:p>
            <a:r>
              <a:rPr lang="en-AU" dirty="0" smtClean="0"/>
              <a:t>Each session structure:</a:t>
            </a:r>
          </a:p>
          <a:p>
            <a:pPr marL="0" indent="0">
              <a:buNone/>
            </a:pPr>
            <a:r>
              <a:rPr lang="en-AU" sz="2800" i="1" dirty="0" smtClean="0"/>
              <a:t>Warm-up activity</a:t>
            </a:r>
          </a:p>
          <a:p>
            <a:pPr marL="0" indent="0">
              <a:buNone/>
            </a:pPr>
            <a:r>
              <a:rPr lang="en-AU" sz="2800" i="1" dirty="0" smtClean="0"/>
              <a:t>Skill development</a:t>
            </a:r>
          </a:p>
          <a:p>
            <a:pPr marL="0" indent="0">
              <a:buNone/>
            </a:pPr>
            <a:r>
              <a:rPr lang="en-AU" sz="2800" i="1" dirty="0" smtClean="0"/>
              <a:t>Trick</a:t>
            </a:r>
          </a:p>
          <a:p>
            <a:pPr marL="0" indent="0">
              <a:buNone/>
            </a:pPr>
            <a:r>
              <a:rPr lang="en-AU" sz="2400" dirty="0"/>
              <a:t>“To really appreciate mathematics, you have to see it evolve, to work through the twists and turns yourself; it’s almost never enough for someone to just tell you about it” – </a:t>
            </a:r>
            <a:r>
              <a:rPr lang="en-AU" sz="2400" dirty="0" smtClean="0"/>
              <a:t>Hannah Fry (Guardian 2015</a:t>
            </a:r>
            <a:r>
              <a:rPr lang="en-AU" sz="2400" dirty="0"/>
              <a:t>)</a:t>
            </a:r>
          </a:p>
          <a:p>
            <a:pPr marL="0" indent="0">
              <a:buNone/>
            </a:pPr>
            <a:endParaRPr lang="en-AU" dirty="0" smtClean="0"/>
          </a:p>
        </p:txBody>
      </p:sp>
    </p:spTree>
    <p:extLst>
      <p:ext uri="{BB962C8B-B14F-4D97-AF65-F5344CB8AC3E}">
        <p14:creationId xmlns:p14="http://schemas.microsoft.com/office/powerpoint/2010/main" val="660486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Quick Maths Quiz 3</a:t>
            </a:r>
            <a:endParaRPr lang="en-AU" sz="3600"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915456624"/>
                  </p:ext>
                </p:extLst>
              </p:nvPr>
            </p:nvGraphicFramePr>
            <p:xfrm>
              <a:off x="899592" y="1268756"/>
              <a:ext cx="7488832" cy="4968560"/>
            </p:xfrm>
            <a:graphic>
              <a:graphicData uri="http://schemas.openxmlformats.org/drawingml/2006/table">
                <a:tbl>
                  <a:tblPr firstRow="1" firstCol="1" bandRow="1">
                    <a:tableStyleId>{5C22544A-7EE6-4342-B048-85BDC9FD1C3A}</a:tableStyleId>
                  </a:tblPr>
                  <a:tblGrid>
                    <a:gridCol w="3744416">
                      <a:extLst>
                        <a:ext uri="{9D8B030D-6E8A-4147-A177-3AD203B41FA5}">
                          <a16:colId xmlns:a16="http://schemas.microsoft.com/office/drawing/2014/main" val="2335956354"/>
                        </a:ext>
                      </a:extLst>
                    </a:gridCol>
                    <a:gridCol w="3744416">
                      <a:extLst>
                        <a:ext uri="{9D8B030D-6E8A-4147-A177-3AD203B41FA5}">
                          <a16:colId xmlns:a16="http://schemas.microsoft.com/office/drawing/2014/main" val="146922195"/>
                        </a:ext>
                      </a:extLst>
                    </a:gridCol>
                  </a:tblGrid>
                  <a:tr h="496856">
                    <a:tc>
                      <a:txBody>
                        <a:bodyPr/>
                        <a:lstStyle/>
                        <a:p>
                          <a:pPr>
                            <a:lnSpc>
                              <a:spcPct val="107000"/>
                            </a:lnSpc>
                            <a:spcAft>
                              <a:spcPts val="0"/>
                            </a:spcAft>
                          </a:pPr>
                          <a:r>
                            <a:rPr lang="en-AU" sz="2000" b="0" dirty="0" smtClean="0">
                              <a:solidFill>
                                <a:schemeClr val="tx1"/>
                              </a:solidFill>
                              <a:effectLst/>
                            </a:rPr>
                            <a:t>1.   </a:t>
                          </a:r>
                          <a14:m>
                            <m:oMath xmlns:m="http://schemas.openxmlformats.org/officeDocument/2006/math">
                              <m:sSup>
                                <m:sSupPr>
                                  <m:ctrlPr>
                                    <a:rPr lang="en-AU" sz="2000" b="0" i="1">
                                      <a:solidFill>
                                        <a:schemeClr val="tx1"/>
                                      </a:solidFill>
                                      <a:effectLst/>
                                      <a:latin typeface="Cambria Math" panose="02040503050406030204" pitchFamily="18" charset="0"/>
                                    </a:rPr>
                                  </m:ctrlPr>
                                </m:sSupPr>
                                <m:e>
                                  <m:r>
                                    <a:rPr lang="en-AU" sz="2000" b="0" i="1">
                                      <a:solidFill>
                                        <a:schemeClr val="tx1"/>
                                      </a:solidFill>
                                      <a:effectLst/>
                                      <a:latin typeface="Cambria Math" panose="02040503050406030204" pitchFamily="18" charset="0"/>
                                    </a:rPr>
                                    <m:t>92</m:t>
                                  </m:r>
                                </m:e>
                                <m:sup>
                                  <m:r>
                                    <a:rPr lang="en-AU" sz="2000" b="0" i="1">
                                      <a:solidFill>
                                        <a:schemeClr val="tx1"/>
                                      </a:solidFill>
                                      <a:effectLst/>
                                      <a:latin typeface="Cambria Math" panose="02040503050406030204" pitchFamily="18" charset="0"/>
                                    </a:rPr>
                                    <m:t>2</m:t>
                                  </m:r>
                                </m:sup>
                              </m:sSup>
                              <m:r>
                                <a:rPr lang="en-AU" sz="2000" b="0">
                                  <a:solidFill>
                                    <a:schemeClr val="tx1"/>
                                  </a:solidFill>
                                  <a:effectLst/>
                                  <a:latin typeface="Cambria Math" panose="02040503050406030204" pitchFamily="18" charset="0"/>
                                </a:rPr>
                                <m:t>=</m:t>
                              </m:r>
                            </m:oMath>
                          </a14:m>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AU" sz="2000" b="0" dirty="0" smtClean="0">
                              <a:solidFill>
                                <a:schemeClr val="tx1"/>
                              </a:solidFill>
                              <a:effectLst/>
                            </a:rPr>
                            <a:t>2.   </a:t>
                          </a:r>
                          <a14:m>
                            <m:oMath xmlns:m="http://schemas.openxmlformats.org/officeDocument/2006/math">
                              <m:sSup>
                                <m:sSupPr>
                                  <m:ctrlPr>
                                    <a:rPr lang="en-AU" sz="2000" b="0" i="1">
                                      <a:solidFill>
                                        <a:schemeClr val="tx1"/>
                                      </a:solidFill>
                                      <a:effectLst/>
                                      <a:latin typeface="Cambria Math" panose="02040503050406030204" pitchFamily="18" charset="0"/>
                                    </a:rPr>
                                  </m:ctrlPr>
                                </m:sSupPr>
                                <m:e>
                                  <m:r>
                                    <a:rPr lang="en-AU" sz="2000" b="0" i="1">
                                      <a:solidFill>
                                        <a:schemeClr val="tx1"/>
                                      </a:solidFill>
                                      <a:effectLst/>
                                      <a:latin typeface="Cambria Math" panose="02040503050406030204" pitchFamily="18" charset="0"/>
                                    </a:rPr>
                                    <m:t>18</m:t>
                                  </m:r>
                                </m:e>
                                <m:sup>
                                  <m:r>
                                    <a:rPr lang="en-AU" sz="2000" b="0" i="1">
                                      <a:solidFill>
                                        <a:schemeClr val="tx1"/>
                                      </a:solidFill>
                                      <a:effectLst/>
                                      <a:latin typeface="Cambria Math" panose="02040503050406030204" pitchFamily="18" charset="0"/>
                                    </a:rPr>
                                    <m:t>2</m:t>
                                  </m:r>
                                </m:sup>
                              </m:sSup>
                              <m:r>
                                <a:rPr lang="en-AU" sz="2000" b="0">
                                  <a:solidFill>
                                    <a:schemeClr val="tx1"/>
                                  </a:solidFill>
                                  <a:effectLst/>
                                  <a:latin typeface="Cambria Math" panose="02040503050406030204" pitchFamily="18" charset="0"/>
                                </a:rPr>
                                <m:t>=</m:t>
                              </m:r>
                            </m:oMath>
                          </a14:m>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94540419"/>
                      </a:ext>
                    </a:extLst>
                  </a:tr>
                  <a:tr h="496856">
                    <a:tc>
                      <a:txBody>
                        <a:bodyPr/>
                        <a:lstStyle/>
                        <a:p>
                          <a:pPr>
                            <a:lnSpc>
                              <a:spcPct val="107000"/>
                            </a:lnSpc>
                            <a:spcAft>
                              <a:spcPts val="0"/>
                            </a:spcAft>
                          </a:pPr>
                          <a:r>
                            <a:rPr lang="en-AU" sz="2000" b="0" dirty="0" smtClean="0">
                              <a:solidFill>
                                <a:schemeClr val="tx1"/>
                              </a:solidFill>
                              <a:effectLst/>
                            </a:rPr>
                            <a:t>3.   </a:t>
                          </a:r>
                          <a14:m>
                            <m:oMath xmlns:m="http://schemas.openxmlformats.org/officeDocument/2006/math">
                              <m:sSup>
                                <m:sSupPr>
                                  <m:ctrlPr>
                                    <a:rPr lang="en-AU" sz="2000" b="0" i="1">
                                      <a:solidFill>
                                        <a:schemeClr val="tx1"/>
                                      </a:solidFill>
                                      <a:effectLst/>
                                      <a:latin typeface="Cambria Math" panose="02040503050406030204" pitchFamily="18" charset="0"/>
                                    </a:rPr>
                                  </m:ctrlPr>
                                </m:sSupPr>
                                <m:e>
                                  <m:r>
                                    <a:rPr lang="en-AU" sz="2000" b="0" i="1">
                                      <a:solidFill>
                                        <a:schemeClr val="tx1"/>
                                      </a:solidFill>
                                      <a:effectLst/>
                                      <a:latin typeface="Cambria Math" panose="02040503050406030204" pitchFamily="18" charset="0"/>
                                    </a:rPr>
                                    <m:t>44</m:t>
                                  </m:r>
                                </m:e>
                                <m:sup>
                                  <m:r>
                                    <a:rPr lang="en-AU" sz="2000" b="0" i="1">
                                      <a:solidFill>
                                        <a:schemeClr val="tx1"/>
                                      </a:solidFill>
                                      <a:effectLst/>
                                      <a:latin typeface="Cambria Math" panose="02040503050406030204" pitchFamily="18" charset="0"/>
                                    </a:rPr>
                                    <m:t>2</m:t>
                                  </m:r>
                                </m:sup>
                              </m:sSup>
                              <m:r>
                                <a:rPr lang="en-AU" sz="2000" b="0">
                                  <a:solidFill>
                                    <a:schemeClr val="tx1"/>
                                  </a:solidFill>
                                  <a:effectLst/>
                                  <a:latin typeface="Cambria Math" panose="02040503050406030204" pitchFamily="18" charset="0"/>
                                </a:rPr>
                                <m:t>=</m:t>
                              </m:r>
                            </m:oMath>
                          </a14:m>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AU" sz="2000" b="0" dirty="0" smtClean="0">
                              <a:solidFill>
                                <a:schemeClr val="tx1"/>
                              </a:solidFill>
                              <a:effectLst/>
                            </a:rPr>
                            <a:t>4.   </a:t>
                          </a:r>
                          <a14:m>
                            <m:oMath xmlns:m="http://schemas.openxmlformats.org/officeDocument/2006/math">
                              <m:sSup>
                                <m:sSupPr>
                                  <m:ctrlPr>
                                    <a:rPr lang="en-AU" sz="2000" b="0" i="1">
                                      <a:solidFill>
                                        <a:schemeClr val="tx1"/>
                                      </a:solidFill>
                                      <a:effectLst/>
                                      <a:latin typeface="Cambria Math" panose="02040503050406030204" pitchFamily="18" charset="0"/>
                                    </a:rPr>
                                  </m:ctrlPr>
                                </m:sSupPr>
                                <m:e>
                                  <m:r>
                                    <a:rPr lang="en-AU" sz="2000" b="0" i="1">
                                      <a:solidFill>
                                        <a:schemeClr val="tx1"/>
                                      </a:solidFill>
                                      <a:effectLst/>
                                      <a:latin typeface="Cambria Math" panose="02040503050406030204" pitchFamily="18" charset="0"/>
                                    </a:rPr>
                                    <m:t>57</m:t>
                                  </m:r>
                                </m:e>
                                <m:sup>
                                  <m:r>
                                    <a:rPr lang="en-AU" sz="2000" b="0" i="1">
                                      <a:solidFill>
                                        <a:schemeClr val="tx1"/>
                                      </a:solidFill>
                                      <a:effectLst/>
                                      <a:latin typeface="Cambria Math" panose="02040503050406030204" pitchFamily="18" charset="0"/>
                                    </a:rPr>
                                    <m:t>2</m:t>
                                  </m:r>
                                </m:sup>
                              </m:sSup>
                              <m:r>
                                <a:rPr lang="en-AU" sz="2000" b="0">
                                  <a:solidFill>
                                    <a:schemeClr val="tx1"/>
                                  </a:solidFill>
                                  <a:effectLst/>
                                  <a:latin typeface="Cambria Math" panose="02040503050406030204" pitchFamily="18" charset="0"/>
                                </a:rPr>
                                <m:t>=</m:t>
                              </m:r>
                            </m:oMath>
                          </a14:m>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29628679"/>
                      </a:ext>
                    </a:extLst>
                  </a:tr>
                  <a:tr h="496856">
                    <a:tc>
                      <a:txBody>
                        <a:bodyPr/>
                        <a:lstStyle/>
                        <a:p>
                          <a:pPr>
                            <a:lnSpc>
                              <a:spcPct val="107000"/>
                            </a:lnSpc>
                            <a:spcAft>
                              <a:spcPts val="0"/>
                            </a:spcAft>
                          </a:pPr>
                          <a:r>
                            <a:rPr lang="en-AU" sz="2000" b="0" dirty="0" smtClean="0">
                              <a:solidFill>
                                <a:schemeClr val="tx1"/>
                              </a:solidFill>
                              <a:effectLst/>
                            </a:rPr>
                            <a:t>5.  Is </a:t>
                          </a:r>
                          <a14:m>
                            <m:oMath xmlns:m="http://schemas.openxmlformats.org/officeDocument/2006/math">
                              <m:r>
                                <a:rPr lang="en-AU" sz="2000" b="0" i="1">
                                  <a:solidFill>
                                    <a:schemeClr val="tx1"/>
                                  </a:solidFill>
                                  <a:effectLst/>
                                  <a:latin typeface="Cambria Math" panose="02040503050406030204" pitchFamily="18" charset="0"/>
                                </a:rPr>
                                <m:t>123456</m:t>
                              </m:r>
                            </m:oMath>
                          </a14:m>
                          <a:r>
                            <a:rPr lang="en-AU" sz="2000" b="0" dirty="0">
                              <a:solidFill>
                                <a:schemeClr val="tx1"/>
                              </a:solidFill>
                              <a:effectLst/>
                            </a:rPr>
                            <a:t> divisible by 3?</a:t>
                          </a: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AU" sz="2000" b="0" dirty="0" smtClean="0">
                              <a:solidFill>
                                <a:schemeClr val="tx1"/>
                              </a:solidFill>
                              <a:effectLst/>
                            </a:rPr>
                            <a:t>6.  Is </a:t>
                          </a:r>
                          <a14:m>
                            <m:oMath xmlns:m="http://schemas.openxmlformats.org/officeDocument/2006/math">
                              <m:r>
                                <a:rPr lang="en-AU" sz="2000" b="0" i="1">
                                  <a:solidFill>
                                    <a:schemeClr val="tx1"/>
                                  </a:solidFill>
                                  <a:effectLst/>
                                  <a:latin typeface="Cambria Math" panose="02040503050406030204" pitchFamily="18" charset="0"/>
                                </a:rPr>
                                <m:t>12342</m:t>
                              </m:r>
                            </m:oMath>
                          </a14:m>
                          <a:r>
                            <a:rPr lang="en-AU" sz="2000" b="0" dirty="0">
                              <a:solidFill>
                                <a:schemeClr val="tx1"/>
                              </a:solidFill>
                              <a:effectLst/>
                            </a:rPr>
                            <a:t> divisible by 4?</a:t>
                          </a: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01992389"/>
                      </a:ext>
                    </a:extLst>
                  </a:tr>
                  <a:tr h="496856">
                    <a:tc>
                      <a:txBody>
                        <a:bodyPr/>
                        <a:lstStyle/>
                        <a:p>
                          <a:pPr>
                            <a:lnSpc>
                              <a:spcPct val="107000"/>
                            </a:lnSpc>
                            <a:spcAft>
                              <a:spcPts val="0"/>
                            </a:spcAft>
                          </a:pPr>
                          <a:r>
                            <a:rPr lang="en-AU" sz="2000" b="0" dirty="0" smtClean="0">
                              <a:solidFill>
                                <a:schemeClr val="tx1"/>
                              </a:solidFill>
                              <a:effectLst/>
                            </a:rPr>
                            <a:t>7.   Is </a:t>
                          </a:r>
                          <a14:m>
                            <m:oMath xmlns:m="http://schemas.openxmlformats.org/officeDocument/2006/math">
                              <m:r>
                                <a:rPr lang="en-AU" sz="2000" b="0" i="1">
                                  <a:solidFill>
                                    <a:schemeClr val="tx1"/>
                                  </a:solidFill>
                                  <a:effectLst/>
                                  <a:latin typeface="Cambria Math" panose="02040503050406030204" pitchFamily="18" charset="0"/>
                                </a:rPr>
                                <m:t>1234567</m:t>
                              </m:r>
                            </m:oMath>
                          </a14:m>
                          <a:r>
                            <a:rPr lang="en-AU" sz="2000" b="0" dirty="0">
                              <a:solidFill>
                                <a:schemeClr val="tx1"/>
                              </a:solidFill>
                              <a:effectLst/>
                            </a:rPr>
                            <a:t> divisible by 9?</a:t>
                          </a: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AU" sz="2000" b="0" dirty="0" smtClean="0">
                              <a:solidFill>
                                <a:schemeClr val="tx1"/>
                              </a:solidFill>
                              <a:effectLst/>
                            </a:rPr>
                            <a:t>8.   Is </a:t>
                          </a:r>
                          <a14:m>
                            <m:oMath xmlns:m="http://schemas.openxmlformats.org/officeDocument/2006/math">
                              <m:r>
                                <a:rPr lang="en-AU" sz="2000" b="0" i="1">
                                  <a:solidFill>
                                    <a:schemeClr val="tx1"/>
                                  </a:solidFill>
                                  <a:effectLst/>
                                  <a:latin typeface="Cambria Math" panose="02040503050406030204" pitchFamily="18" charset="0"/>
                                </a:rPr>
                                <m:t>736</m:t>
                              </m:r>
                            </m:oMath>
                          </a14:m>
                          <a:r>
                            <a:rPr lang="en-AU" sz="2000" b="0" dirty="0">
                              <a:solidFill>
                                <a:schemeClr val="tx1"/>
                              </a:solidFill>
                              <a:effectLst/>
                            </a:rPr>
                            <a:t> divisible by 8?</a:t>
                          </a: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82917081"/>
                      </a:ext>
                    </a:extLst>
                  </a:tr>
                  <a:tr h="496856">
                    <a:tc>
                      <a:txBody>
                        <a:bodyPr/>
                        <a:lstStyle/>
                        <a:p>
                          <a:pPr>
                            <a:lnSpc>
                              <a:spcPct val="107000"/>
                            </a:lnSpc>
                            <a:spcAft>
                              <a:spcPts val="0"/>
                            </a:spcAft>
                          </a:pPr>
                          <a:r>
                            <a:rPr lang="en-AU" sz="2000" b="0" dirty="0" smtClean="0">
                              <a:solidFill>
                                <a:schemeClr val="tx1"/>
                              </a:solidFill>
                              <a:effectLst/>
                            </a:rPr>
                            <a:t>9.   Is </a:t>
                          </a:r>
                          <a14:m>
                            <m:oMath xmlns:m="http://schemas.openxmlformats.org/officeDocument/2006/math">
                              <m:r>
                                <a:rPr lang="en-AU" sz="2000" b="0" i="1">
                                  <a:solidFill>
                                    <a:schemeClr val="tx1"/>
                                  </a:solidFill>
                                  <a:effectLst/>
                                  <a:latin typeface="Cambria Math" panose="02040503050406030204" pitchFamily="18" charset="0"/>
                                </a:rPr>
                                <m:t>12246</m:t>
                              </m:r>
                            </m:oMath>
                          </a14:m>
                          <a:r>
                            <a:rPr lang="en-AU" sz="2000" b="0" dirty="0">
                              <a:solidFill>
                                <a:schemeClr val="tx1"/>
                              </a:solidFill>
                              <a:effectLst/>
                            </a:rPr>
                            <a:t> divisible by 6?</a:t>
                          </a: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AU" sz="2000" b="0" dirty="0" smtClean="0">
                              <a:solidFill>
                                <a:schemeClr val="tx1"/>
                              </a:solidFill>
                              <a:effectLst/>
                            </a:rPr>
                            <a:t>10. </a:t>
                          </a:r>
                          <a14:m>
                            <m:oMath xmlns:m="http://schemas.openxmlformats.org/officeDocument/2006/math">
                              <m:r>
                                <a:rPr lang="en-AU" sz="2000" b="0" i="1">
                                  <a:solidFill>
                                    <a:schemeClr val="tx1"/>
                                  </a:solidFill>
                                  <a:effectLst/>
                                  <a:latin typeface="Cambria Math" panose="02040503050406030204" pitchFamily="18" charset="0"/>
                                </a:rPr>
                                <m:t>42</m:t>
                              </m:r>
                              <m:r>
                                <a:rPr lang="en-AU" sz="2000" b="0">
                                  <a:solidFill>
                                    <a:schemeClr val="tx1"/>
                                  </a:solidFill>
                                  <a:effectLst/>
                                  <a:latin typeface="Cambria Math" panose="02040503050406030204" pitchFamily="18" charset="0"/>
                                </a:rPr>
                                <m:t>×</m:t>
                              </m:r>
                              <m:r>
                                <a:rPr lang="en-AU" sz="2000" b="0" i="1">
                                  <a:solidFill>
                                    <a:schemeClr val="tx1"/>
                                  </a:solidFill>
                                  <a:effectLst/>
                                  <a:latin typeface="Cambria Math" panose="02040503050406030204" pitchFamily="18" charset="0"/>
                                </a:rPr>
                                <m:t>11</m:t>
                              </m:r>
                              <m:r>
                                <a:rPr lang="en-AU" sz="2000" b="0">
                                  <a:solidFill>
                                    <a:schemeClr val="tx1"/>
                                  </a:solidFill>
                                  <a:effectLst/>
                                  <a:latin typeface="Cambria Math" panose="02040503050406030204" pitchFamily="18" charset="0"/>
                                </a:rPr>
                                <m:t>=</m:t>
                              </m:r>
                            </m:oMath>
                          </a14:m>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34220757"/>
                      </a:ext>
                    </a:extLst>
                  </a:tr>
                  <a:tr h="496856">
                    <a:tc>
                      <a:txBody>
                        <a:bodyPr/>
                        <a:lstStyle/>
                        <a:p>
                          <a:pPr>
                            <a:lnSpc>
                              <a:spcPct val="107000"/>
                            </a:lnSpc>
                            <a:spcAft>
                              <a:spcPts val="0"/>
                            </a:spcAft>
                          </a:pPr>
                          <a:r>
                            <a:rPr lang="en-AU" sz="2000" b="0" smtClean="0">
                              <a:solidFill>
                                <a:schemeClr val="tx1"/>
                              </a:solidFill>
                              <a:effectLst/>
                            </a:rPr>
                            <a:t>11. </a:t>
                          </a:r>
                          <a14:m>
                            <m:oMath xmlns:m="http://schemas.openxmlformats.org/officeDocument/2006/math">
                              <m:r>
                                <a:rPr lang="en-AU" sz="2000" b="0" i="1">
                                  <a:solidFill>
                                    <a:schemeClr val="tx1"/>
                                  </a:solidFill>
                                  <a:effectLst/>
                                  <a:latin typeface="Cambria Math" panose="02040503050406030204" pitchFamily="18" charset="0"/>
                                </a:rPr>
                                <m:t>58</m:t>
                              </m:r>
                              <m:r>
                                <a:rPr lang="en-AU" sz="2000" b="0">
                                  <a:solidFill>
                                    <a:schemeClr val="tx1"/>
                                  </a:solidFill>
                                  <a:effectLst/>
                                  <a:latin typeface="Cambria Math" panose="02040503050406030204" pitchFamily="18" charset="0"/>
                                </a:rPr>
                                <m:t>×</m:t>
                              </m:r>
                              <m:r>
                                <a:rPr lang="en-AU" sz="2000" b="0" i="1">
                                  <a:solidFill>
                                    <a:schemeClr val="tx1"/>
                                  </a:solidFill>
                                  <a:effectLst/>
                                  <a:latin typeface="Cambria Math" panose="02040503050406030204" pitchFamily="18" charset="0"/>
                                </a:rPr>
                                <m:t>11</m:t>
                              </m:r>
                              <m:r>
                                <a:rPr lang="en-AU" sz="2000" b="0">
                                  <a:solidFill>
                                    <a:schemeClr val="tx1"/>
                                  </a:solidFill>
                                  <a:effectLst/>
                                  <a:latin typeface="Cambria Math" panose="02040503050406030204" pitchFamily="18" charset="0"/>
                                </a:rPr>
                                <m:t>=</m:t>
                              </m:r>
                            </m:oMath>
                          </a14:m>
                          <a:endParaRPr lang="en-AU"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AU" sz="2000" b="0" dirty="0" smtClean="0">
                              <a:solidFill>
                                <a:schemeClr val="tx1"/>
                              </a:solidFill>
                              <a:effectLst/>
                            </a:rPr>
                            <a:t>12.  </a:t>
                          </a:r>
                          <a14:m>
                            <m:oMath xmlns:m="http://schemas.openxmlformats.org/officeDocument/2006/math">
                              <m:r>
                                <a:rPr lang="en-AU" sz="2000" b="0" i="1">
                                  <a:solidFill>
                                    <a:schemeClr val="tx1"/>
                                  </a:solidFill>
                                  <a:effectLst/>
                                  <a:latin typeface="Cambria Math" panose="02040503050406030204" pitchFamily="18" charset="0"/>
                                </a:rPr>
                                <m:t>37</m:t>
                              </m:r>
                              <m:r>
                                <a:rPr lang="en-AU" sz="2000" b="0">
                                  <a:solidFill>
                                    <a:schemeClr val="tx1"/>
                                  </a:solidFill>
                                  <a:effectLst/>
                                  <a:latin typeface="Cambria Math" panose="02040503050406030204" pitchFamily="18" charset="0"/>
                                </a:rPr>
                                <m:t>×</m:t>
                              </m:r>
                              <m:r>
                                <a:rPr lang="en-AU" sz="2000" b="0" i="1">
                                  <a:solidFill>
                                    <a:schemeClr val="tx1"/>
                                  </a:solidFill>
                                  <a:effectLst/>
                                  <a:latin typeface="Cambria Math" panose="02040503050406030204" pitchFamily="18" charset="0"/>
                                </a:rPr>
                                <m:t>42</m:t>
                              </m:r>
                              <m:r>
                                <a:rPr lang="en-AU" sz="2000" b="0">
                                  <a:solidFill>
                                    <a:schemeClr val="tx1"/>
                                  </a:solidFill>
                                  <a:effectLst/>
                                  <a:latin typeface="Cambria Math" panose="02040503050406030204" pitchFamily="18" charset="0"/>
                                </a:rPr>
                                <m:t>=</m:t>
                              </m:r>
                            </m:oMath>
                          </a14:m>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45730653"/>
                      </a:ext>
                    </a:extLst>
                  </a:tr>
                  <a:tr h="496856">
                    <a:tc>
                      <a:txBody>
                        <a:bodyPr/>
                        <a:lstStyle/>
                        <a:p>
                          <a:pPr>
                            <a:lnSpc>
                              <a:spcPct val="107000"/>
                            </a:lnSpc>
                            <a:spcAft>
                              <a:spcPts val="0"/>
                            </a:spcAft>
                          </a:pPr>
                          <a:r>
                            <a:rPr lang="en-AU" sz="2000" b="0" smtClean="0">
                              <a:solidFill>
                                <a:schemeClr val="tx1"/>
                              </a:solidFill>
                              <a:effectLst/>
                            </a:rPr>
                            <a:t>13. </a:t>
                          </a:r>
                          <a14:m>
                            <m:oMath xmlns:m="http://schemas.openxmlformats.org/officeDocument/2006/math">
                              <m:sSup>
                                <m:sSupPr>
                                  <m:ctrlPr>
                                    <a:rPr lang="en-AU" sz="2000" b="0" i="1">
                                      <a:solidFill>
                                        <a:schemeClr val="tx1"/>
                                      </a:solidFill>
                                      <a:effectLst/>
                                      <a:latin typeface="Cambria Math" panose="02040503050406030204" pitchFamily="18" charset="0"/>
                                    </a:rPr>
                                  </m:ctrlPr>
                                </m:sSupPr>
                                <m:e>
                                  <m:r>
                                    <a:rPr lang="en-AU" sz="2000" b="0" i="1">
                                      <a:solidFill>
                                        <a:schemeClr val="tx1"/>
                                      </a:solidFill>
                                      <a:effectLst/>
                                      <a:latin typeface="Cambria Math" panose="02040503050406030204" pitchFamily="18" charset="0"/>
                                    </a:rPr>
                                    <m:t>97</m:t>
                                  </m:r>
                                </m:e>
                                <m:sup>
                                  <m:r>
                                    <a:rPr lang="en-AU" sz="2000" b="0" i="1">
                                      <a:solidFill>
                                        <a:schemeClr val="tx1"/>
                                      </a:solidFill>
                                      <a:effectLst/>
                                      <a:latin typeface="Cambria Math" panose="02040503050406030204" pitchFamily="18" charset="0"/>
                                    </a:rPr>
                                    <m:t>2</m:t>
                                  </m:r>
                                </m:sup>
                              </m:sSup>
                              <m:r>
                                <a:rPr lang="en-AU" sz="2000" b="0">
                                  <a:solidFill>
                                    <a:schemeClr val="tx1"/>
                                  </a:solidFill>
                                  <a:effectLst/>
                                  <a:latin typeface="Cambria Math" panose="02040503050406030204" pitchFamily="18" charset="0"/>
                                </a:rPr>
                                <m:t>=</m:t>
                              </m:r>
                            </m:oMath>
                          </a14:m>
                          <a:endParaRPr lang="en-AU"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AU" sz="2000" b="0" dirty="0" smtClean="0">
                              <a:solidFill>
                                <a:schemeClr val="tx1"/>
                              </a:solidFill>
                              <a:effectLst/>
                            </a:rPr>
                            <a:t>14. </a:t>
                          </a:r>
                          <a14:m>
                            <m:oMath xmlns:m="http://schemas.openxmlformats.org/officeDocument/2006/math">
                              <m:sSup>
                                <m:sSupPr>
                                  <m:ctrlPr>
                                    <a:rPr lang="en-AU" sz="2000" b="0" i="1">
                                      <a:solidFill>
                                        <a:schemeClr val="tx1"/>
                                      </a:solidFill>
                                      <a:effectLst/>
                                      <a:latin typeface="Cambria Math" panose="02040503050406030204" pitchFamily="18" charset="0"/>
                                    </a:rPr>
                                  </m:ctrlPr>
                                </m:sSupPr>
                                <m:e>
                                  <m:r>
                                    <a:rPr lang="en-AU" sz="2000" b="0" i="1">
                                      <a:solidFill>
                                        <a:schemeClr val="tx1"/>
                                      </a:solidFill>
                                      <a:effectLst/>
                                      <a:latin typeface="Cambria Math" panose="02040503050406030204" pitchFamily="18" charset="0"/>
                                    </a:rPr>
                                    <m:t>34</m:t>
                                  </m:r>
                                </m:e>
                                <m:sup>
                                  <m:r>
                                    <a:rPr lang="en-AU" sz="2000" b="0" i="1">
                                      <a:solidFill>
                                        <a:schemeClr val="tx1"/>
                                      </a:solidFill>
                                      <a:effectLst/>
                                      <a:latin typeface="Cambria Math" panose="02040503050406030204" pitchFamily="18" charset="0"/>
                                    </a:rPr>
                                    <m:t>2</m:t>
                                  </m:r>
                                </m:sup>
                              </m:sSup>
                              <m:r>
                                <a:rPr lang="en-AU" sz="2000" b="0">
                                  <a:solidFill>
                                    <a:schemeClr val="tx1"/>
                                  </a:solidFill>
                                  <a:effectLst/>
                                  <a:latin typeface="Cambria Math" panose="02040503050406030204" pitchFamily="18" charset="0"/>
                                </a:rPr>
                                <m:t>=</m:t>
                              </m:r>
                            </m:oMath>
                          </a14:m>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70054091"/>
                      </a:ext>
                    </a:extLst>
                  </a:tr>
                  <a:tr h="496856">
                    <a:tc>
                      <a:txBody>
                        <a:bodyPr/>
                        <a:lstStyle/>
                        <a:p>
                          <a:pPr>
                            <a:lnSpc>
                              <a:spcPct val="107000"/>
                            </a:lnSpc>
                            <a:spcAft>
                              <a:spcPts val="0"/>
                            </a:spcAft>
                          </a:pPr>
                          <a:r>
                            <a:rPr lang="en-AU" sz="2000" b="0" smtClean="0">
                              <a:solidFill>
                                <a:schemeClr val="tx1"/>
                              </a:solidFill>
                              <a:effectLst/>
                            </a:rPr>
                            <a:t>15. </a:t>
                          </a:r>
                          <a14:m>
                            <m:oMath xmlns:m="http://schemas.openxmlformats.org/officeDocument/2006/math">
                              <m:r>
                                <a:rPr lang="en-AU" sz="2000" b="0" i="1">
                                  <a:solidFill>
                                    <a:schemeClr val="tx1"/>
                                  </a:solidFill>
                                  <a:effectLst/>
                                  <a:latin typeface="Cambria Math" panose="02040503050406030204" pitchFamily="18" charset="0"/>
                                </a:rPr>
                                <m:t>37</m:t>
                              </m:r>
                              <m:r>
                                <a:rPr lang="en-AU" sz="2000" b="0">
                                  <a:solidFill>
                                    <a:schemeClr val="tx1"/>
                                  </a:solidFill>
                                  <a:effectLst/>
                                  <a:latin typeface="Cambria Math" panose="02040503050406030204" pitchFamily="18" charset="0"/>
                                </a:rPr>
                                <m:t>×</m:t>
                              </m:r>
                              <m:r>
                                <a:rPr lang="en-AU" sz="2000" b="0" i="1">
                                  <a:solidFill>
                                    <a:schemeClr val="tx1"/>
                                  </a:solidFill>
                                  <a:effectLst/>
                                  <a:latin typeface="Cambria Math" panose="02040503050406030204" pitchFamily="18" charset="0"/>
                                </a:rPr>
                                <m:t>4</m:t>
                              </m:r>
                              <m:r>
                                <a:rPr lang="en-AU" sz="2000" b="0">
                                  <a:solidFill>
                                    <a:schemeClr val="tx1"/>
                                  </a:solidFill>
                                  <a:effectLst/>
                                  <a:latin typeface="Cambria Math" panose="02040503050406030204" pitchFamily="18" charset="0"/>
                                </a:rPr>
                                <m:t>=</m:t>
                              </m:r>
                            </m:oMath>
                          </a14:m>
                          <a:endParaRPr lang="en-AU"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AU" sz="2000" b="0" dirty="0" smtClean="0">
                              <a:solidFill>
                                <a:schemeClr val="tx1"/>
                              </a:solidFill>
                              <a:effectLst/>
                            </a:rPr>
                            <a:t>16. </a:t>
                          </a:r>
                          <a14:m>
                            <m:oMath xmlns:m="http://schemas.openxmlformats.org/officeDocument/2006/math">
                              <m:r>
                                <a:rPr lang="en-AU" sz="2000" b="0" i="1">
                                  <a:solidFill>
                                    <a:schemeClr val="tx1"/>
                                  </a:solidFill>
                                  <a:effectLst/>
                                  <a:latin typeface="Cambria Math" panose="02040503050406030204" pitchFamily="18" charset="0"/>
                                </a:rPr>
                                <m:t>96</m:t>
                              </m:r>
                              <m:r>
                                <a:rPr lang="en-AU" sz="2000" b="0">
                                  <a:solidFill>
                                    <a:schemeClr val="tx1"/>
                                  </a:solidFill>
                                  <a:effectLst/>
                                  <a:latin typeface="Cambria Math" panose="02040503050406030204" pitchFamily="18" charset="0"/>
                                </a:rPr>
                                <m:t>×</m:t>
                              </m:r>
                              <m:r>
                                <a:rPr lang="en-AU" sz="2000" b="0" i="1">
                                  <a:solidFill>
                                    <a:schemeClr val="tx1"/>
                                  </a:solidFill>
                                  <a:effectLst/>
                                  <a:latin typeface="Cambria Math" panose="02040503050406030204" pitchFamily="18" charset="0"/>
                                </a:rPr>
                                <m:t>93</m:t>
                              </m:r>
                              <m:r>
                                <a:rPr lang="en-AU" sz="2000" b="0">
                                  <a:solidFill>
                                    <a:schemeClr val="tx1"/>
                                  </a:solidFill>
                                  <a:effectLst/>
                                  <a:latin typeface="Cambria Math" panose="02040503050406030204" pitchFamily="18" charset="0"/>
                                </a:rPr>
                                <m:t>=</m:t>
                              </m:r>
                            </m:oMath>
                          </a14:m>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12619657"/>
                      </a:ext>
                    </a:extLst>
                  </a:tr>
                  <a:tr h="496856">
                    <a:tc>
                      <a:txBody>
                        <a:bodyPr/>
                        <a:lstStyle/>
                        <a:p>
                          <a:pPr>
                            <a:lnSpc>
                              <a:spcPct val="107000"/>
                            </a:lnSpc>
                            <a:spcAft>
                              <a:spcPts val="0"/>
                            </a:spcAft>
                          </a:pPr>
                          <a:r>
                            <a:rPr lang="en-AU" sz="2000" b="0" smtClean="0">
                              <a:solidFill>
                                <a:schemeClr val="tx1"/>
                              </a:solidFill>
                              <a:effectLst/>
                            </a:rPr>
                            <a:t>17. </a:t>
                          </a:r>
                          <a14:m>
                            <m:oMath xmlns:m="http://schemas.openxmlformats.org/officeDocument/2006/math">
                              <m:sSup>
                                <m:sSupPr>
                                  <m:ctrlPr>
                                    <a:rPr lang="en-AU" sz="2000" b="0" i="1">
                                      <a:solidFill>
                                        <a:schemeClr val="tx1"/>
                                      </a:solidFill>
                                      <a:effectLst/>
                                      <a:latin typeface="Cambria Math" panose="02040503050406030204" pitchFamily="18" charset="0"/>
                                    </a:rPr>
                                  </m:ctrlPr>
                                </m:sSupPr>
                                <m:e>
                                  <m:r>
                                    <a:rPr lang="en-AU" sz="2000" b="0" i="1">
                                      <a:solidFill>
                                        <a:schemeClr val="tx1"/>
                                      </a:solidFill>
                                      <a:effectLst/>
                                      <a:latin typeface="Cambria Math" panose="02040503050406030204" pitchFamily="18" charset="0"/>
                                    </a:rPr>
                                    <m:t>47</m:t>
                                  </m:r>
                                </m:e>
                                <m:sup>
                                  <m:r>
                                    <a:rPr lang="en-AU" sz="2000" b="0" i="1">
                                      <a:solidFill>
                                        <a:schemeClr val="tx1"/>
                                      </a:solidFill>
                                      <a:effectLst/>
                                      <a:latin typeface="Cambria Math" panose="02040503050406030204" pitchFamily="18" charset="0"/>
                                    </a:rPr>
                                    <m:t>2</m:t>
                                  </m:r>
                                </m:sup>
                              </m:sSup>
                              <m:r>
                                <a:rPr lang="en-AU" sz="2000" b="0">
                                  <a:solidFill>
                                    <a:schemeClr val="tx1"/>
                                  </a:solidFill>
                                  <a:effectLst/>
                                  <a:latin typeface="Cambria Math" panose="02040503050406030204" pitchFamily="18" charset="0"/>
                                </a:rPr>
                                <m:t>=</m:t>
                              </m:r>
                            </m:oMath>
                          </a14:m>
                          <a:endParaRPr lang="en-AU"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AU" sz="2000" b="0" dirty="0" smtClean="0">
                              <a:solidFill>
                                <a:schemeClr val="tx1"/>
                              </a:solidFill>
                              <a:effectLst/>
                            </a:rPr>
                            <a:t>18. </a:t>
                          </a:r>
                          <a14:m>
                            <m:oMath xmlns:m="http://schemas.openxmlformats.org/officeDocument/2006/math">
                              <m:r>
                                <a:rPr lang="en-AU" sz="2000" b="0" i="1">
                                  <a:solidFill>
                                    <a:schemeClr val="tx1"/>
                                  </a:solidFill>
                                  <a:effectLst/>
                                  <a:latin typeface="Cambria Math" panose="02040503050406030204" pitchFamily="18" charset="0"/>
                                </a:rPr>
                                <m:t>77</m:t>
                              </m:r>
                              <m:r>
                                <a:rPr lang="en-AU" sz="2000" b="0">
                                  <a:solidFill>
                                    <a:schemeClr val="tx1"/>
                                  </a:solidFill>
                                  <a:effectLst/>
                                  <a:latin typeface="Cambria Math" panose="02040503050406030204" pitchFamily="18" charset="0"/>
                                </a:rPr>
                                <m:t>×</m:t>
                              </m:r>
                              <m:r>
                                <a:rPr lang="en-AU" sz="2000" b="0" i="1">
                                  <a:solidFill>
                                    <a:schemeClr val="tx1"/>
                                  </a:solidFill>
                                  <a:effectLst/>
                                  <a:latin typeface="Cambria Math" panose="02040503050406030204" pitchFamily="18" charset="0"/>
                                </a:rPr>
                                <m:t>11</m:t>
                              </m:r>
                              <m:r>
                                <a:rPr lang="en-AU" sz="2000" b="0">
                                  <a:solidFill>
                                    <a:schemeClr val="tx1"/>
                                  </a:solidFill>
                                  <a:effectLst/>
                                  <a:latin typeface="Cambria Math" panose="02040503050406030204" pitchFamily="18" charset="0"/>
                                </a:rPr>
                                <m:t>=</m:t>
                              </m:r>
                            </m:oMath>
                          </a14:m>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39362902"/>
                      </a:ext>
                    </a:extLst>
                  </a:tr>
                  <a:tr h="496856">
                    <a:tc>
                      <a:txBody>
                        <a:bodyPr/>
                        <a:lstStyle/>
                        <a:p>
                          <a:pPr>
                            <a:lnSpc>
                              <a:spcPct val="107000"/>
                            </a:lnSpc>
                            <a:spcAft>
                              <a:spcPts val="0"/>
                            </a:spcAft>
                          </a:pPr>
                          <a:r>
                            <a:rPr lang="en-AU" sz="2000" b="0" smtClean="0">
                              <a:solidFill>
                                <a:schemeClr val="tx1"/>
                              </a:solidFill>
                              <a:effectLst/>
                            </a:rPr>
                            <a:t>19. </a:t>
                          </a:r>
                          <a14:m>
                            <m:oMath xmlns:m="http://schemas.openxmlformats.org/officeDocument/2006/math">
                              <m:sSup>
                                <m:sSupPr>
                                  <m:ctrlPr>
                                    <a:rPr lang="en-AU" sz="2000" b="0" i="1">
                                      <a:solidFill>
                                        <a:schemeClr val="tx1"/>
                                      </a:solidFill>
                                      <a:effectLst/>
                                      <a:latin typeface="Cambria Math" panose="02040503050406030204" pitchFamily="18" charset="0"/>
                                    </a:rPr>
                                  </m:ctrlPr>
                                </m:sSupPr>
                                <m:e>
                                  <m:r>
                                    <a:rPr lang="en-AU" sz="2000" b="0" i="1">
                                      <a:solidFill>
                                        <a:schemeClr val="tx1"/>
                                      </a:solidFill>
                                      <a:effectLst/>
                                      <a:latin typeface="Cambria Math" panose="02040503050406030204" pitchFamily="18" charset="0"/>
                                    </a:rPr>
                                    <m:t>83</m:t>
                                  </m:r>
                                </m:e>
                                <m:sup>
                                  <m:r>
                                    <a:rPr lang="en-AU" sz="2000" b="0" i="1">
                                      <a:solidFill>
                                        <a:schemeClr val="tx1"/>
                                      </a:solidFill>
                                      <a:effectLst/>
                                      <a:latin typeface="Cambria Math" panose="02040503050406030204" pitchFamily="18" charset="0"/>
                                    </a:rPr>
                                    <m:t>2</m:t>
                                  </m:r>
                                </m:sup>
                              </m:sSup>
                              <m:r>
                                <a:rPr lang="en-AU" sz="2000" b="0">
                                  <a:solidFill>
                                    <a:schemeClr val="tx1"/>
                                  </a:solidFill>
                                  <a:effectLst/>
                                  <a:latin typeface="Cambria Math" panose="02040503050406030204" pitchFamily="18" charset="0"/>
                                </a:rPr>
                                <m:t>=</m:t>
                              </m:r>
                            </m:oMath>
                          </a14:m>
                          <a:endParaRPr lang="en-AU"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AU" sz="2000" b="0" dirty="0" smtClean="0">
                              <a:solidFill>
                                <a:schemeClr val="tx1"/>
                              </a:solidFill>
                              <a:effectLst/>
                            </a:rPr>
                            <a:t>20. </a:t>
                          </a:r>
                          <a14:m>
                            <m:oMath xmlns:m="http://schemas.openxmlformats.org/officeDocument/2006/math">
                              <m:r>
                                <a:rPr lang="en-AU" sz="2000" b="0" i="1">
                                  <a:solidFill>
                                    <a:schemeClr val="tx1"/>
                                  </a:solidFill>
                                  <a:effectLst/>
                                  <a:latin typeface="Cambria Math" panose="02040503050406030204" pitchFamily="18" charset="0"/>
                                </a:rPr>
                                <m:t>91</m:t>
                              </m:r>
                              <m:r>
                                <a:rPr lang="en-AU" sz="2000" b="0">
                                  <a:solidFill>
                                    <a:schemeClr val="tx1"/>
                                  </a:solidFill>
                                  <a:effectLst/>
                                  <a:latin typeface="Cambria Math" panose="02040503050406030204" pitchFamily="18" charset="0"/>
                                </a:rPr>
                                <m:t>×</m:t>
                              </m:r>
                              <m:r>
                                <a:rPr lang="en-AU" sz="2000" b="0" i="1">
                                  <a:solidFill>
                                    <a:schemeClr val="tx1"/>
                                  </a:solidFill>
                                  <a:effectLst/>
                                  <a:latin typeface="Cambria Math" panose="02040503050406030204" pitchFamily="18" charset="0"/>
                                </a:rPr>
                                <m:t>94</m:t>
                              </m:r>
                              <m:r>
                                <a:rPr lang="en-AU" sz="2000" b="0">
                                  <a:solidFill>
                                    <a:schemeClr val="tx1"/>
                                  </a:solidFill>
                                  <a:effectLst/>
                                  <a:latin typeface="Cambria Math" panose="02040503050406030204" pitchFamily="18" charset="0"/>
                                </a:rPr>
                                <m:t>=</m:t>
                              </m:r>
                            </m:oMath>
                          </a14:m>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76105292"/>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915456624"/>
                  </p:ext>
                </p:extLst>
              </p:nvPr>
            </p:nvGraphicFramePr>
            <p:xfrm>
              <a:off x="899592" y="1268756"/>
              <a:ext cx="7488832" cy="4968560"/>
            </p:xfrm>
            <a:graphic>
              <a:graphicData uri="http://schemas.openxmlformats.org/drawingml/2006/table">
                <a:tbl>
                  <a:tblPr firstRow="1" firstCol="1" bandRow="1">
                    <a:tableStyleId>{5C22544A-7EE6-4342-B048-85BDC9FD1C3A}</a:tableStyleId>
                  </a:tblPr>
                  <a:tblGrid>
                    <a:gridCol w="3744416">
                      <a:extLst>
                        <a:ext uri="{9D8B030D-6E8A-4147-A177-3AD203B41FA5}">
                          <a16:colId xmlns:a16="http://schemas.microsoft.com/office/drawing/2014/main" val="2335956354"/>
                        </a:ext>
                      </a:extLst>
                    </a:gridCol>
                    <a:gridCol w="3744416">
                      <a:extLst>
                        <a:ext uri="{9D8B030D-6E8A-4147-A177-3AD203B41FA5}">
                          <a16:colId xmlns:a16="http://schemas.microsoft.com/office/drawing/2014/main" val="146922195"/>
                        </a:ext>
                      </a:extLst>
                    </a:gridCol>
                  </a:tblGrid>
                  <a:tr h="496856">
                    <a:tc>
                      <a:txBody>
                        <a:bodyPr/>
                        <a:lstStyle/>
                        <a:p>
                          <a:endParaRPr lang="en-US"/>
                        </a:p>
                      </a:txBody>
                      <a:tcPr marL="68580" marR="68580" marT="0" marB="0">
                        <a:blipFill>
                          <a:blip r:embed="rId2"/>
                          <a:stretch>
                            <a:fillRect l="-163" t="-13415" r="-100650" b="-897561"/>
                          </a:stretch>
                        </a:blipFill>
                      </a:tcPr>
                    </a:tc>
                    <a:tc>
                      <a:txBody>
                        <a:bodyPr/>
                        <a:lstStyle/>
                        <a:p>
                          <a:endParaRPr lang="en-US"/>
                        </a:p>
                      </a:txBody>
                      <a:tcPr marL="68580" marR="68580" marT="0" marB="0">
                        <a:blipFill>
                          <a:blip r:embed="rId2"/>
                          <a:stretch>
                            <a:fillRect l="-100163" t="-13415" r="-650" b="-897561"/>
                          </a:stretch>
                        </a:blipFill>
                      </a:tcPr>
                    </a:tc>
                    <a:extLst>
                      <a:ext uri="{0D108BD9-81ED-4DB2-BD59-A6C34878D82A}">
                        <a16:rowId xmlns:a16="http://schemas.microsoft.com/office/drawing/2014/main" val="3594540419"/>
                      </a:ext>
                    </a:extLst>
                  </a:tr>
                  <a:tr h="496856">
                    <a:tc>
                      <a:txBody>
                        <a:bodyPr/>
                        <a:lstStyle/>
                        <a:p>
                          <a:endParaRPr lang="en-US"/>
                        </a:p>
                      </a:txBody>
                      <a:tcPr marL="68580" marR="68580" marT="0" marB="0">
                        <a:blipFill>
                          <a:blip r:embed="rId2"/>
                          <a:stretch>
                            <a:fillRect l="-163" t="-114815" r="-100650" b="-808642"/>
                          </a:stretch>
                        </a:blipFill>
                      </a:tcPr>
                    </a:tc>
                    <a:tc>
                      <a:txBody>
                        <a:bodyPr/>
                        <a:lstStyle/>
                        <a:p>
                          <a:endParaRPr lang="en-US"/>
                        </a:p>
                      </a:txBody>
                      <a:tcPr marL="68580" marR="68580" marT="0" marB="0">
                        <a:blipFill>
                          <a:blip r:embed="rId2"/>
                          <a:stretch>
                            <a:fillRect l="-100163" t="-114815" r="-650" b="-808642"/>
                          </a:stretch>
                        </a:blipFill>
                      </a:tcPr>
                    </a:tc>
                    <a:extLst>
                      <a:ext uri="{0D108BD9-81ED-4DB2-BD59-A6C34878D82A}">
                        <a16:rowId xmlns:a16="http://schemas.microsoft.com/office/drawing/2014/main" val="729628679"/>
                      </a:ext>
                    </a:extLst>
                  </a:tr>
                  <a:tr h="496856">
                    <a:tc>
                      <a:txBody>
                        <a:bodyPr/>
                        <a:lstStyle/>
                        <a:p>
                          <a:endParaRPr lang="en-US"/>
                        </a:p>
                      </a:txBody>
                      <a:tcPr marL="68580" marR="68580" marT="0" marB="0">
                        <a:blipFill>
                          <a:blip r:embed="rId2"/>
                          <a:stretch>
                            <a:fillRect l="-163" t="-212195" r="-100650" b="-698780"/>
                          </a:stretch>
                        </a:blipFill>
                      </a:tcPr>
                    </a:tc>
                    <a:tc>
                      <a:txBody>
                        <a:bodyPr/>
                        <a:lstStyle/>
                        <a:p>
                          <a:endParaRPr lang="en-US"/>
                        </a:p>
                      </a:txBody>
                      <a:tcPr marL="68580" marR="68580" marT="0" marB="0">
                        <a:blipFill>
                          <a:blip r:embed="rId2"/>
                          <a:stretch>
                            <a:fillRect l="-100163" t="-212195" r="-650" b="-698780"/>
                          </a:stretch>
                        </a:blipFill>
                      </a:tcPr>
                    </a:tc>
                    <a:extLst>
                      <a:ext uri="{0D108BD9-81ED-4DB2-BD59-A6C34878D82A}">
                        <a16:rowId xmlns:a16="http://schemas.microsoft.com/office/drawing/2014/main" val="501992389"/>
                      </a:ext>
                    </a:extLst>
                  </a:tr>
                  <a:tr h="496856">
                    <a:tc>
                      <a:txBody>
                        <a:bodyPr/>
                        <a:lstStyle/>
                        <a:p>
                          <a:endParaRPr lang="en-US"/>
                        </a:p>
                      </a:txBody>
                      <a:tcPr marL="68580" marR="68580" marT="0" marB="0">
                        <a:blipFill>
                          <a:blip r:embed="rId2"/>
                          <a:stretch>
                            <a:fillRect l="-163" t="-316049" r="-100650" b="-607407"/>
                          </a:stretch>
                        </a:blipFill>
                      </a:tcPr>
                    </a:tc>
                    <a:tc>
                      <a:txBody>
                        <a:bodyPr/>
                        <a:lstStyle/>
                        <a:p>
                          <a:endParaRPr lang="en-US"/>
                        </a:p>
                      </a:txBody>
                      <a:tcPr marL="68580" marR="68580" marT="0" marB="0">
                        <a:blipFill>
                          <a:blip r:embed="rId2"/>
                          <a:stretch>
                            <a:fillRect l="-100163" t="-316049" r="-650" b="-607407"/>
                          </a:stretch>
                        </a:blipFill>
                      </a:tcPr>
                    </a:tc>
                    <a:extLst>
                      <a:ext uri="{0D108BD9-81ED-4DB2-BD59-A6C34878D82A}">
                        <a16:rowId xmlns:a16="http://schemas.microsoft.com/office/drawing/2014/main" val="4182917081"/>
                      </a:ext>
                    </a:extLst>
                  </a:tr>
                  <a:tr h="496856">
                    <a:tc>
                      <a:txBody>
                        <a:bodyPr/>
                        <a:lstStyle/>
                        <a:p>
                          <a:endParaRPr lang="en-US"/>
                        </a:p>
                      </a:txBody>
                      <a:tcPr marL="68580" marR="68580" marT="0" marB="0">
                        <a:blipFill>
                          <a:blip r:embed="rId2"/>
                          <a:stretch>
                            <a:fillRect l="-163" t="-410976" r="-100650" b="-500000"/>
                          </a:stretch>
                        </a:blipFill>
                      </a:tcPr>
                    </a:tc>
                    <a:tc>
                      <a:txBody>
                        <a:bodyPr/>
                        <a:lstStyle/>
                        <a:p>
                          <a:endParaRPr lang="en-US"/>
                        </a:p>
                      </a:txBody>
                      <a:tcPr marL="68580" marR="68580" marT="0" marB="0">
                        <a:blipFill>
                          <a:blip r:embed="rId2"/>
                          <a:stretch>
                            <a:fillRect l="-100163" t="-410976" r="-650" b="-500000"/>
                          </a:stretch>
                        </a:blipFill>
                      </a:tcPr>
                    </a:tc>
                    <a:extLst>
                      <a:ext uri="{0D108BD9-81ED-4DB2-BD59-A6C34878D82A}">
                        <a16:rowId xmlns:a16="http://schemas.microsoft.com/office/drawing/2014/main" val="1834220757"/>
                      </a:ext>
                    </a:extLst>
                  </a:tr>
                  <a:tr h="496856">
                    <a:tc>
                      <a:txBody>
                        <a:bodyPr/>
                        <a:lstStyle/>
                        <a:p>
                          <a:endParaRPr lang="en-US"/>
                        </a:p>
                      </a:txBody>
                      <a:tcPr marL="68580" marR="68580" marT="0" marB="0">
                        <a:blipFill>
                          <a:blip r:embed="rId2"/>
                          <a:stretch>
                            <a:fillRect l="-163" t="-510976" r="-100650" b="-400000"/>
                          </a:stretch>
                        </a:blipFill>
                      </a:tcPr>
                    </a:tc>
                    <a:tc>
                      <a:txBody>
                        <a:bodyPr/>
                        <a:lstStyle/>
                        <a:p>
                          <a:endParaRPr lang="en-US"/>
                        </a:p>
                      </a:txBody>
                      <a:tcPr marL="68580" marR="68580" marT="0" marB="0">
                        <a:blipFill>
                          <a:blip r:embed="rId2"/>
                          <a:stretch>
                            <a:fillRect l="-100163" t="-510976" r="-650" b="-400000"/>
                          </a:stretch>
                        </a:blipFill>
                      </a:tcPr>
                    </a:tc>
                    <a:extLst>
                      <a:ext uri="{0D108BD9-81ED-4DB2-BD59-A6C34878D82A}">
                        <a16:rowId xmlns:a16="http://schemas.microsoft.com/office/drawing/2014/main" val="4245730653"/>
                      </a:ext>
                    </a:extLst>
                  </a:tr>
                  <a:tr h="496856">
                    <a:tc>
                      <a:txBody>
                        <a:bodyPr/>
                        <a:lstStyle/>
                        <a:p>
                          <a:endParaRPr lang="en-US"/>
                        </a:p>
                      </a:txBody>
                      <a:tcPr marL="68580" marR="68580" marT="0" marB="0">
                        <a:blipFill>
                          <a:blip r:embed="rId2"/>
                          <a:stretch>
                            <a:fillRect l="-163" t="-618519" r="-100650" b="-304938"/>
                          </a:stretch>
                        </a:blipFill>
                      </a:tcPr>
                    </a:tc>
                    <a:tc>
                      <a:txBody>
                        <a:bodyPr/>
                        <a:lstStyle/>
                        <a:p>
                          <a:endParaRPr lang="en-US"/>
                        </a:p>
                      </a:txBody>
                      <a:tcPr marL="68580" marR="68580" marT="0" marB="0">
                        <a:blipFill>
                          <a:blip r:embed="rId2"/>
                          <a:stretch>
                            <a:fillRect l="-100163" t="-618519" r="-650" b="-304938"/>
                          </a:stretch>
                        </a:blipFill>
                      </a:tcPr>
                    </a:tc>
                    <a:extLst>
                      <a:ext uri="{0D108BD9-81ED-4DB2-BD59-A6C34878D82A}">
                        <a16:rowId xmlns:a16="http://schemas.microsoft.com/office/drawing/2014/main" val="870054091"/>
                      </a:ext>
                    </a:extLst>
                  </a:tr>
                  <a:tr h="496856">
                    <a:tc>
                      <a:txBody>
                        <a:bodyPr/>
                        <a:lstStyle/>
                        <a:p>
                          <a:endParaRPr lang="en-US"/>
                        </a:p>
                      </a:txBody>
                      <a:tcPr marL="68580" marR="68580" marT="0" marB="0">
                        <a:blipFill>
                          <a:blip r:embed="rId2"/>
                          <a:stretch>
                            <a:fillRect l="-163" t="-709756" r="-100650" b="-201220"/>
                          </a:stretch>
                        </a:blipFill>
                      </a:tcPr>
                    </a:tc>
                    <a:tc>
                      <a:txBody>
                        <a:bodyPr/>
                        <a:lstStyle/>
                        <a:p>
                          <a:endParaRPr lang="en-US"/>
                        </a:p>
                      </a:txBody>
                      <a:tcPr marL="68580" marR="68580" marT="0" marB="0">
                        <a:blipFill>
                          <a:blip r:embed="rId2"/>
                          <a:stretch>
                            <a:fillRect l="-100163" t="-709756" r="-650" b="-201220"/>
                          </a:stretch>
                        </a:blipFill>
                      </a:tcPr>
                    </a:tc>
                    <a:extLst>
                      <a:ext uri="{0D108BD9-81ED-4DB2-BD59-A6C34878D82A}">
                        <a16:rowId xmlns:a16="http://schemas.microsoft.com/office/drawing/2014/main" val="2412619657"/>
                      </a:ext>
                    </a:extLst>
                  </a:tr>
                  <a:tr h="496856">
                    <a:tc>
                      <a:txBody>
                        <a:bodyPr/>
                        <a:lstStyle/>
                        <a:p>
                          <a:endParaRPr lang="en-US"/>
                        </a:p>
                      </a:txBody>
                      <a:tcPr marL="68580" marR="68580" marT="0" marB="0">
                        <a:blipFill>
                          <a:blip r:embed="rId2"/>
                          <a:stretch>
                            <a:fillRect l="-163" t="-819753" r="-100650" b="-103704"/>
                          </a:stretch>
                        </a:blipFill>
                      </a:tcPr>
                    </a:tc>
                    <a:tc>
                      <a:txBody>
                        <a:bodyPr/>
                        <a:lstStyle/>
                        <a:p>
                          <a:endParaRPr lang="en-US"/>
                        </a:p>
                      </a:txBody>
                      <a:tcPr marL="68580" marR="68580" marT="0" marB="0">
                        <a:blipFill>
                          <a:blip r:embed="rId2"/>
                          <a:stretch>
                            <a:fillRect l="-100163" t="-819753" r="-650" b="-103704"/>
                          </a:stretch>
                        </a:blipFill>
                      </a:tcPr>
                    </a:tc>
                    <a:extLst>
                      <a:ext uri="{0D108BD9-81ED-4DB2-BD59-A6C34878D82A}">
                        <a16:rowId xmlns:a16="http://schemas.microsoft.com/office/drawing/2014/main" val="839362902"/>
                      </a:ext>
                    </a:extLst>
                  </a:tr>
                  <a:tr h="496856">
                    <a:tc>
                      <a:txBody>
                        <a:bodyPr/>
                        <a:lstStyle/>
                        <a:p>
                          <a:endParaRPr lang="en-US"/>
                        </a:p>
                      </a:txBody>
                      <a:tcPr marL="68580" marR="68580" marT="0" marB="0">
                        <a:blipFill>
                          <a:blip r:embed="rId2"/>
                          <a:stretch>
                            <a:fillRect l="-163" t="-908537" r="-100650" b="-2439"/>
                          </a:stretch>
                        </a:blipFill>
                      </a:tcPr>
                    </a:tc>
                    <a:tc>
                      <a:txBody>
                        <a:bodyPr/>
                        <a:lstStyle/>
                        <a:p>
                          <a:endParaRPr lang="en-US"/>
                        </a:p>
                      </a:txBody>
                      <a:tcPr marL="68580" marR="68580" marT="0" marB="0">
                        <a:blipFill>
                          <a:blip r:embed="rId2"/>
                          <a:stretch>
                            <a:fillRect l="-100163" t="-908537" r="-650" b="-2439"/>
                          </a:stretch>
                        </a:blipFill>
                      </a:tcPr>
                    </a:tc>
                    <a:extLst>
                      <a:ext uri="{0D108BD9-81ED-4DB2-BD59-A6C34878D82A}">
                        <a16:rowId xmlns:a16="http://schemas.microsoft.com/office/drawing/2014/main" val="3276105292"/>
                      </a:ext>
                    </a:extLst>
                  </a:tr>
                </a:tbl>
              </a:graphicData>
            </a:graphic>
          </p:graphicFrame>
        </mc:Fallback>
      </mc:AlternateContent>
    </p:spTree>
    <p:extLst>
      <p:ext uri="{BB962C8B-B14F-4D97-AF65-F5344CB8AC3E}">
        <p14:creationId xmlns:p14="http://schemas.microsoft.com/office/powerpoint/2010/main" val="280476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ctr">
              <a:buNone/>
            </a:pPr>
            <a:r>
              <a:rPr lang="en-AU" sz="4000" dirty="0"/>
              <a:t>Think of Two Digits </a:t>
            </a:r>
            <a:r>
              <a:rPr lang="en-AU" sz="4000" dirty="0" smtClean="0"/>
              <a:t>HHH#1</a:t>
            </a:r>
            <a:endParaRPr lang="en-AU" sz="4000" dirty="0"/>
          </a:p>
          <a:p>
            <a:pPr marL="0" indent="0">
              <a:buNone/>
            </a:pPr>
            <a:endParaRPr lang="en-AU" dirty="0"/>
          </a:p>
          <a:p>
            <a:pPr lvl="0"/>
            <a:r>
              <a:rPr lang="en-AU" sz="3000" dirty="0" smtClean="0"/>
              <a:t>Think of any two single digits               (</a:t>
            </a:r>
            <a:r>
              <a:rPr lang="en-AU" sz="3000" dirty="0" err="1" smtClean="0"/>
              <a:t>eg</a:t>
            </a:r>
            <a:r>
              <a:rPr lang="en-AU" sz="3000" dirty="0" smtClean="0"/>
              <a:t> 7 and 3)</a:t>
            </a:r>
          </a:p>
          <a:p>
            <a:pPr lvl="0"/>
            <a:r>
              <a:rPr lang="en-AU" sz="3000" dirty="0" smtClean="0"/>
              <a:t>Pick </a:t>
            </a:r>
            <a:r>
              <a:rPr lang="en-AU" sz="3000" dirty="0"/>
              <a:t>one and multiply it by </a:t>
            </a:r>
            <a:r>
              <a:rPr lang="en-AU" sz="3000" dirty="0" smtClean="0"/>
              <a:t>5                  (7 x 5 = 35)</a:t>
            </a:r>
            <a:endParaRPr lang="en-AU" sz="3000" dirty="0"/>
          </a:p>
          <a:p>
            <a:pPr lvl="0"/>
            <a:r>
              <a:rPr lang="en-AU" sz="3000" dirty="0"/>
              <a:t>Add </a:t>
            </a:r>
            <a:r>
              <a:rPr lang="en-AU" sz="3000" dirty="0" smtClean="0"/>
              <a:t>7                                                        (35 + 7 = 42) </a:t>
            </a:r>
            <a:endParaRPr lang="en-AU" sz="3000" dirty="0"/>
          </a:p>
          <a:p>
            <a:pPr lvl="0"/>
            <a:r>
              <a:rPr lang="en-AU" sz="3000" dirty="0" smtClean="0"/>
              <a:t>Double                                                      (42 x 2 = 84)</a:t>
            </a:r>
            <a:endParaRPr lang="en-AU" sz="3000" dirty="0"/>
          </a:p>
          <a:p>
            <a:pPr lvl="0"/>
            <a:r>
              <a:rPr lang="en-AU" sz="3000" dirty="0"/>
              <a:t>Add the other digit first thought </a:t>
            </a:r>
            <a:r>
              <a:rPr lang="en-AU" sz="3000" dirty="0" smtClean="0"/>
              <a:t>of    (84 + 3 = 87)</a:t>
            </a:r>
            <a:endParaRPr lang="en-AU" sz="3000" dirty="0"/>
          </a:p>
          <a:p>
            <a:pPr lvl="0"/>
            <a:r>
              <a:rPr lang="en-AU" sz="3000" dirty="0"/>
              <a:t>Tell me the result</a:t>
            </a:r>
          </a:p>
          <a:p>
            <a:pPr marL="0" indent="0">
              <a:buNone/>
            </a:pPr>
            <a:endParaRPr lang="en-AU" dirty="0"/>
          </a:p>
        </p:txBody>
      </p:sp>
    </p:spTree>
    <p:extLst>
      <p:ext uri="{BB962C8B-B14F-4D97-AF65-F5344CB8AC3E}">
        <p14:creationId xmlns:p14="http://schemas.microsoft.com/office/powerpoint/2010/main" val="2487403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ctr">
              <a:buNone/>
            </a:pPr>
            <a:r>
              <a:rPr lang="en-AU" sz="4800" dirty="0" smtClean="0"/>
              <a:t>Secret Step</a:t>
            </a:r>
            <a:endParaRPr lang="en-AU" sz="4800" dirty="0"/>
          </a:p>
          <a:p>
            <a:pPr marL="0" indent="0">
              <a:buNone/>
            </a:pPr>
            <a:endParaRPr lang="en-AU" dirty="0"/>
          </a:p>
          <a:p>
            <a:pPr marL="0" indent="0">
              <a:buNone/>
            </a:pPr>
            <a:r>
              <a:rPr lang="en-AU" dirty="0"/>
              <a:t>Subtract 14 to reveal a number made up of the two single </a:t>
            </a:r>
            <a:r>
              <a:rPr lang="en-AU" dirty="0" smtClean="0"/>
              <a:t>digits</a:t>
            </a:r>
          </a:p>
          <a:p>
            <a:pPr marL="0" indent="0">
              <a:buNone/>
            </a:pPr>
            <a:endParaRPr lang="en-AU" dirty="0"/>
          </a:p>
          <a:p>
            <a:pPr marL="0" indent="0">
              <a:buNone/>
            </a:pPr>
            <a:r>
              <a:rPr lang="en-AU" dirty="0" smtClean="0"/>
              <a:t>(87 ‒ 14 = 73</a:t>
            </a:r>
          </a:p>
          <a:p>
            <a:pPr marL="0" indent="0">
              <a:buNone/>
            </a:pPr>
            <a:r>
              <a:rPr lang="en-AU" dirty="0" smtClean="0"/>
              <a:t>that is 7 and 3)</a:t>
            </a:r>
            <a:endParaRPr lang="en-AU" dirty="0"/>
          </a:p>
          <a:p>
            <a:pPr marL="0" indent="0">
              <a:buNone/>
            </a:pPr>
            <a:endParaRPr lang="en-AU" dirty="0"/>
          </a:p>
        </p:txBody>
      </p:sp>
    </p:spTree>
    <p:extLst>
      <p:ext uri="{BB962C8B-B14F-4D97-AF65-F5344CB8AC3E}">
        <p14:creationId xmlns:p14="http://schemas.microsoft.com/office/powerpoint/2010/main" val="1773407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5433</TotalTime>
  <Words>1834</Words>
  <Application>Microsoft Office PowerPoint</Application>
  <PresentationFormat>On-screen Show (4:3)</PresentationFormat>
  <Paragraphs>411</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Cambria Math</vt:lpstr>
      <vt:lpstr>Symbol</vt:lpstr>
      <vt:lpstr>Times New Roman</vt:lpstr>
      <vt:lpstr>Office Theme</vt:lpstr>
      <vt:lpstr>MAV Conference 2018</vt:lpstr>
      <vt:lpstr>Warm ups</vt:lpstr>
      <vt:lpstr>Introductions</vt:lpstr>
      <vt:lpstr>Maths Magic and More</vt:lpstr>
      <vt:lpstr>To the school administration:</vt:lpstr>
      <vt:lpstr>Program (handout)</vt:lpstr>
      <vt:lpstr>Quick Maths Quiz 3</vt:lpstr>
      <vt:lpstr>PowerPoint Presentation</vt:lpstr>
      <vt:lpstr>PowerPoint Presentation</vt:lpstr>
      <vt:lpstr>PowerPoint Presentation</vt:lpstr>
      <vt:lpstr>PowerPoint Presentation</vt:lpstr>
      <vt:lpstr>PowerPoint Presentation</vt:lpstr>
      <vt:lpstr>PowerPoint Presentation</vt:lpstr>
      <vt:lpstr>Sheldon’ Favourite Number</vt:lpstr>
      <vt:lpstr>  Why?</vt:lpstr>
      <vt:lpstr>The Chuck Norris of Numbers</vt:lpstr>
      <vt:lpstr>HHH#2019 A New Year</vt:lpstr>
      <vt:lpstr>A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Binary Card Trick</vt:lpstr>
      <vt:lpstr>Base Numbers</vt:lpstr>
      <vt:lpstr>Adding Reveal Trick</vt:lpstr>
      <vt:lpstr>Why?</vt:lpstr>
      <vt:lpstr>Presentations</vt:lpstr>
      <vt:lpstr>PowerPoint Presentation</vt:lpstr>
      <vt:lpstr>PowerPoint Presentation</vt:lpstr>
      <vt:lpstr>A Few Card Tricks</vt:lpstr>
      <vt:lpstr>Final Festivities</vt:lpstr>
      <vt:lpstr>PowerPoint Presentation</vt:lpstr>
    </vt:vector>
  </TitlesOfParts>
  <Company>Braemar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Inspiration for Maths</dc:title>
  <dc:creator>hanst</dc:creator>
  <cp:lastModifiedBy>Stephen Hanlon</cp:lastModifiedBy>
  <cp:revision>117</cp:revision>
  <cp:lastPrinted>2017-10-23T04:17:01Z</cp:lastPrinted>
  <dcterms:created xsi:type="dcterms:W3CDTF">2013-04-07T07:57:24Z</dcterms:created>
  <dcterms:modified xsi:type="dcterms:W3CDTF">2018-12-06T05:52:02Z</dcterms:modified>
</cp:coreProperties>
</file>