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07" r:id="rId3"/>
    <p:sldId id="281" r:id="rId4"/>
    <p:sldId id="302" r:id="rId5"/>
    <p:sldId id="259" r:id="rId6"/>
    <p:sldId id="260" r:id="rId7"/>
    <p:sldId id="261" r:id="rId8"/>
    <p:sldId id="290" r:id="rId9"/>
    <p:sldId id="263" r:id="rId10"/>
    <p:sldId id="314" r:id="rId11"/>
    <p:sldId id="315" r:id="rId12"/>
    <p:sldId id="316" r:id="rId13"/>
    <p:sldId id="317" r:id="rId14"/>
    <p:sldId id="318" r:id="rId15"/>
    <p:sldId id="319" r:id="rId16"/>
    <p:sldId id="320" r:id="rId17"/>
    <p:sldId id="329" r:id="rId18"/>
    <p:sldId id="330" r:id="rId19"/>
    <p:sldId id="325" r:id="rId20"/>
    <p:sldId id="339" r:id="rId21"/>
    <p:sldId id="336" r:id="rId22"/>
    <p:sldId id="338" r:id="rId23"/>
    <p:sldId id="340" r:id="rId24"/>
    <p:sldId id="286" r:id="rId25"/>
    <p:sldId id="337" r:id="rId26"/>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10" autoAdjust="0"/>
    <p:restoredTop sz="94719" autoAdjust="0"/>
  </p:normalViewPr>
  <p:slideViewPr>
    <p:cSldViewPr snapToGrid="0">
      <p:cViewPr varScale="1">
        <p:scale>
          <a:sx n="68" d="100"/>
          <a:sy n="68" d="100"/>
        </p:scale>
        <p:origin x="576" y="56"/>
      </p:cViewPr>
      <p:guideLst/>
    </p:cSldViewPr>
  </p:slideViewPr>
  <p:notesTextViewPr>
    <p:cViewPr>
      <p:scale>
        <a:sx n="1" d="1"/>
        <a:sy n="1" d="1"/>
      </p:scale>
      <p:origin x="0" y="0"/>
    </p:cViewPr>
  </p:notesTextViewPr>
  <p:sorterViewPr>
    <p:cViewPr>
      <p:scale>
        <a:sx n="100" d="100"/>
        <a:sy n="100" d="100"/>
      </p:scale>
      <p:origin x="0" y="-12492"/>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8D8D70-188A-467D-AAB5-44B6C810B517}"/>
              </a:ext>
            </a:extLst>
          </p:cNvPr>
          <p:cNvSpPr>
            <a:spLocks noGrp="1"/>
          </p:cNvSpPr>
          <p:nvPr>
            <p:ph type="hdr" sz="quarter"/>
          </p:nvPr>
        </p:nvSpPr>
        <p:spPr>
          <a:xfrm>
            <a:off x="0" y="1"/>
            <a:ext cx="2889938" cy="498056"/>
          </a:xfrm>
          <a:prstGeom prst="rect">
            <a:avLst/>
          </a:prstGeom>
        </p:spPr>
        <p:txBody>
          <a:bodyPr vert="horz" lIns="91432" tIns="45716" rIns="91432" bIns="45716" rtlCol="0"/>
          <a:lstStyle>
            <a:lvl1pPr algn="l">
              <a:defRPr sz="1200"/>
            </a:lvl1pPr>
          </a:lstStyle>
          <a:p>
            <a:endParaRPr lang="en-US"/>
          </a:p>
        </p:txBody>
      </p:sp>
      <p:sp>
        <p:nvSpPr>
          <p:cNvPr id="3" name="Date Placeholder 2">
            <a:extLst>
              <a:ext uri="{FF2B5EF4-FFF2-40B4-BE49-F238E27FC236}">
                <a16:creationId xmlns:a16="http://schemas.microsoft.com/office/drawing/2014/main" id="{8CC74556-2501-4CAF-96AD-41933866C38F}"/>
              </a:ext>
            </a:extLst>
          </p:cNvPr>
          <p:cNvSpPr>
            <a:spLocks noGrp="1"/>
          </p:cNvSpPr>
          <p:nvPr>
            <p:ph type="dt" sz="quarter" idx="1"/>
          </p:nvPr>
        </p:nvSpPr>
        <p:spPr>
          <a:xfrm>
            <a:off x="3777607" y="1"/>
            <a:ext cx="2889938" cy="498056"/>
          </a:xfrm>
          <a:prstGeom prst="rect">
            <a:avLst/>
          </a:prstGeom>
        </p:spPr>
        <p:txBody>
          <a:bodyPr vert="horz" lIns="91432" tIns="45716" rIns="91432" bIns="45716" rtlCol="0"/>
          <a:lstStyle>
            <a:lvl1pPr algn="r">
              <a:defRPr sz="1200"/>
            </a:lvl1pPr>
          </a:lstStyle>
          <a:p>
            <a:fld id="{60343A7C-6EBF-44BF-BCBF-B5A71F293FE9}" type="datetimeFigureOut">
              <a:rPr lang="en-US" smtClean="0"/>
              <a:t>12/11/2018</a:t>
            </a:fld>
            <a:endParaRPr lang="en-US"/>
          </a:p>
        </p:txBody>
      </p:sp>
      <p:sp>
        <p:nvSpPr>
          <p:cNvPr id="4" name="Footer Placeholder 3">
            <a:extLst>
              <a:ext uri="{FF2B5EF4-FFF2-40B4-BE49-F238E27FC236}">
                <a16:creationId xmlns:a16="http://schemas.microsoft.com/office/drawing/2014/main" id="{B3D20A6C-4BDA-4189-B6E8-0FE170775A95}"/>
              </a:ext>
            </a:extLst>
          </p:cNvPr>
          <p:cNvSpPr>
            <a:spLocks noGrp="1"/>
          </p:cNvSpPr>
          <p:nvPr>
            <p:ph type="ftr" sz="quarter" idx="2"/>
          </p:nvPr>
        </p:nvSpPr>
        <p:spPr>
          <a:xfrm>
            <a:off x="0" y="9428585"/>
            <a:ext cx="2889938" cy="498055"/>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54688D-8AA9-4432-AD9D-EF8AA48C6604}"/>
              </a:ext>
            </a:extLst>
          </p:cNvPr>
          <p:cNvSpPr>
            <a:spLocks noGrp="1"/>
          </p:cNvSpPr>
          <p:nvPr>
            <p:ph type="sldNum" sz="quarter" idx="3"/>
          </p:nvPr>
        </p:nvSpPr>
        <p:spPr>
          <a:xfrm>
            <a:off x="3777607" y="9428585"/>
            <a:ext cx="2889938" cy="498055"/>
          </a:xfrm>
          <a:prstGeom prst="rect">
            <a:avLst/>
          </a:prstGeom>
        </p:spPr>
        <p:txBody>
          <a:bodyPr vert="horz" lIns="91432" tIns="45716" rIns="91432" bIns="45716" rtlCol="0" anchor="b"/>
          <a:lstStyle>
            <a:lvl1pPr algn="r">
              <a:defRPr sz="1200"/>
            </a:lvl1pPr>
          </a:lstStyle>
          <a:p>
            <a:fld id="{45C30039-30D7-48BF-A6DB-353C2E9C9B32}" type="slidenum">
              <a:rPr lang="en-US" smtClean="0"/>
              <a:t>‹#›</a:t>
            </a:fld>
            <a:endParaRPr lang="en-US"/>
          </a:p>
        </p:txBody>
      </p:sp>
    </p:spTree>
    <p:extLst>
      <p:ext uri="{BB962C8B-B14F-4D97-AF65-F5344CB8AC3E}">
        <p14:creationId xmlns:p14="http://schemas.microsoft.com/office/powerpoint/2010/main" val="707400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8056"/>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777607" y="1"/>
            <a:ext cx="2889938" cy="498056"/>
          </a:xfrm>
          <a:prstGeom prst="rect">
            <a:avLst/>
          </a:prstGeom>
        </p:spPr>
        <p:txBody>
          <a:bodyPr vert="horz" lIns="91432" tIns="45716" rIns="91432" bIns="45716" rtlCol="0"/>
          <a:lstStyle>
            <a:lvl1pPr algn="r">
              <a:defRPr sz="1200"/>
            </a:lvl1pPr>
          </a:lstStyle>
          <a:p>
            <a:fld id="{60614A68-47C6-4399-8375-081E31D56547}" type="datetimeFigureOut">
              <a:rPr lang="en-US" smtClean="0"/>
              <a:t>12/11/2018</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32" tIns="45716" rIns="91432"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889938" cy="498055"/>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1432" tIns="45716" rIns="91432" bIns="45716" rtlCol="0" anchor="b"/>
          <a:lstStyle>
            <a:lvl1pPr algn="r">
              <a:defRPr sz="1200"/>
            </a:lvl1pPr>
          </a:lstStyle>
          <a:p>
            <a:fld id="{1DD38CF5-BC4C-48EF-B1DC-F68CD01EC965}" type="slidenum">
              <a:rPr lang="en-US" smtClean="0"/>
              <a:t>‹#›</a:t>
            </a:fld>
            <a:endParaRPr lang="en-US"/>
          </a:p>
        </p:txBody>
      </p:sp>
    </p:spTree>
    <p:extLst>
      <p:ext uri="{BB962C8B-B14F-4D97-AF65-F5344CB8AC3E}">
        <p14:creationId xmlns:p14="http://schemas.microsoft.com/office/powerpoint/2010/main" val="388751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8429105" y="465513"/>
            <a:ext cx="3075710" cy="87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133309" y="1026334"/>
            <a:ext cx="3268288" cy="2869882"/>
          </a:xfrm>
        </p:spPr>
        <p:txBody>
          <a:bodyPr anchor="t">
            <a:noAutofit/>
          </a:bodyPr>
          <a:lstStyle>
            <a:lvl1pPr algn="ctr">
              <a:defRPr sz="4400"/>
            </a:lvl1pPr>
          </a:lstStyle>
          <a:p>
            <a:r>
              <a:rPr lang="en-US" dirty="0"/>
              <a:t>Presentation title goes here</a:t>
            </a:r>
          </a:p>
        </p:txBody>
      </p:sp>
      <p:sp>
        <p:nvSpPr>
          <p:cNvPr id="3" name="Subtitle 2"/>
          <p:cNvSpPr>
            <a:spLocks noGrp="1"/>
          </p:cNvSpPr>
          <p:nvPr>
            <p:ph type="subTitle" idx="1" hasCustomPrompt="1"/>
          </p:nvPr>
        </p:nvSpPr>
        <p:spPr>
          <a:xfrm>
            <a:off x="8170024" y="4121900"/>
            <a:ext cx="3194859" cy="22373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a:t>
            </a:r>
          </a:p>
          <a:p>
            <a:r>
              <a:rPr lang="en-US" dirty="0"/>
              <a:t>Job title</a:t>
            </a:r>
          </a:p>
          <a:p>
            <a:endParaRPr lang="en-US" dirty="0"/>
          </a:p>
          <a:p>
            <a:r>
              <a:rPr lang="en-US" dirty="0"/>
              <a:t>Date</a:t>
            </a:r>
          </a:p>
        </p:txBody>
      </p:sp>
      <p:pic>
        <p:nvPicPr>
          <p:cNvPr id="7" name="Picture 6"/>
          <p:cNvPicPr>
            <a:picLocks noChangeAspect="1"/>
          </p:cNvPicPr>
          <p:nvPr userDrawn="1"/>
        </p:nvPicPr>
        <p:blipFill>
          <a:blip r:embed="rId2"/>
          <a:stretch>
            <a:fillRect/>
          </a:stretch>
        </p:blipFill>
        <p:spPr>
          <a:xfrm>
            <a:off x="-74814" y="-19247"/>
            <a:ext cx="7606146" cy="6945563"/>
          </a:xfrm>
          <a:prstGeom prst="rect">
            <a:avLst/>
          </a:prstGeom>
        </p:spPr>
      </p:pic>
    </p:spTree>
    <p:extLst>
      <p:ext uri="{BB962C8B-B14F-4D97-AF65-F5344CB8AC3E}">
        <p14:creationId xmlns:p14="http://schemas.microsoft.com/office/powerpoint/2010/main" val="398718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317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48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15496"/>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030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85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340821"/>
            <a:ext cx="3932237" cy="1109749"/>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241378" y="145057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2036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4070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274319"/>
            <a:ext cx="3932237" cy="1176251"/>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5032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039726"/>
          </a:xfrm>
          <a:prstGeom prst="rect">
            <a:avLst/>
          </a:prstGeom>
        </p:spPr>
        <p:txBody>
          <a:bodyPr vert="horz" lIns="91440" tIns="45720" rIns="91440" bIns="45720" rtlCol="0" anchor="ctr">
            <a:normAutofit/>
          </a:bodyPr>
          <a:lstStyle/>
          <a:p>
            <a:r>
              <a:rPr lang="en-US" dirty="0"/>
              <a:t>Slide title goes here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Level 1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9"/>
          <a:stretch>
            <a:fillRect/>
          </a:stretch>
        </p:blipFill>
        <p:spPr>
          <a:xfrm rot="5400000">
            <a:off x="8646395" y="3312395"/>
            <a:ext cx="6858000" cy="233210"/>
          </a:xfrm>
          <a:prstGeom prst="rect">
            <a:avLst/>
          </a:prstGeom>
        </p:spPr>
      </p:pic>
      <p:pic>
        <p:nvPicPr>
          <p:cNvPr id="9" name="Picture 8"/>
          <p:cNvPicPr>
            <a:picLocks noChangeAspect="1"/>
          </p:cNvPicPr>
          <p:nvPr userDrawn="1"/>
        </p:nvPicPr>
        <p:blipFill>
          <a:blip r:embed="rId9"/>
          <a:stretch>
            <a:fillRect/>
          </a:stretch>
        </p:blipFill>
        <p:spPr>
          <a:xfrm>
            <a:off x="838200" y="1510183"/>
            <a:ext cx="2246105" cy="78613"/>
          </a:xfrm>
          <a:prstGeom prst="rect">
            <a:avLst/>
          </a:prstGeom>
        </p:spPr>
      </p:pic>
      <p:pic>
        <p:nvPicPr>
          <p:cNvPr id="5" name="Picture 4" descr="A picture containing thing&#10;&#10;Description generated with high confidence"/>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667969" y="548640"/>
            <a:ext cx="2618774" cy="741872"/>
          </a:xfrm>
          <a:prstGeom prst="rect">
            <a:avLst/>
          </a:prstGeom>
        </p:spPr>
      </p:pic>
    </p:spTree>
    <p:extLst>
      <p:ext uri="{BB962C8B-B14F-4D97-AF65-F5344CB8AC3E}">
        <p14:creationId xmlns:p14="http://schemas.microsoft.com/office/powerpoint/2010/main" val="2346386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Lst>
  <p:txStyles>
    <p:titleStyle>
      <a:lvl1pPr algn="l" defTabSz="914400" rtl="0" eaLnBrk="1" latinLnBrk="0" hangingPunct="1">
        <a:lnSpc>
          <a:spcPct val="90000"/>
        </a:lnSpc>
        <a:spcBef>
          <a:spcPct val="0"/>
        </a:spcBef>
        <a:buNone/>
        <a:defRPr sz="4400" b="1" kern="1200">
          <a:solidFill>
            <a:srgbClr val="00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B0F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haralambous@mav.vic.edu.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resolve.edu.a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victoriancurriculum.vcaa.vic.edu.au/mathematics/introduction/scope-and-sequence" TargetMode="External"/><Relationship Id="rId2" Type="http://schemas.openxmlformats.org/officeDocument/2006/relationships/hyperlink" Target="http://victoriancurriculum.vcaa.vic.edu.au" TargetMode="External"/><Relationship Id="rId1" Type="http://schemas.openxmlformats.org/officeDocument/2006/relationships/slideLayout" Target="../slideLayouts/slideLayout2.xml"/><Relationship Id="rId4" Type="http://schemas.openxmlformats.org/officeDocument/2006/relationships/hyperlink" Target="http://www.resolve.edu.au/"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surveymonkey.com/r/MAV180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1638" y="330200"/>
            <a:ext cx="3690462" cy="3898900"/>
          </a:xfrm>
        </p:spPr>
        <p:txBody>
          <a:bodyPr/>
          <a:lstStyle/>
          <a:p>
            <a:r>
              <a:rPr lang="en-AU" dirty="0"/>
              <a:t>E22 </a:t>
            </a:r>
            <a:r>
              <a:rPr lang="en-AU" dirty="0" err="1"/>
              <a:t>ReSolve</a:t>
            </a:r>
            <a:r>
              <a:rPr lang="en-AU" dirty="0"/>
              <a:t>: Maths by Inquiry engaging classroom</a:t>
            </a:r>
            <a:br>
              <a:rPr lang="en-AU" dirty="0"/>
            </a:br>
            <a:r>
              <a:rPr lang="en-AU" dirty="0"/>
              <a:t>    resources      </a:t>
            </a:r>
          </a:p>
        </p:txBody>
      </p:sp>
      <p:sp>
        <p:nvSpPr>
          <p:cNvPr id="3" name="Subtitle 2"/>
          <p:cNvSpPr>
            <a:spLocks noGrp="1"/>
          </p:cNvSpPr>
          <p:nvPr>
            <p:ph type="subTitle" idx="1"/>
          </p:nvPr>
        </p:nvSpPr>
        <p:spPr>
          <a:xfrm>
            <a:off x="7733212" y="4464800"/>
            <a:ext cx="4114800" cy="2237336"/>
          </a:xfrm>
        </p:spPr>
        <p:txBody>
          <a:bodyPr/>
          <a:lstStyle/>
          <a:p>
            <a:r>
              <a:rPr lang="en-US" dirty="0">
                <a:cs typeface="Arial"/>
              </a:rPr>
              <a:t>Helen Haralambous</a:t>
            </a:r>
          </a:p>
          <a:p>
            <a:r>
              <a:rPr lang="en-US" dirty="0">
                <a:cs typeface="Arial"/>
              </a:rPr>
              <a:t>Mathematics Education Consultant</a:t>
            </a:r>
          </a:p>
          <a:p>
            <a:r>
              <a:rPr lang="en-US" dirty="0">
                <a:cs typeface="Arial"/>
                <a:hlinkClick r:id="rId2"/>
              </a:rPr>
              <a:t>hharalambous@mav.vic.edu.au</a:t>
            </a:r>
            <a:endParaRPr lang="en-US" dirty="0">
              <a:cs typeface="Arial"/>
            </a:endParaRPr>
          </a:p>
          <a:p>
            <a:endParaRPr lang="en-US" dirty="0"/>
          </a:p>
        </p:txBody>
      </p:sp>
    </p:spTree>
    <p:extLst>
      <p:ext uri="{BB962C8B-B14F-4D97-AF65-F5344CB8AC3E}">
        <p14:creationId xmlns:p14="http://schemas.microsoft.com/office/powerpoint/2010/main" val="264967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4B902-F1C4-423A-AF96-17E957372F38}"/>
              </a:ext>
            </a:extLst>
          </p:cNvPr>
          <p:cNvSpPr>
            <a:spLocks noGrp="1"/>
          </p:cNvSpPr>
          <p:nvPr>
            <p:ph type="title"/>
          </p:nvPr>
        </p:nvSpPr>
        <p:spPr/>
        <p:txBody>
          <a:bodyPr/>
          <a:lstStyle/>
          <a:p>
            <a:r>
              <a:rPr lang="en-US" dirty="0"/>
              <a:t>Algebra – (resource) </a:t>
            </a:r>
            <a:r>
              <a:rPr lang="en-US" dirty="0" err="1"/>
              <a:t>ReSolve</a:t>
            </a:r>
            <a:endParaRPr lang="en-US" dirty="0"/>
          </a:p>
        </p:txBody>
      </p:sp>
      <p:sp>
        <p:nvSpPr>
          <p:cNvPr id="3" name="Content Placeholder 2">
            <a:extLst>
              <a:ext uri="{FF2B5EF4-FFF2-40B4-BE49-F238E27FC236}">
                <a16:creationId xmlns:a16="http://schemas.microsoft.com/office/drawing/2014/main" id="{958DA86E-109D-4D0F-B59E-4176163799C6}"/>
              </a:ext>
            </a:extLst>
          </p:cNvPr>
          <p:cNvSpPr>
            <a:spLocks noGrp="1"/>
          </p:cNvSpPr>
          <p:nvPr>
            <p:ph idx="1"/>
          </p:nvPr>
        </p:nvSpPr>
        <p:spPr/>
        <p:txBody>
          <a:bodyPr>
            <a:normAutofit fontScale="92500" lnSpcReduction="10000"/>
          </a:bodyPr>
          <a:lstStyle/>
          <a:p>
            <a:r>
              <a:rPr lang="en-US" dirty="0"/>
              <a:t>Lesson Resource -  Addition Chain</a:t>
            </a:r>
          </a:p>
          <a:p>
            <a:r>
              <a:rPr lang="en-US" dirty="0"/>
              <a:t>Lesson Abstract</a:t>
            </a:r>
          </a:p>
          <a:p>
            <a:r>
              <a:rPr lang="en-AU" dirty="0"/>
              <a:t>This lesson resource prompts students to examine and generalise numerical relationships arising from “addition chains”. These are recursive sequences, such as the Fibonacci sequence, generated by summing the previous two terms. </a:t>
            </a:r>
          </a:p>
          <a:p>
            <a:r>
              <a:rPr lang="en-AU" dirty="0"/>
              <a:t>The teacher demonstrates a calculation shortcut to create a sense of curiosity about how it is done and why it works. </a:t>
            </a:r>
          </a:p>
          <a:p>
            <a:r>
              <a:rPr lang="en-AU" dirty="0"/>
              <a:t>This leads to a student search for similar relationships, using spreadsheets. The resource requires students to use algebra to justify the conditions for which these relationships hold true. </a:t>
            </a:r>
            <a:endParaRPr lang="en-US" dirty="0"/>
          </a:p>
        </p:txBody>
      </p:sp>
    </p:spTree>
    <p:extLst>
      <p:ext uri="{BB962C8B-B14F-4D97-AF65-F5344CB8AC3E}">
        <p14:creationId xmlns:p14="http://schemas.microsoft.com/office/powerpoint/2010/main" val="164717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DFFA-3E6E-4706-8C4A-E31BECF05C01}"/>
              </a:ext>
            </a:extLst>
          </p:cNvPr>
          <p:cNvSpPr>
            <a:spLocks noGrp="1"/>
          </p:cNvSpPr>
          <p:nvPr>
            <p:ph type="title"/>
          </p:nvPr>
        </p:nvSpPr>
        <p:spPr/>
        <p:txBody>
          <a:bodyPr>
            <a:normAutofit/>
          </a:bodyPr>
          <a:lstStyle/>
          <a:p>
            <a:r>
              <a:rPr lang="en-US" dirty="0"/>
              <a:t>Lesson Resource -  Addition Chain</a:t>
            </a:r>
          </a:p>
        </p:txBody>
      </p:sp>
      <p:sp>
        <p:nvSpPr>
          <p:cNvPr id="3" name="Content Placeholder 2">
            <a:extLst>
              <a:ext uri="{FF2B5EF4-FFF2-40B4-BE49-F238E27FC236}">
                <a16:creationId xmlns:a16="http://schemas.microsoft.com/office/drawing/2014/main" id="{764CA345-DC63-43E6-A5A0-E2397B515413}"/>
              </a:ext>
            </a:extLst>
          </p:cNvPr>
          <p:cNvSpPr>
            <a:spLocks noGrp="1"/>
          </p:cNvSpPr>
          <p:nvPr>
            <p:ph idx="1"/>
          </p:nvPr>
        </p:nvSpPr>
        <p:spPr/>
        <p:txBody>
          <a:bodyPr/>
          <a:lstStyle/>
          <a:p>
            <a:r>
              <a:rPr lang="en-US" dirty="0"/>
              <a:t>Demonstrating a mathematical magic trick</a:t>
            </a:r>
          </a:p>
          <a:p>
            <a:r>
              <a:rPr lang="en-US" dirty="0"/>
              <a:t>Challenge to students: So -  called mathematical magic tricks have a basis in logic – they can be explained. Challenge is to go beyond, understand &amp; invent our own magic tricks.</a:t>
            </a:r>
          </a:p>
          <a:p>
            <a:r>
              <a:rPr lang="en-US" dirty="0"/>
              <a:t>Look at one example, understand why it works, use understanding to invent a similar one.</a:t>
            </a:r>
          </a:p>
        </p:txBody>
      </p:sp>
    </p:spTree>
    <p:extLst>
      <p:ext uri="{BB962C8B-B14F-4D97-AF65-F5344CB8AC3E}">
        <p14:creationId xmlns:p14="http://schemas.microsoft.com/office/powerpoint/2010/main" val="17532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DFFA-3E6E-4706-8C4A-E31BECF05C01}"/>
              </a:ext>
            </a:extLst>
          </p:cNvPr>
          <p:cNvSpPr>
            <a:spLocks noGrp="1"/>
          </p:cNvSpPr>
          <p:nvPr>
            <p:ph type="title"/>
          </p:nvPr>
        </p:nvSpPr>
        <p:spPr/>
        <p:txBody>
          <a:bodyPr>
            <a:normAutofit/>
          </a:bodyPr>
          <a:lstStyle/>
          <a:p>
            <a:r>
              <a:rPr lang="en-US" dirty="0"/>
              <a:t>Lesson Resource -  Addition Chain</a:t>
            </a:r>
          </a:p>
        </p:txBody>
      </p:sp>
      <p:sp>
        <p:nvSpPr>
          <p:cNvPr id="3" name="Content Placeholder 2">
            <a:extLst>
              <a:ext uri="{FF2B5EF4-FFF2-40B4-BE49-F238E27FC236}">
                <a16:creationId xmlns:a16="http://schemas.microsoft.com/office/drawing/2014/main" id="{764CA345-DC63-43E6-A5A0-E2397B515413}"/>
              </a:ext>
            </a:extLst>
          </p:cNvPr>
          <p:cNvSpPr>
            <a:spLocks noGrp="1"/>
          </p:cNvSpPr>
          <p:nvPr>
            <p:ph idx="1"/>
          </p:nvPr>
        </p:nvSpPr>
        <p:spPr/>
        <p:txBody>
          <a:bodyPr/>
          <a:lstStyle/>
          <a:p>
            <a:r>
              <a:rPr lang="en-US" dirty="0"/>
              <a:t>Each person to write down two numbers vertically aligned ( their starting or ‘seed numbers’)</a:t>
            </a:r>
          </a:p>
          <a:p>
            <a:r>
              <a:rPr lang="en-US" dirty="0"/>
              <a:t>Add them</a:t>
            </a:r>
          </a:p>
          <a:p>
            <a:r>
              <a:rPr lang="en-US" dirty="0"/>
              <a:t>Write the answer under the second number</a:t>
            </a:r>
          </a:p>
          <a:p>
            <a:r>
              <a:rPr lang="en-US" dirty="0"/>
              <a:t>Add the last two numbers in the list</a:t>
            </a:r>
          </a:p>
          <a:p>
            <a:r>
              <a:rPr lang="en-US" dirty="0"/>
              <a:t>Repeat until there are 10 numbers in the list</a:t>
            </a:r>
          </a:p>
          <a:p>
            <a:r>
              <a:rPr lang="en-US" dirty="0"/>
              <a:t>Add the total of all 10 numbers in the list</a:t>
            </a:r>
          </a:p>
        </p:txBody>
      </p:sp>
    </p:spTree>
    <p:extLst>
      <p:ext uri="{BB962C8B-B14F-4D97-AF65-F5344CB8AC3E}">
        <p14:creationId xmlns:p14="http://schemas.microsoft.com/office/powerpoint/2010/main" val="62588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7B4A-DFF1-4277-893E-66DF25F03BF4}"/>
              </a:ext>
            </a:extLst>
          </p:cNvPr>
          <p:cNvSpPr>
            <a:spLocks noGrp="1"/>
          </p:cNvSpPr>
          <p:nvPr>
            <p:ph type="title"/>
          </p:nvPr>
        </p:nvSpPr>
        <p:spPr/>
        <p:txBody>
          <a:bodyPr>
            <a:normAutofit fontScale="90000"/>
          </a:bodyPr>
          <a:lstStyle/>
          <a:p>
            <a:r>
              <a:rPr lang="en-US" dirty="0"/>
              <a:t>Lesson Resource -  Addition Chain</a:t>
            </a:r>
            <a:br>
              <a:rPr lang="en-US" dirty="0"/>
            </a:br>
            <a:r>
              <a:rPr lang="en-US" dirty="0"/>
              <a:t>Example</a:t>
            </a:r>
          </a:p>
        </p:txBody>
      </p:sp>
      <p:sp>
        <p:nvSpPr>
          <p:cNvPr id="6" name="AutoShape 3">
            <a:extLst>
              <a:ext uri="{FF2B5EF4-FFF2-40B4-BE49-F238E27FC236}">
                <a16:creationId xmlns:a16="http://schemas.microsoft.com/office/drawing/2014/main" id="{8413197B-C44F-4B3E-92F1-5DCE72672C41}"/>
              </a:ext>
            </a:extLst>
          </p:cNvPr>
          <p:cNvSpPr>
            <a:spLocks noChangeAspect="1" noChangeArrowheads="1" noTextEdit="1"/>
          </p:cNvSpPr>
          <p:nvPr/>
        </p:nvSpPr>
        <p:spPr bwMode="auto">
          <a:xfrm>
            <a:off x="5276850" y="1552575"/>
            <a:ext cx="2233613"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 name="Rectangle 5">
            <a:extLst>
              <a:ext uri="{FF2B5EF4-FFF2-40B4-BE49-F238E27FC236}">
                <a16:creationId xmlns:a16="http://schemas.microsoft.com/office/drawing/2014/main" id="{470DA6B0-84E6-40AA-9B38-C8CF0F7D0BE2}"/>
              </a:ext>
            </a:extLst>
          </p:cNvPr>
          <p:cNvSpPr>
            <a:spLocks noChangeArrowheads="1"/>
          </p:cNvSpPr>
          <p:nvPr/>
        </p:nvSpPr>
        <p:spPr bwMode="auto">
          <a:xfrm>
            <a:off x="5280025" y="1574800"/>
            <a:ext cx="1100138" cy="442913"/>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 name="Rectangle 6">
            <a:extLst>
              <a:ext uri="{FF2B5EF4-FFF2-40B4-BE49-F238E27FC236}">
                <a16:creationId xmlns:a16="http://schemas.microsoft.com/office/drawing/2014/main" id="{46A6345A-EC1F-4313-9A57-E3C9E06AE142}"/>
              </a:ext>
            </a:extLst>
          </p:cNvPr>
          <p:cNvSpPr>
            <a:spLocks noChangeArrowheads="1"/>
          </p:cNvSpPr>
          <p:nvPr/>
        </p:nvSpPr>
        <p:spPr bwMode="auto">
          <a:xfrm>
            <a:off x="6380163" y="1574800"/>
            <a:ext cx="1098550" cy="442913"/>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Rectangle 7">
            <a:extLst>
              <a:ext uri="{FF2B5EF4-FFF2-40B4-BE49-F238E27FC236}">
                <a16:creationId xmlns:a16="http://schemas.microsoft.com/office/drawing/2014/main" id="{8C998F40-E8C6-47F0-B693-5C648EA18F98}"/>
              </a:ext>
            </a:extLst>
          </p:cNvPr>
          <p:cNvSpPr>
            <a:spLocks noChangeArrowheads="1"/>
          </p:cNvSpPr>
          <p:nvPr/>
        </p:nvSpPr>
        <p:spPr bwMode="auto">
          <a:xfrm>
            <a:off x="5280025" y="2017713"/>
            <a:ext cx="1100138" cy="43973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Rectangle 8">
            <a:extLst>
              <a:ext uri="{FF2B5EF4-FFF2-40B4-BE49-F238E27FC236}">
                <a16:creationId xmlns:a16="http://schemas.microsoft.com/office/drawing/2014/main" id="{43DAFADE-82ED-4570-9761-83747150566C}"/>
              </a:ext>
            </a:extLst>
          </p:cNvPr>
          <p:cNvSpPr>
            <a:spLocks noChangeArrowheads="1"/>
          </p:cNvSpPr>
          <p:nvPr/>
        </p:nvSpPr>
        <p:spPr bwMode="auto">
          <a:xfrm>
            <a:off x="6380163" y="2017713"/>
            <a:ext cx="1098550" cy="43973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Rectangle 9">
            <a:extLst>
              <a:ext uri="{FF2B5EF4-FFF2-40B4-BE49-F238E27FC236}">
                <a16:creationId xmlns:a16="http://schemas.microsoft.com/office/drawing/2014/main" id="{12BD4CAA-2971-4ADE-81BC-4F4440949D32}"/>
              </a:ext>
            </a:extLst>
          </p:cNvPr>
          <p:cNvSpPr>
            <a:spLocks noChangeArrowheads="1"/>
          </p:cNvSpPr>
          <p:nvPr/>
        </p:nvSpPr>
        <p:spPr bwMode="auto">
          <a:xfrm>
            <a:off x="5280025" y="2457450"/>
            <a:ext cx="1100138" cy="442913"/>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Rectangle 10">
            <a:extLst>
              <a:ext uri="{FF2B5EF4-FFF2-40B4-BE49-F238E27FC236}">
                <a16:creationId xmlns:a16="http://schemas.microsoft.com/office/drawing/2014/main" id="{B5CB30BF-39B2-42B5-9681-D724DC0B9AB6}"/>
              </a:ext>
            </a:extLst>
          </p:cNvPr>
          <p:cNvSpPr>
            <a:spLocks noChangeArrowheads="1"/>
          </p:cNvSpPr>
          <p:nvPr/>
        </p:nvSpPr>
        <p:spPr bwMode="auto">
          <a:xfrm>
            <a:off x="6380163" y="2457450"/>
            <a:ext cx="1098550" cy="442913"/>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Rectangle 11">
            <a:extLst>
              <a:ext uri="{FF2B5EF4-FFF2-40B4-BE49-F238E27FC236}">
                <a16:creationId xmlns:a16="http://schemas.microsoft.com/office/drawing/2014/main" id="{4C4FEFF0-0DC0-44AA-90C3-26CFF55B974A}"/>
              </a:ext>
            </a:extLst>
          </p:cNvPr>
          <p:cNvSpPr>
            <a:spLocks noChangeArrowheads="1"/>
          </p:cNvSpPr>
          <p:nvPr/>
        </p:nvSpPr>
        <p:spPr bwMode="auto">
          <a:xfrm>
            <a:off x="5280025" y="2900363"/>
            <a:ext cx="1100138" cy="44132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Rectangle 12">
            <a:extLst>
              <a:ext uri="{FF2B5EF4-FFF2-40B4-BE49-F238E27FC236}">
                <a16:creationId xmlns:a16="http://schemas.microsoft.com/office/drawing/2014/main" id="{68031E99-85B1-4B95-B7B2-B77FFB77E172}"/>
              </a:ext>
            </a:extLst>
          </p:cNvPr>
          <p:cNvSpPr>
            <a:spLocks noChangeArrowheads="1"/>
          </p:cNvSpPr>
          <p:nvPr/>
        </p:nvSpPr>
        <p:spPr bwMode="auto">
          <a:xfrm>
            <a:off x="6380163" y="2900363"/>
            <a:ext cx="1098550" cy="44132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Rectangle 13">
            <a:extLst>
              <a:ext uri="{FF2B5EF4-FFF2-40B4-BE49-F238E27FC236}">
                <a16:creationId xmlns:a16="http://schemas.microsoft.com/office/drawing/2014/main" id="{3FB1A663-52E0-412D-BB7F-0D5F00A3D4D3}"/>
              </a:ext>
            </a:extLst>
          </p:cNvPr>
          <p:cNvSpPr>
            <a:spLocks noChangeArrowheads="1"/>
          </p:cNvSpPr>
          <p:nvPr/>
        </p:nvSpPr>
        <p:spPr bwMode="auto">
          <a:xfrm>
            <a:off x="5280025" y="3341688"/>
            <a:ext cx="1100138" cy="44132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Rectangle 14">
            <a:extLst>
              <a:ext uri="{FF2B5EF4-FFF2-40B4-BE49-F238E27FC236}">
                <a16:creationId xmlns:a16="http://schemas.microsoft.com/office/drawing/2014/main" id="{85210188-DF37-414A-8907-8F28BC353070}"/>
              </a:ext>
            </a:extLst>
          </p:cNvPr>
          <p:cNvSpPr>
            <a:spLocks noChangeArrowheads="1"/>
          </p:cNvSpPr>
          <p:nvPr/>
        </p:nvSpPr>
        <p:spPr bwMode="auto">
          <a:xfrm>
            <a:off x="6380163" y="3341688"/>
            <a:ext cx="1098550" cy="44132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Rectangle 15">
            <a:extLst>
              <a:ext uri="{FF2B5EF4-FFF2-40B4-BE49-F238E27FC236}">
                <a16:creationId xmlns:a16="http://schemas.microsoft.com/office/drawing/2014/main" id="{C89006EB-FF7D-41E3-99F0-FE26D3563B8D}"/>
              </a:ext>
            </a:extLst>
          </p:cNvPr>
          <p:cNvSpPr>
            <a:spLocks noChangeArrowheads="1"/>
          </p:cNvSpPr>
          <p:nvPr/>
        </p:nvSpPr>
        <p:spPr bwMode="auto">
          <a:xfrm>
            <a:off x="5280025" y="3783013"/>
            <a:ext cx="1100138" cy="44132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Rectangle 16">
            <a:extLst>
              <a:ext uri="{FF2B5EF4-FFF2-40B4-BE49-F238E27FC236}">
                <a16:creationId xmlns:a16="http://schemas.microsoft.com/office/drawing/2014/main" id="{10823C64-9D0E-43A2-B694-2833A3252115}"/>
              </a:ext>
            </a:extLst>
          </p:cNvPr>
          <p:cNvSpPr>
            <a:spLocks noChangeArrowheads="1"/>
          </p:cNvSpPr>
          <p:nvPr/>
        </p:nvSpPr>
        <p:spPr bwMode="auto">
          <a:xfrm>
            <a:off x="6380163" y="3783013"/>
            <a:ext cx="1098550" cy="44132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Rectangle 17">
            <a:extLst>
              <a:ext uri="{FF2B5EF4-FFF2-40B4-BE49-F238E27FC236}">
                <a16:creationId xmlns:a16="http://schemas.microsoft.com/office/drawing/2014/main" id="{4811294B-246B-487F-B7E5-29E4DA6CE4C6}"/>
              </a:ext>
            </a:extLst>
          </p:cNvPr>
          <p:cNvSpPr>
            <a:spLocks noChangeArrowheads="1"/>
          </p:cNvSpPr>
          <p:nvPr/>
        </p:nvSpPr>
        <p:spPr bwMode="auto">
          <a:xfrm>
            <a:off x="5280025" y="4224338"/>
            <a:ext cx="1100138" cy="44132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Rectangle 18">
            <a:extLst>
              <a:ext uri="{FF2B5EF4-FFF2-40B4-BE49-F238E27FC236}">
                <a16:creationId xmlns:a16="http://schemas.microsoft.com/office/drawing/2014/main" id="{340A7096-F2A8-4AC4-8194-21012D8AF726}"/>
              </a:ext>
            </a:extLst>
          </p:cNvPr>
          <p:cNvSpPr>
            <a:spLocks noChangeArrowheads="1"/>
          </p:cNvSpPr>
          <p:nvPr/>
        </p:nvSpPr>
        <p:spPr bwMode="auto">
          <a:xfrm>
            <a:off x="6380163" y="4224338"/>
            <a:ext cx="1098550" cy="44132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Rectangle 19">
            <a:extLst>
              <a:ext uri="{FF2B5EF4-FFF2-40B4-BE49-F238E27FC236}">
                <a16:creationId xmlns:a16="http://schemas.microsoft.com/office/drawing/2014/main" id="{FD9C0A88-C519-4958-800F-82CE051BF78B}"/>
              </a:ext>
            </a:extLst>
          </p:cNvPr>
          <p:cNvSpPr>
            <a:spLocks noChangeArrowheads="1"/>
          </p:cNvSpPr>
          <p:nvPr/>
        </p:nvSpPr>
        <p:spPr bwMode="auto">
          <a:xfrm>
            <a:off x="5280025" y="4665663"/>
            <a:ext cx="1100138" cy="44132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Rectangle 20">
            <a:extLst>
              <a:ext uri="{FF2B5EF4-FFF2-40B4-BE49-F238E27FC236}">
                <a16:creationId xmlns:a16="http://schemas.microsoft.com/office/drawing/2014/main" id="{852B4A1B-A1CB-4340-8B92-945987883BBC}"/>
              </a:ext>
            </a:extLst>
          </p:cNvPr>
          <p:cNvSpPr>
            <a:spLocks noChangeArrowheads="1"/>
          </p:cNvSpPr>
          <p:nvPr/>
        </p:nvSpPr>
        <p:spPr bwMode="auto">
          <a:xfrm>
            <a:off x="6380163" y="4665663"/>
            <a:ext cx="1098550" cy="44132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Rectangle 21">
            <a:extLst>
              <a:ext uri="{FF2B5EF4-FFF2-40B4-BE49-F238E27FC236}">
                <a16:creationId xmlns:a16="http://schemas.microsoft.com/office/drawing/2014/main" id="{56003216-A54E-427B-AECB-511BBC3E26E4}"/>
              </a:ext>
            </a:extLst>
          </p:cNvPr>
          <p:cNvSpPr>
            <a:spLocks noChangeArrowheads="1"/>
          </p:cNvSpPr>
          <p:nvPr/>
        </p:nvSpPr>
        <p:spPr bwMode="auto">
          <a:xfrm>
            <a:off x="5280025" y="5106988"/>
            <a:ext cx="1100138" cy="44132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Rectangle 22">
            <a:extLst>
              <a:ext uri="{FF2B5EF4-FFF2-40B4-BE49-F238E27FC236}">
                <a16:creationId xmlns:a16="http://schemas.microsoft.com/office/drawing/2014/main" id="{0C5E7148-2C72-4F17-B255-643D1F6CED7D}"/>
              </a:ext>
            </a:extLst>
          </p:cNvPr>
          <p:cNvSpPr>
            <a:spLocks noChangeArrowheads="1"/>
          </p:cNvSpPr>
          <p:nvPr/>
        </p:nvSpPr>
        <p:spPr bwMode="auto">
          <a:xfrm>
            <a:off x="6380163" y="5106988"/>
            <a:ext cx="1098550" cy="44132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Rectangle 23">
            <a:extLst>
              <a:ext uri="{FF2B5EF4-FFF2-40B4-BE49-F238E27FC236}">
                <a16:creationId xmlns:a16="http://schemas.microsoft.com/office/drawing/2014/main" id="{A0D82BF1-7FA6-4ABE-B662-373B6040DB6B}"/>
              </a:ext>
            </a:extLst>
          </p:cNvPr>
          <p:cNvSpPr>
            <a:spLocks noChangeArrowheads="1"/>
          </p:cNvSpPr>
          <p:nvPr/>
        </p:nvSpPr>
        <p:spPr bwMode="auto">
          <a:xfrm>
            <a:off x="5280025" y="5548313"/>
            <a:ext cx="1100138" cy="44132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Rectangle 24">
            <a:extLst>
              <a:ext uri="{FF2B5EF4-FFF2-40B4-BE49-F238E27FC236}">
                <a16:creationId xmlns:a16="http://schemas.microsoft.com/office/drawing/2014/main" id="{61EDE5A8-77AC-41F0-8C84-25E471FFEE52}"/>
              </a:ext>
            </a:extLst>
          </p:cNvPr>
          <p:cNvSpPr>
            <a:spLocks noChangeArrowheads="1"/>
          </p:cNvSpPr>
          <p:nvPr/>
        </p:nvSpPr>
        <p:spPr bwMode="auto">
          <a:xfrm>
            <a:off x="6380163" y="5548313"/>
            <a:ext cx="1098550" cy="44132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Rectangle 25">
            <a:extLst>
              <a:ext uri="{FF2B5EF4-FFF2-40B4-BE49-F238E27FC236}">
                <a16:creationId xmlns:a16="http://schemas.microsoft.com/office/drawing/2014/main" id="{BAEA736A-373B-4ADA-83C1-A406BDFC6743}"/>
              </a:ext>
            </a:extLst>
          </p:cNvPr>
          <p:cNvSpPr>
            <a:spLocks noChangeArrowheads="1"/>
          </p:cNvSpPr>
          <p:nvPr/>
        </p:nvSpPr>
        <p:spPr bwMode="auto">
          <a:xfrm>
            <a:off x="5280025" y="5989638"/>
            <a:ext cx="1100138" cy="7620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Rectangle 26">
            <a:extLst>
              <a:ext uri="{FF2B5EF4-FFF2-40B4-BE49-F238E27FC236}">
                <a16:creationId xmlns:a16="http://schemas.microsoft.com/office/drawing/2014/main" id="{6003D1B1-58E8-494A-AA49-CD48615B66ED}"/>
              </a:ext>
            </a:extLst>
          </p:cNvPr>
          <p:cNvSpPr>
            <a:spLocks noChangeArrowheads="1"/>
          </p:cNvSpPr>
          <p:nvPr/>
        </p:nvSpPr>
        <p:spPr bwMode="auto">
          <a:xfrm>
            <a:off x="6380163" y="5989638"/>
            <a:ext cx="1098550" cy="7620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Line 27">
            <a:extLst>
              <a:ext uri="{FF2B5EF4-FFF2-40B4-BE49-F238E27FC236}">
                <a16:creationId xmlns:a16="http://schemas.microsoft.com/office/drawing/2014/main" id="{D47C36FE-9984-4184-8BEE-1F3111CA74C8}"/>
              </a:ext>
            </a:extLst>
          </p:cNvPr>
          <p:cNvSpPr>
            <a:spLocks noChangeShapeType="1"/>
          </p:cNvSpPr>
          <p:nvPr/>
        </p:nvSpPr>
        <p:spPr bwMode="auto">
          <a:xfrm>
            <a:off x="6380163" y="1568450"/>
            <a:ext cx="0" cy="5191125"/>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0" name="Line 28">
            <a:extLst>
              <a:ext uri="{FF2B5EF4-FFF2-40B4-BE49-F238E27FC236}">
                <a16:creationId xmlns:a16="http://schemas.microsoft.com/office/drawing/2014/main" id="{105B55BF-22D3-40CC-97FA-C59B83D93EFA}"/>
              </a:ext>
            </a:extLst>
          </p:cNvPr>
          <p:cNvSpPr>
            <a:spLocks noChangeShapeType="1"/>
          </p:cNvSpPr>
          <p:nvPr/>
        </p:nvSpPr>
        <p:spPr bwMode="auto">
          <a:xfrm>
            <a:off x="5273675" y="2017713"/>
            <a:ext cx="2212975" cy="0"/>
          </a:xfrm>
          <a:prstGeom prst="line">
            <a:avLst/>
          </a:prstGeom>
          <a:noFill/>
          <a:ln w="4603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1" name="Line 29">
            <a:extLst>
              <a:ext uri="{FF2B5EF4-FFF2-40B4-BE49-F238E27FC236}">
                <a16:creationId xmlns:a16="http://schemas.microsoft.com/office/drawing/2014/main" id="{7100527E-F55B-43DB-9E67-62495368B18A}"/>
              </a:ext>
            </a:extLst>
          </p:cNvPr>
          <p:cNvSpPr>
            <a:spLocks noChangeShapeType="1"/>
          </p:cNvSpPr>
          <p:nvPr/>
        </p:nvSpPr>
        <p:spPr bwMode="auto">
          <a:xfrm>
            <a:off x="5273675" y="2457450"/>
            <a:ext cx="2212975" cy="0"/>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 name="Line 30">
            <a:extLst>
              <a:ext uri="{FF2B5EF4-FFF2-40B4-BE49-F238E27FC236}">
                <a16:creationId xmlns:a16="http://schemas.microsoft.com/office/drawing/2014/main" id="{5F603265-1775-40CB-AA85-16281C94CA80}"/>
              </a:ext>
            </a:extLst>
          </p:cNvPr>
          <p:cNvSpPr>
            <a:spLocks noChangeShapeType="1"/>
          </p:cNvSpPr>
          <p:nvPr/>
        </p:nvSpPr>
        <p:spPr bwMode="auto">
          <a:xfrm>
            <a:off x="5273675" y="2900363"/>
            <a:ext cx="2212975" cy="0"/>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3" name="Line 31">
            <a:extLst>
              <a:ext uri="{FF2B5EF4-FFF2-40B4-BE49-F238E27FC236}">
                <a16:creationId xmlns:a16="http://schemas.microsoft.com/office/drawing/2014/main" id="{58BC73EE-4FAF-4BBA-8857-E19D5F6F6189}"/>
              </a:ext>
            </a:extLst>
          </p:cNvPr>
          <p:cNvSpPr>
            <a:spLocks noChangeShapeType="1"/>
          </p:cNvSpPr>
          <p:nvPr/>
        </p:nvSpPr>
        <p:spPr bwMode="auto">
          <a:xfrm>
            <a:off x="5273675" y="3341688"/>
            <a:ext cx="2212975" cy="0"/>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4" name="Line 32">
            <a:extLst>
              <a:ext uri="{FF2B5EF4-FFF2-40B4-BE49-F238E27FC236}">
                <a16:creationId xmlns:a16="http://schemas.microsoft.com/office/drawing/2014/main" id="{ED203FE4-D103-4F8D-88C3-B12FA151C0E5}"/>
              </a:ext>
            </a:extLst>
          </p:cNvPr>
          <p:cNvSpPr>
            <a:spLocks noChangeShapeType="1"/>
          </p:cNvSpPr>
          <p:nvPr/>
        </p:nvSpPr>
        <p:spPr bwMode="auto">
          <a:xfrm>
            <a:off x="5273675" y="3783013"/>
            <a:ext cx="2212975" cy="0"/>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5" name="Line 33">
            <a:extLst>
              <a:ext uri="{FF2B5EF4-FFF2-40B4-BE49-F238E27FC236}">
                <a16:creationId xmlns:a16="http://schemas.microsoft.com/office/drawing/2014/main" id="{90D637A4-2EA3-4262-B3C6-E989987C6B65}"/>
              </a:ext>
            </a:extLst>
          </p:cNvPr>
          <p:cNvSpPr>
            <a:spLocks noChangeShapeType="1"/>
          </p:cNvSpPr>
          <p:nvPr/>
        </p:nvSpPr>
        <p:spPr bwMode="auto">
          <a:xfrm>
            <a:off x="5273675" y="4224338"/>
            <a:ext cx="2212975" cy="0"/>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6" name="Line 34">
            <a:extLst>
              <a:ext uri="{FF2B5EF4-FFF2-40B4-BE49-F238E27FC236}">
                <a16:creationId xmlns:a16="http://schemas.microsoft.com/office/drawing/2014/main" id="{F4C41F7B-20CB-4716-9F16-8BC1A518369B}"/>
              </a:ext>
            </a:extLst>
          </p:cNvPr>
          <p:cNvSpPr>
            <a:spLocks noChangeShapeType="1"/>
          </p:cNvSpPr>
          <p:nvPr/>
        </p:nvSpPr>
        <p:spPr bwMode="auto">
          <a:xfrm>
            <a:off x="5273675" y="4665663"/>
            <a:ext cx="2212975" cy="0"/>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7" name="Line 35">
            <a:extLst>
              <a:ext uri="{FF2B5EF4-FFF2-40B4-BE49-F238E27FC236}">
                <a16:creationId xmlns:a16="http://schemas.microsoft.com/office/drawing/2014/main" id="{349FACBC-018E-40B4-86B0-039DCE865E7D}"/>
              </a:ext>
            </a:extLst>
          </p:cNvPr>
          <p:cNvSpPr>
            <a:spLocks noChangeShapeType="1"/>
          </p:cNvSpPr>
          <p:nvPr/>
        </p:nvSpPr>
        <p:spPr bwMode="auto">
          <a:xfrm>
            <a:off x="5273675" y="5106988"/>
            <a:ext cx="2212975" cy="0"/>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8" name="Line 36">
            <a:extLst>
              <a:ext uri="{FF2B5EF4-FFF2-40B4-BE49-F238E27FC236}">
                <a16:creationId xmlns:a16="http://schemas.microsoft.com/office/drawing/2014/main" id="{AEEFE4A4-A19F-4A27-8850-E057F06B6B9D}"/>
              </a:ext>
            </a:extLst>
          </p:cNvPr>
          <p:cNvSpPr>
            <a:spLocks noChangeShapeType="1"/>
          </p:cNvSpPr>
          <p:nvPr/>
        </p:nvSpPr>
        <p:spPr bwMode="auto">
          <a:xfrm>
            <a:off x="5273675" y="5548313"/>
            <a:ext cx="2212975" cy="0"/>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9" name="Line 37">
            <a:extLst>
              <a:ext uri="{FF2B5EF4-FFF2-40B4-BE49-F238E27FC236}">
                <a16:creationId xmlns:a16="http://schemas.microsoft.com/office/drawing/2014/main" id="{7C09C41E-C77C-499F-9246-C15096606C24}"/>
              </a:ext>
            </a:extLst>
          </p:cNvPr>
          <p:cNvSpPr>
            <a:spLocks noChangeShapeType="1"/>
          </p:cNvSpPr>
          <p:nvPr/>
        </p:nvSpPr>
        <p:spPr bwMode="auto">
          <a:xfrm>
            <a:off x="5273675" y="5989638"/>
            <a:ext cx="2212975" cy="0"/>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0" name="Line 38">
            <a:extLst>
              <a:ext uri="{FF2B5EF4-FFF2-40B4-BE49-F238E27FC236}">
                <a16:creationId xmlns:a16="http://schemas.microsoft.com/office/drawing/2014/main" id="{24718569-5B3D-45C0-907B-0EE44FBB8DE8}"/>
              </a:ext>
            </a:extLst>
          </p:cNvPr>
          <p:cNvSpPr>
            <a:spLocks noChangeShapeType="1"/>
          </p:cNvSpPr>
          <p:nvPr/>
        </p:nvSpPr>
        <p:spPr bwMode="auto">
          <a:xfrm>
            <a:off x="5280025" y="1568450"/>
            <a:ext cx="0" cy="5191125"/>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1" name="Line 39">
            <a:extLst>
              <a:ext uri="{FF2B5EF4-FFF2-40B4-BE49-F238E27FC236}">
                <a16:creationId xmlns:a16="http://schemas.microsoft.com/office/drawing/2014/main" id="{BA6B8E50-A752-46C0-9E8A-74A965102948}"/>
              </a:ext>
            </a:extLst>
          </p:cNvPr>
          <p:cNvSpPr>
            <a:spLocks noChangeShapeType="1"/>
          </p:cNvSpPr>
          <p:nvPr/>
        </p:nvSpPr>
        <p:spPr bwMode="auto">
          <a:xfrm>
            <a:off x="7478713" y="1568450"/>
            <a:ext cx="0" cy="5191125"/>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2" name="Line 40">
            <a:extLst>
              <a:ext uri="{FF2B5EF4-FFF2-40B4-BE49-F238E27FC236}">
                <a16:creationId xmlns:a16="http://schemas.microsoft.com/office/drawing/2014/main" id="{0DDC82A6-4A95-4CEA-82AB-4CDD4863101E}"/>
              </a:ext>
            </a:extLst>
          </p:cNvPr>
          <p:cNvSpPr>
            <a:spLocks noChangeShapeType="1"/>
          </p:cNvSpPr>
          <p:nvPr/>
        </p:nvSpPr>
        <p:spPr bwMode="auto">
          <a:xfrm>
            <a:off x="5273675" y="1574800"/>
            <a:ext cx="2212975" cy="0"/>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3" name="Line 41">
            <a:extLst>
              <a:ext uri="{FF2B5EF4-FFF2-40B4-BE49-F238E27FC236}">
                <a16:creationId xmlns:a16="http://schemas.microsoft.com/office/drawing/2014/main" id="{5C301DEC-E589-4BAE-A723-B815322FD1D6}"/>
              </a:ext>
            </a:extLst>
          </p:cNvPr>
          <p:cNvSpPr>
            <a:spLocks noChangeShapeType="1"/>
          </p:cNvSpPr>
          <p:nvPr/>
        </p:nvSpPr>
        <p:spPr bwMode="auto">
          <a:xfrm>
            <a:off x="5273675" y="6751638"/>
            <a:ext cx="2212975" cy="0"/>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4" name="Rectangle 42">
            <a:extLst>
              <a:ext uri="{FF2B5EF4-FFF2-40B4-BE49-F238E27FC236}">
                <a16:creationId xmlns:a16="http://schemas.microsoft.com/office/drawing/2014/main" id="{34519A55-D9ED-4130-A146-077C33D0CEFB}"/>
              </a:ext>
            </a:extLst>
          </p:cNvPr>
          <p:cNvSpPr>
            <a:spLocks noChangeArrowheads="1"/>
          </p:cNvSpPr>
          <p:nvPr/>
        </p:nvSpPr>
        <p:spPr bwMode="auto">
          <a:xfrm>
            <a:off x="5767388" y="1633538"/>
            <a:ext cx="2952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FF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3">
            <a:extLst>
              <a:ext uri="{FF2B5EF4-FFF2-40B4-BE49-F238E27FC236}">
                <a16:creationId xmlns:a16="http://schemas.microsoft.com/office/drawing/2014/main" id="{9DB22CCF-B34F-4B46-8F69-DD3A4E61009E}"/>
              </a:ext>
            </a:extLst>
          </p:cNvPr>
          <p:cNvSpPr>
            <a:spLocks noChangeArrowheads="1"/>
          </p:cNvSpPr>
          <p:nvPr/>
        </p:nvSpPr>
        <p:spPr bwMode="auto">
          <a:xfrm>
            <a:off x="6865938" y="1633538"/>
            <a:ext cx="2968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FFFF"/>
                </a:solidFill>
                <a:effectLst/>
                <a:latin typeface="Calibri" panose="020F0502020204030204" pitchFamily="34" charset="0"/>
              </a:rPr>
              <a:t>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44">
            <a:extLst>
              <a:ext uri="{FF2B5EF4-FFF2-40B4-BE49-F238E27FC236}">
                <a16:creationId xmlns:a16="http://schemas.microsoft.com/office/drawing/2014/main" id="{17631353-C5BB-4892-AECA-BEA0547D0BE2}"/>
              </a:ext>
            </a:extLst>
          </p:cNvPr>
          <p:cNvSpPr>
            <a:spLocks noChangeArrowheads="1"/>
          </p:cNvSpPr>
          <p:nvPr/>
        </p:nvSpPr>
        <p:spPr bwMode="auto">
          <a:xfrm>
            <a:off x="5767388" y="2074863"/>
            <a:ext cx="2873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FF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5">
            <a:extLst>
              <a:ext uri="{FF2B5EF4-FFF2-40B4-BE49-F238E27FC236}">
                <a16:creationId xmlns:a16="http://schemas.microsoft.com/office/drawing/2014/main" id="{5E20F6DB-995F-46B2-812E-09E74C5D0B00}"/>
              </a:ext>
            </a:extLst>
          </p:cNvPr>
          <p:cNvSpPr>
            <a:spLocks noChangeArrowheads="1"/>
          </p:cNvSpPr>
          <p:nvPr/>
        </p:nvSpPr>
        <p:spPr bwMode="auto">
          <a:xfrm>
            <a:off x="6865938" y="2074863"/>
            <a:ext cx="288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Calibri" panose="020F0502020204030204"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46">
            <a:extLst>
              <a:ext uri="{FF2B5EF4-FFF2-40B4-BE49-F238E27FC236}">
                <a16:creationId xmlns:a16="http://schemas.microsoft.com/office/drawing/2014/main" id="{707E04C2-60E6-4B31-9483-EF4DDBFBD1B3}"/>
              </a:ext>
            </a:extLst>
          </p:cNvPr>
          <p:cNvSpPr>
            <a:spLocks noChangeArrowheads="1"/>
          </p:cNvSpPr>
          <p:nvPr/>
        </p:nvSpPr>
        <p:spPr bwMode="auto">
          <a:xfrm>
            <a:off x="5767388" y="2516188"/>
            <a:ext cx="2873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FF0000"/>
                </a:solidFill>
                <a:effectLst/>
                <a:latin typeface="Calibri" panose="020F0502020204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7">
            <a:extLst>
              <a:ext uri="{FF2B5EF4-FFF2-40B4-BE49-F238E27FC236}">
                <a16:creationId xmlns:a16="http://schemas.microsoft.com/office/drawing/2014/main" id="{EA81F4CB-5005-4A0B-9566-277A16530028}"/>
              </a:ext>
            </a:extLst>
          </p:cNvPr>
          <p:cNvSpPr>
            <a:spLocks noChangeArrowheads="1"/>
          </p:cNvSpPr>
          <p:nvPr/>
        </p:nvSpPr>
        <p:spPr bwMode="auto">
          <a:xfrm>
            <a:off x="6797675" y="2516188"/>
            <a:ext cx="4333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Calibri" panose="020F0502020204030204" pitchFamily="34" charset="0"/>
              </a:rPr>
              <a:t>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48">
            <a:extLst>
              <a:ext uri="{FF2B5EF4-FFF2-40B4-BE49-F238E27FC236}">
                <a16:creationId xmlns:a16="http://schemas.microsoft.com/office/drawing/2014/main" id="{57E3BDBE-8155-4088-848B-B3A7FF27048A}"/>
              </a:ext>
            </a:extLst>
          </p:cNvPr>
          <p:cNvSpPr>
            <a:spLocks noChangeArrowheads="1"/>
          </p:cNvSpPr>
          <p:nvPr/>
        </p:nvSpPr>
        <p:spPr bwMode="auto">
          <a:xfrm>
            <a:off x="5767388" y="2957513"/>
            <a:ext cx="2873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FF0000"/>
                </a:solidFill>
                <a:effectLst/>
                <a:latin typeface="Calibri" panose="020F0502020204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9">
            <a:extLst>
              <a:ext uri="{FF2B5EF4-FFF2-40B4-BE49-F238E27FC236}">
                <a16:creationId xmlns:a16="http://schemas.microsoft.com/office/drawing/2014/main" id="{D2116744-FB16-46AE-A36E-95B06EBF33F3}"/>
              </a:ext>
            </a:extLst>
          </p:cNvPr>
          <p:cNvSpPr>
            <a:spLocks noChangeArrowheads="1"/>
          </p:cNvSpPr>
          <p:nvPr/>
        </p:nvSpPr>
        <p:spPr bwMode="auto">
          <a:xfrm>
            <a:off x="6797675" y="2957513"/>
            <a:ext cx="4333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Calibri" panose="020F0502020204030204" pitchFamily="34" charset="0"/>
              </a:rPr>
              <a:t>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Rectangle 50">
            <a:extLst>
              <a:ext uri="{FF2B5EF4-FFF2-40B4-BE49-F238E27FC236}">
                <a16:creationId xmlns:a16="http://schemas.microsoft.com/office/drawing/2014/main" id="{9F4D9098-7FE8-47AD-B1D4-40802915DDBF}"/>
              </a:ext>
            </a:extLst>
          </p:cNvPr>
          <p:cNvSpPr>
            <a:spLocks noChangeArrowheads="1"/>
          </p:cNvSpPr>
          <p:nvPr/>
        </p:nvSpPr>
        <p:spPr bwMode="auto">
          <a:xfrm>
            <a:off x="5767388" y="3398838"/>
            <a:ext cx="2873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FF0000"/>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1">
            <a:extLst>
              <a:ext uri="{FF2B5EF4-FFF2-40B4-BE49-F238E27FC236}">
                <a16:creationId xmlns:a16="http://schemas.microsoft.com/office/drawing/2014/main" id="{8156AF92-F93B-429F-8A46-4DD115DAF90B}"/>
              </a:ext>
            </a:extLst>
          </p:cNvPr>
          <p:cNvSpPr>
            <a:spLocks noChangeArrowheads="1"/>
          </p:cNvSpPr>
          <p:nvPr/>
        </p:nvSpPr>
        <p:spPr bwMode="auto">
          <a:xfrm>
            <a:off x="6797675" y="3398838"/>
            <a:ext cx="4333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Calibri" panose="020F0502020204030204" pitchFamily="34" charset="0"/>
              </a:rPr>
              <a:t>29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Rectangle 52">
            <a:extLst>
              <a:ext uri="{FF2B5EF4-FFF2-40B4-BE49-F238E27FC236}">
                <a16:creationId xmlns:a16="http://schemas.microsoft.com/office/drawing/2014/main" id="{12803ACC-0115-4CA1-A88C-795AA9FE7357}"/>
              </a:ext>
            </a:extLst>
          </p:cNvPr>
          <p:cNvSpPr>
            <a:spLocks noChangeArrowheads="1"/>
          </p:cNvSpPr>
          <p:nvPr/>
        </p:nvSpPr>
        <p:spPr bwMode="auto">
          <a:xfrm>
            <a:off x="5767388" y="3840163"/>
            <a:ext cx="2873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FF0000"/>
                </a:solidFill>
                <a:effectLst/>
                <a:latin typeface="Calibri" panose="020F0502020204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3">
            <a:extLst>
              <a:ext uri="{FF2B5EF4-FFF2-40B4-BE49-F238E27FC236}">
                <a16:creationId xmlns:a16="http://schemas.microsoft.com/office/drawing/2014/main" id="{17CCC43A-D4DF-4C1C-B043-667106A8C94F}"/>
              </a:ext>
            </a:extLst>
          </p:cNvPr>
          <p:cNvSpPr>
            <a:spLocks noChangeArrowheads="1"/>
          </p:cNvSpPr>
          <p:nvPr/>
        </p:nvSpPr>
        <p:spPr bwMode="auto">
          <a:xfrm>
            <a:off x="6797675" y="3840163"/>
            <a:ext cx="4333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Calibri" panose="020F0502020204030204" pitchFamily="34" charset="0"/>
              </a:rPr>
              <a:t>46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Rectangle 54">
            <a:extLst>
              <a:ext uri="{FF2B5EF4-FFF2-40B4-BE49-F238E27FC236}">
                <a16:creationId xmlns:a16="http://schemas.microsoft.com/office/drawing/2014/main" id="{06970560-A765-4311-829D-2AE80EE3D1E9}"/>
              </a:ext>
            </a:extLst>
          </p:cNvPr>
          <p:cNvSpPr>
            <a:spLocks noChangeArrowheads="1"/>
          </p:cNvSpPr>
          <p:nvPr/>
        </p:nvSpPr>
        <p:spPr bwMode="auto">
          <a:xfrm>
            <a:off x="5767388" y="4281488"/>
            <a:ext cx="2873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FF0000"/>
                </a:solidFill>
                <a:effectLst/>
                <a:latin typeface="Calibri" panose="020F050202020403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5">
            <a:extLst>
              <a:ext uri="{FF2B5EF4-FFF2-40B4-BE49-F238E27FC236}">
                <a16:creationId xmlns:a16="http://schemas.microsoft.com/office/drawing/2014/main" id="{3E136C2B-6499-4681-9529-76570AD70E04}"/>
              </a:ext>
            </a:extLst>
          </p:cNvPr>
          <p:cNvSpPr>
            <a:spLocks noChangeArrowheads="1"/>
          </p:cNvSpPr>
          <p:nvPr/>
        </p:nvSpPr>
        <p:spPr bwMode="auto">
          <a:xfrm>
            <a:off x="6797675" y="4281488"/>
            <a:ext cx="4333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75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Rectangle 56">
            <a:extLst>
              <a:ext uri="{FF2B5EF4-FFF2-40B4-BE49-F238E27FC236}">
                <a16:creationId xmlns:a16="http://schemas.microsoft.com/office/drawing/2014/main" id="{FC7C63C8-1D42-41B4-B5CA-82D3B9FAF341}"/>
              </a:ext>
            </a:extLst>
          </p:cNvPr>
          <p:cNvSpPr>
            <a:spLocks noChangeArrowheads="1"/>
          </p:cNvSpPr>
          <p:nvPr/>
        </p:nvSpPr>
        <p:spPr bwMode="auto">
          <a:xfrm>
            <a:off x="5767388" y="4722813"/>
            <a:ext cx="2873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FF0000"/>
                </a:solidFill>
                <a:effectLst/>
                <a:latin typeface="Calibri" panose="020F050202020403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7">
            <a:extLst>
              <a:ext uri="{FF2B5EF4-FFF2-40B4-BE49-F238E27FC236}">
                <a16:creationId xmlns:a16="http://schemas.microsoft.com/office/drawing/2014/main" id="{1C8BCC6A-288E-47DF-B89C-B546629D407E}"/>
              </a:ext>
            </a:extLst>
          </p:cNvPr>
          <p:cNvSpPr>
            <a:spLocks noChangeArrowheads="1"/>
          </p:cNvSpPr>
          <p:nvPr/>
        </p:nvSpPr>
        <p:spPr bwMode="auto">
          <a:xfrm>
            <a:off x="6729413" y="4722813"/>
            <a:ext cx="5699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121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ectangle 58">
            <a:extLst>
              <a:ext uri="{FF2B5EF4-FFF2-40B4-BE49-F238E27FC236}">
                <a16:creationId xmlns:a16="http://schemas.microsoft.com/office/drawing/2014/main" id="{9C52B8C2-A6F3-45C9-A562-BB97148A52FF}"/>
              </a:ext>
            </a:extLst>
          </p:cNvPr>
          <p:cNvSpPr>
            <a:spLocks noChangeArrowheads="1"/>
          </p:cNvSpPr>
          <p:nvPr/>
        </p:nvSpPr>
        <p:spPr bwMode="auto">
          <a:xfrm>
            <a:off x="5767388" y="5164138"/>
            <a:ext cx="2873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FF0000"/>
                </a:solidFill>
                <a:effectLst/>
                <a:latin typeface="Calibri" panose="020F050202020403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9">
            <a:extLst>
              <a:ext uri="{FF2B5EF4-FFF2-40B4-BE49-F238E27FC236}">
                <a16:creationId xmlns:a16="http://schemas.microsoft.com/office/drawing/2014/main" id="{CDA6009B-DD33-4384-A31D-25A1605DADCA}"/>
              </a:ext>
            </a:extLst>
          </p:cNvPr>
          <p:cNvSpPr>
            <a:spLocks noChangeArrowheads="1"/>
          </p:cNvSpPr>
          <p:nvPr/>
        </p:nvSpPr>
        <p:spPr bwMode="auto">
          <a:xfrm>
            <a:off x="6729413" y="5164138"/>
            <a:ext cx="5699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196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Rectangle 60">
            <a:extLst>
              <a:ext uri="{FF2B5EF4-FFF2-40B4-BE49-F238E27FC236}">
                <a16:creationId xmlns:a16="http://schemas.microsoft.com/office/drawing/2014/main" id="{CDD425B7-42D1-4A10-8AB6-94C62CD224CE}"/>
              </a:ext>
            </a:extLst>
          </p:cNvPr>
          <p:cNvSpPr>
            <a:spLocks noChangeArrowheads="1"/>
          </p:cNvSpPr>
          <p:nvPr/>
        </p:nvSpPr>
        <p:spPr bwMode="auto">
          <a:xfrm>
            <a:off x="5699125" y="5605463"/>
            <a:ext cx="431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FF0000"/>
                </a:solidFill>
                <a:effectLst/>
                <a:latin typeface="Calibri" panose="020F0502020204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1">
            <a:extLst>
              <a:ext uri="{FF2B5EF4-FFF2-40B4-BE49-F238E27FC236}">
                <a16:creationId xmlns:a16="http://schemas.microsoft.com/office/drawing/2014/main" id="{47BCEFC3-412B-48C7-AF41-96408785ED4F}"/>
              </a:ext>
            </a:extLst>
          </p:cNvPr>
          <p:cNvSpPr>
            <a:spLocks noChangeArrowheads="1"/>
          </p:cNvSpPr>
          <p:nvPr/>
        </p:nvSpPr>
        <p:spPr bwMode="auto">
          <a:xfrm>
            <a:off x="6729413" y="5605463"/>
            <a:ext cx="5699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317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Rectangle 62">
            <a:extLst>
              <a:ext uri="{FF2B5EF4-FFF2-40B4-BE49-F238E27FC236}">
                <a16:creationId xmlns:a16="http://schemas.microsoft.com/office/drawing/2014/main" id="{694153F1-9F7A-417E-87E9-959EEC702D9B}"/>
              </a:ext>
            </a:extLst>
          </p:cNvPr>
          <p:cNvSpPr>
            <a:spLocks noChangeArrowheads="1"/>
          </p:cNvSpPr>
          <p:nvPr/>
        </p:nvSpPr>
        <p:spPr bwMode="auto">
          <a:xfrm>
            <a:off x="6584950" y="6046788"/>
            <a:ext cx="9493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FF0000"/>
                </a:solidFill>
                <a:effectLst/>
                <a:latin typeface="Calibri" panose="020F0502020204030204" pitchFamily="34" charset="0"/>
              </a:rPr>
              <a:t>TOTAL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3">
            <a:extLst>
              <a:ext uri="{FF2B5EF4-FFF2-40B4-BE49-F238E27FC236}">
                <a16:creationId xmlns:a16="http://schemas.microsoft.com/office/drawing/2014/main" id="{EE4E0734-C6E5-4DD9-9489-D1BC5E18B2A0}"/>
              </a:ext>
            </a:extLst>
          </p:cNvPr>
          <p:cNvSpPr>
            <a:spLocks noChangeArrowheads="1"/>
          </p:cNvSpPr>
          <p:nvPr/>
        </p:nvSpPr>
        <p:spPr bwMode="auto">
          <a:xfrm>
            <a:off x="6630988" y="6372225"/>
            <a:ext cx="3492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4">
            <a:extLst>
              <a:ext uri="{FF2B5EF4-FFF2-40B4-BE49-F238E27FC236}">
                <a16:creationId xmlns:a16="http://schemas.microsoft.com/office/drawing/2014/main" id="{78544EB9-737B-44CD-95D3-8E8A4BF02847}"/>
              </a:ext>
            </a:extLst>
          </p:cNvPr>
          <p:cNvSpPr>
            <a:spLocks noChangeArrowheads="1"/>
          </p:cNvSpPr>
          <p:nvPr/>
        </p:nvSpPr>
        <p:spPr bwMode="auto">
          <a:xfrm>
            <a:off x="6827838" y="6372225"/>
            <a:ext cx="5778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000000"/>
                </a:solidFill>
                <a:effectLst/>
                <a:latin typeface="Calibri" panose="020F0502020204030204" pitchFamily="34" charset="0"/>
              </a:rPr>
              <a:t>825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Content Placeholder 67">
            <a:extLst>
              <a:ext uri="{FF2B5EF4-FFF2-40B4-BE49-F238E27FC236}">
                <a16:creationId xmlns:a16="http://schemas.microsoft.com/office/drawing/2014/main" id="{9661CC1E-7BA2-4CCD-AB85-0A2D102D8A8A}"/>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126360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3" grpId="0"/>
      <p:bldP spid="55" grpId="0"/>
      <p:bldP spid="57" grpId="0"/>
      <p:bldP spid="59" grpId="0"/>
      <p:bldP spid="61" grpId="0"/>
      <p:bldP spid="63" grpId="0"/>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5D17-BB79-486E-9AA6-7133695C0FEA}"/>
              </a:ext>
            </a:extLst>
          </p:cNvPr>
          <p:cNvSpPr>
            <a:spLocks noGrp="1"/>
          </p:cNvSpPr>
          <p:nvPr>
            <p:ph type="title"/>
          </p:nvPr>
        </p:nvSpPr>
        <p:spPr/>
        <p:txBody>
          <a:bodyPr>
            <a:normAutofit fontScale="90000"/>
          </a:bodyPr>
          <a:lstStyle/>
          <a:p>
            <a:r>
              <a:rPr lang="en-US" dirty="0"/>
              <a:t>Lesson Resource -  Addition Chain</a:t>
            </a:r>
            <a:br>
              <a:rPr lang="en-US" dirty="0"/>
            </a:br>
            <a:endParaRPr lang="en-US" dirty="0"/>
          </a:p>
        </p:txBody>
      </p:sp>
      <p:sp>
        <p:nvSpPr>
          <p:cNvPr id="3" name="Content Placeholder 2">
            <a:extLst>
              <a:ext uri="{FF2B5EF4-FFF2-40B4-BE49-F238E27FC236}">
                <a16:creationId xmlns:a16="http://schemas.microsoft.com/office/drawing/2014/main" id="{27AF0889-9EC9-4D7C-BD33-9B37FEA6DFE8}"/>
              </a:ext>
            </a:extLst>
          </p:cNvPr>
          <p:cNvSpPr>
            <a:spLocks noGrp="1"/>
          </p:cNvSpPr>
          <p:nvPr>
            <p:ph idx="1"/>
          </p:nvPr>
        </p:nvSpPr>
        <p:spPr/>
        <p:txBody>
          <a:bodyPr/>
          <a:lstStyle/>
          <a:p>
            <a:r>
              <a:rPr lang="en-US" dirty="0"/>
              <a:t>Volunteer to write their seed numbers on board &amp; list of 10 numbers</a:t>
            </a:r>
          </a:p>
          <a:p>
            <a:r>
              <a:rPr lang="en-US" dirty="0"/>
              <a:t>2</a:t>
            </a:r>
            <a:r>
              <a:rPr lang="en-US" baseline="30000" dirty="0"/>
              <a:t>nd</a:t>
            </a:r>
            <a:r>
              <a:rPr lang="en-US" dirty="0"/>
              <a:t> volunteer</a:t>
            </a:r>
          </a:p>
          <a:p>
            <a:r>
              <a:rPr lang="en-US" dirty="0"/>
              <a:t>How did I find a total so quickly </a:t>
            </a:r>
          </a:p>
          <a:p>
            <a:r>
              <a:rPr lang="en-US" dirty="0"/>
              <a:t>Can you find a hypothesis?</a:t>
            </a:r>
          </a:p>
          <a:p>
            <a:r>
              <a:rPr lang="en-US" dirty="0"/>
              <a:t>Discuss</a:t>
            </a:r>
          </a:p>
          <a:p>
            <a:r>
              <a:rPr lang="en-US" dirty="0"/>
              <a:t>Total is 11 times the 7</a:t>
            </a:r>
            <a:r>
              <a:rPr lang="en-US" baseline="30000" dirty="0"/>
              <a:t>th</a:t>
            </a:r>
            <a:r>
              <a:rPr lang="en-US" dirty="0"/>
              <a:t> number</a:t>
            </a:r>
          </a:p>
        </p:txBody>
      </p:sp>
    </p:spTree>
    <p:extLst>
      <p:ext uri="{BB962C8B-B14F-4D97-AF65-F5344CB8AC3E}">
        <p14:creationId xmlns:p14="http://schemas.microsoft.com/office/powerpoint/2010/main" val="31564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E71B-D6EA-44BC-B320-B72EE8BE2724}"/>
              </a:ext>
            </a:extLst>
          </p:cNvPr>
          <p:cNvSpPr>
            <a:spLocks noGrp="1"/>
          </p:cNvSpPr>
          <p:nvPr>
            <p:ph type="title"/>
          </p:nvPr>
        </p:nvSpPr>
        <p:spPr/>
        <p:txBody>
          <a:bodyPr/>
          <a:lstStyle/>
          <a:p>
            <a:r>
              <a:rPr lang="en-US" dirty="0"/>
              <a:t>Lesson Resource -  Addition Chain</a:t>
            </a:r>
          </a:p>
        </p:txBody>
      </p:sp>
      <p:sp>
        <p:nvSpPr>
          <p:cNvPr id="3" name="Content Placeholder 2">
            <a:extLst>
              <a:ext uri="{FF2B5EF4-FFF2-40B4-BE49-F238E27FC236}">
                <a16:creationId xmlns:a16="http://schemas.microsoft.com/office/drawing/2014/main" id="{F1265150-EEF3-4B82-9A59-63409F2ECF54}"/>
              </a:ext>
            </a:extLst>
          </p:cNvPr>
          <p:cNvSpPr>
            <a:spLocks noGrp="1"/>
          </p:cNvSpPr>
          <p:nvPr>
            <p:ph idx="1"/>
          </p:nvPr>
        </p:nvSpPr>
        <p:spPr>
          <a:xfrm>
            <a:off x="838200" y="1566313"/>
            <a:ext cx="10515600" cy="4351338"/>
          </a:xfrm>
        </p:spPr>
        <p:txBody>
          <a:bodyPr/>
          <a:lstStyle/>
          <a:p>
            <a:r>
              <a:rPr lang="en-US" sz="2400" dirty="0"/>
              <a:t>To assist students to come to a hypothesis provide an</a:t>
            </a:r>
          </a:p>
          <a:p>
            <a:r>
              <a:rPr lang="en-US" sz="2400" dirty="0"/>
              <a:t>Enabling prompt</a:t>
            </a:r>
          </a:p>
          <a:p>
            <a:r>
              <a:rPr lang="en-US" sz="2400" dirty="0"/>
              <a:t>Subtract each of the numbers in your list from the total </a:t>
            </a:r>
            <a:r>
              <a:rPr lang="en-US" sz="2400" i="1" dirty="0"/>
              <a:t>(in this case 825)</a:t>
            </a:r>
          </a:p>
          <a:p>
            <a:r>
              <a:rPr lang="en-US" sz="2400" dirty="0"/>
              <a:t>Compare results in your table group, what do you notice about the 7</a:t>
            </a:r>
            <a:r>
              <a:rPr lang="en-US" sz="2400" baseline="30000" dirty="0"/>
              <a:t>th</a:t>
            </a:r>
            <a:r>
              <a:rPr lang="en-US" sz="2400" dirty="0"/>
              <a:t> term?</a:t>
            </a:r>
          </a:p>
          <a:p>
            <a:endParaRPr lang="en-US" dirty="0"/>
          </a:p>
          <a:p>
            <a:endParaRPr lang="en-US" dirty="0"/>
          </a:p>
        </p:txBody>
      </p:sp>
      <p:graphicFrame>
        <p:nvGraphicFramePr>
          <p:cNvPr id="4" name="Table 3">
            <a:extLst>
              <a:ext uri="{FF2B5EF4-FFF2-40B4-BE49-F238E27FC236}">
                <a16:creationId xmlns:a16="http://schemas.microsoft.com/office/drawing/2014/main" id="{B1093109-7854-444E-A113-AF4A82248CC9}"/>
              </a:ext>
            </a:extLst>
          </p:cNvPr>
          <p:cNvGraphicFramePr>
            <a:graphicFrameLocks noGrp="1"/>
          </p:cNvGraphicFramePr>
          <p:nvPr>
            <p:extLst>
              <p:ext uri="{D42A27DB-BD31-4B8C-83A1-F6EECF244321}">
                <p14:modId xmlns:p14="http://schemas.microsoft.com/office/powerpoint/2010/main" val="3387264616"/>
              </p:ext>
            </p:extLst>
          </p:nvPr>
        </p:nvGraphicFramePr>
        <p:xfrm>
          <a:off x="2032000" y="3341838"/>
          <a:ext cx="8450606" cy="33375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643741477"/>
                    </a:ext>
                  </a:extLst>
                </a:gridCol>
                <a:gridCol w="2709333">
                  <a:extLst>
                    <a:ext uri="{9D8B030D-6E8A-4147-A177-3AD203B41FA5}">
                      <a16:colId xmlns:a16="http://schemas.microsoft.com/office/drawing/2014/main" val="2458841201"/>
                    </a:ext>
                  </a:extLst>
                </a:gridCol>
                <a:gridCol w="3031940">
                  <a:extLst>
                    <a:ext uri="{9D8B030D-6E8A-4147-A177-3AD203B41FA5}">
                      <a16:colId xmlns:a16="http://schemas.microsoft.com/office/drawing/2014/main" val="1456497910"/>
                    </a:ext>
                  </a:extLst>
                </a:gridCol>
              </a:tblGrid>
              <a:tr h="370840">
                <a:tc>
                  <a:txBody>
                    <a:bodyPr/>
                    <a:lstStyle/>
                    <a:p>
                      <a:pPr algn="ctr"/>
                      <a:r>
                        <a:rPr lang="en-US" dirty="0">
                          <a:solidFill>
                            <a:schemeClr val="bg1"/>
                          </a:solidFill>
                        </a:rPr>
                        <a:t>Term</a:t>
                      </a:r>
                    </a:p>
                  </a:txBody>
                  <a:tcPr/>
                </a:tc>
                <a:tc>
                  <a:txBody>
                    <a:bodyPr/>
                    <a:lstStyle/>
                    <a:p>
                      <a:pPr algn="ctr"/>
                      <a:r>
                        <a:rPr lang="en-US" dirty="0"/>
                        <a:t>NUMBER</a:t>
                      </a:r>
                    </a:p>
                  </a:txBody>
                  <a:tcPr/>
                </a:tc>
                <a:tc>
                  <a:txBody>
                    <a:bodyPr/>
                    <a:lstStyle/>
                    <a:p>
                      <a:pPr algn="ctr"/>
                      <a:r>
                        <a:rPr lang="en-US" dirty="0"/>
                        <a:t>Number subtracted from total</a:t>
                      </a:r>
                    </a:p>
                  </a:txBody>
                  <a:tcPr/>
                </a:tc>
                <a:extLst>
                  <a:ext uri="{0D108BD9-81ED-4DB2-BD59-A6C34878D82A}">
                    <a16:rowId xmlns:a16="http://schemas.microsoft.com/office/drawing/2014/main" val="2967771886"/>
                  </a:ext>
                </a:extLst>
              </a:tr>
              <a:tr h="370840">
                <a:tc>
                  <a:txBody>
                    <a:bodyPr/>
                    <a:lstStyle/>
                    <a:p>
                      <a:pPr algn="ctr"/>
                      <a:r>
                        <a:rPr lang="en-US" dirty="0">
                          <a:solidFill>
                            <a:srgbClr val="FF0000"/>
                          </a:solidFill>
                        </a:rPr>
                        <a:t>1</a:t>
                      </a:r>
                    </a:p>
                  </a:txBody>
                  <a:tcPr/>
                </a:tc>
                <a:tc>
                  <a:txBody>
                    <a:bodyPr/>
                    <a:lstStyle/>
                    <a:p>
                      <a:pPr algn="ctr"/>
                      <a:r>
                        <a:rPr lang="en-US" dirty="0"/>
                        <a:t>7</a:t>
                      </a:r>
                    </a:p>
                  </a:txBody>
                  <a:tcPr/>
                </a:tc>
                <a:tc>
                  <a:txBody>
                    <a:bodyPr/>
                    <a:lstStyle/>
                    <a:p>
                      <a:pPr algn="ctr"/>
                      <a:r>
                        <a:rPr lang="en-US" dirty="0"/>
                        <a:t>825 - 7=818</a:t>
                      </a:r>
                    </a:p>
                  </a:txBody>
                  <a:tcPr/>
                </a:tc>
                <a:extLst>
                  <a:ext uri="{0D108BD9-81ED-4DB2-BD59-A6C34878D82A}">
                    <a16:rowId xmlns:a16="http://schemas.microsoft.com/office/drawing/2014/main" val="702489643"/>
                  </a:ext>
                </a:extLst>
              </a:tr>
              <a:tr h="370840">
                <a:tc>
                  <a:txBody>
                    <a:bodyPr/>
                    <a:lstStyle/>
                    <a:p>
                      <a:pPr algn="ctr"/>
                      <a:r>
                        <a:rPr lang="en-US" dirty="0">
                          <a:solidFill>
                            <a:srgbClr val="FF0000"/>
                          </a:solidFill>
                        </a:rPr>
                        <a:t>2</a:t>
                      </a:r>
                    </a:p>
                  </a:txBody>
                  <a:tcPr/>
                </a:tc>
                <a:tc>
                  <a:txBody>
                    <a:bodyPr/>
                    <a:lstStyle/>
                    <a:p>
                      <a:pPr algn="ctr"/>
                      <a:r>
                        <a:rPr lang="en-US" dirty="0"/>
                        <a:t>5</a:t>
                      </a:r>
                    </a:p>
                  </a:txBody>
                  <a:tcPr/>
                </a:tc>
                <a:tc>
                  <a:txBody>
                    <a:bodyPr/>
                    <a:lstStyle/>
                    <a:p>
                      <a:pPr algn="ctr"/>
                      <a:r>
                        <a:rPr lang="en-US" dirty="0"/>
                        <a:t>825 - 5 = 820</a:t>
                      </a:r>
                    </a:p>
                  </a:txBody>
                  <a:tcPr/>
                </a:tc>
                <a:extLst>
                  <a:ext uri="{0D108BD9-81ED-4DB2-BD59-A6C34878D82A}">
                    <a16:rowId xmlns:a16="http://schemas.microsoft.com/office/drawing/2014/main" val="2380005700"/>
                  </a:ext>
                </a:extLst>
              </a:tr>
              <a:tr h="370840">
                <a:tc>
                  <a:txBody>
                    <a:bodyPr/>
                    <a:lstStyle/>
                    <a:p>
                      <a:pPr algn="ctr"/>
                      <a:r>
                        <a:rPr lang="en-US" dirty="0">
                          <a:solidFill>
                            <a:srgbClr val="FF0000"/>
                          </a:solidFill>
                        </a:rPr>
                        <a:t>3</a:t>
                      </a:r>
                    </a:p>
                  </a:txBody>
                  <a:tcPr/>
                </a:tc>
                <a:tc>
                  <a:txBody>
                    <a:bodyPr/>
                    <a:lstStyle/>
                    <a:p>
                      <a:pPr algn="ctr"/>
                      <a:r>
                        <a:rPr lang="en-US" dirty="0"/>
                        <a:t>12</a:t>
                      </a:r>
                    </a:p>
                  </a:txBody>
                  <a:tcPr/>
                </a:tc>
                <a:tc>
                  <a:txBody>
                    <a:bodyPr/>
                    <a:lstStyle/>
                    <a:p>
                      <a:pPr algn="ctr"/>
                      <a:r>
                        <a:rPr lang="en-US" dirty="0"/>
                        <a:t>825 – 12=813</a:t>
                      </a:r>
                    </a:p>
                  </a:txBody>
                  <a:tcPr/>
                </a:tc>
                <a:extLst>
                  <a:ext uri="{0D108BD9-81ED-4DB2-BD59-A6C34878D82A}">
                    <a16:rowId xmlns:a16="http://schemas.microsoft.com/office/drawing/2014/main" val="1258766819"/>
                  </a:ext>
                </a:extLst>
              </a:tr>
              <a:tr h="370840">
                <a:tc>
                  <a:txBody>
                    <a:bodyPr/>
                    <a:lstStyle/>
                    <a:p>
                      <a:pPr algn="ctr"/>
                      <a:r>
                        <a:rPr lang="en-US" dirty="0">
                          <a:solidFill>
                            <a:srgbClr val="FF0000"/>
                          </a:solidFill>
                        </a:rPr>
                        <a:t>4</a:t>
                      </a:r>
                    </a:p>
                  </a:txBody>
                  <a:tcPr/>
                </a:tc>
                <a:tc>
                  <a:txBody>
                    <a:bodyPr/>
                    <a:lstStyle/>
                    <a:p>
                      <a:pPr algn="ctr"/>
                      <a:r>
                        <a:rPr lang="en-US" dirty="0"/>
                        <a:t>17</a:t>
                      </a:r>
                    </a:p>
                  </a:txBody>
                  <a:tcPr/>
                </a:tc>
                <a:tc>
                  <a:txBody>
                    <a:bodyPr/>
                    <a:lstStyle/>
                    <a:p>
                      <a:pPr algn="ctr"/>
                      <a:r>
                        <a:rPr lang="en-US" dirty="0"/>
                        <a:t>825 – 17 = 808</a:t>
                      </a:r>
                    </a:p>
                  </a:txBody>
                  <a:tcPr/>
                </a:tc>
                <a:extLst>
                  <a:ext uri="{0D108BD9-81ED-4DB2-BD59-A6C34878D82A}">
                    <a16:rowId xmlns:a16="http://schemas.microsoft.com/office/drawing/2014/main" val="209559277"/>
                  </a:ext>
                </a:extLst>
              </a:tr>
              <a:tr h="370840">
                <a:tc>
                  <a:txBody>
                    <a:bodyPr/>
                    <a:lstStyle/>
                    <a:p>
                      <a:pPr algn="ctr"/>
                      <a:r>
                        <a:rPr lang="en-US" dirty="0">
                          <a:solidFill>
                            <a:srgbClr val="FF0000"/>
                          </a:solidFill>
                        </a:rPr>
                        <a:t>5</a:t>
                      </a:r>
                    </a:p>
                  </a:txBody>
                  <a:tcPr/>
                </a:tc>
                <a:tc>
                  <a:txBody>
                    <a:bodyPr/>
                    <a:lstStyle/>
                    <a:p>
                      <a:pPr algn="ctr"/>
                      <a:r>
                        <a:rPr lang="en-US" dirty="0"/>
                        <a:t>29</a:t>
                      </a:r>
                    </a:p>
                  </a:txBody>
                  <a:tcPr/>
                </a:tc>
                <a:tc>
                  <a:txBody>
                    <a:bodyPr/>
                    <a:lstStyle/>
                    <a:p>
                      <a:pPr algn="ctr"/>
                      <a:r>
                        <a:rPr lang="en-US" dirty="0"/>
                        <a:t>825 – 29 = 796</a:t>
                      </a:r>
                    </a:p>
                  </a:txBody>
                  <a:tcPr/>
                </a:tc>
                <a:extLst>
                  <a:ext uri="{0D108BD9-81ED-4DB2-BD59-A6C34878D82A}">
                    <a16:rowId xmlns:a16="http://schemas.microsoft.com/office/drawing/2014/main" val="3102041704"/>
                  </a:ext>
                </a:extLst>
              </a:tr>
              <a:tr h="370840">
                <a:tc>
                  <a:txBody>
                    <a:bodyPr/>
                    <a:lstStyle/>
                    <a:p>
                      <a:pPr algn="ctr"/>
                      <a:r>
                        <a:rPr lang="en-US" dirty="0">
                          <a:solidFill>
                            <a:srgbClr val="FF0000"/>
                          </a:solidFill>
                        </a:rPr>
                        <a:t>6</a:t>
                      </a:r>
                    </a:p>
                  </a:txBody>
                  <a:tcPr/>
                </a:tc>
                <a:tc>
                  <a:txBody>
                    <a:bodyPr/>
                    <a:lstStyle/>
                    <a:p>
                      <a:pPr algn="ctr"/>
                      <a:r>
                        <a:rPr lang="en-US" dirty="0"/>
                        <a:t>46</a:t>
                      </a:r>
                    </a:p>
                  </a:txBody>
                  <a:tcPr/>
                </a:tc>
                <a:tc>
                  <a:txBody>
                    <a:bodyPr/>
                    <a:lstStyle/>
                    <a:p>
                      <a:pPr algn="ctr"/>
                      <a:r>
                        <a:rPr lang="en-US" dirty="0"/>
                        <a:t>825 – 46 = 779</a:t>
                      </a:r>
                    </a:p>
                  </a:txBody>
                  <a:tcPr/>
                </a:tc>
                <a:extLst>
                  <a:ext uri="{0D108BD9-81ED-4DB2-BD59-A6C34878D82A}">
                    <a16:rowId xmlns:a16="http://schemas.microsoft.com/office/drawing/2014/main" val="4099576237"/>
                  </a:ext>
                </a:extLst>
              </a:tr>
              <a:tr h="370840">
                <a:tc>
                  <a:txBody>
                    <a:bodyPr/>
                    <a:lstStyle/>
                    <a:p>
                      <a:pPr algn="ctr"/>
                      <a:r>
                        <a:rPr lang="en-US" b="1" dirty="0">
                          <a:solidFill>
                            <a:srgbClr val="FF0000"/>
                          </a:solidFill>
                        </a:rPr>
                        <a:t>7</a:t>
                      </a:r>
                    </a:p>
                  </a:txBody>
                  <a:tcPr/>
                </a:tc>
                <a:tc>
                  <a:txBody>
                    <a:bodyPr/>
                    <a:lstStyle/>
                    <a:p>
                      <a:pPr algn="ctr"/>
                      <a:r>
                        <a:rPr lang="en-US" dirty="0"/>
                        <a:t>75</a:t>
                      </a:r>
                    </a:p>
                  </a:txBody>
                  <a:tcPr/>
                </a:tc>
                <a:tc>
                  <a:txBody>
                    <a:bodyPr/>
                    <a:lstStyle/>
                    <a:p>
                      <a:pPr algn="ctr"/>
                      <a:r>
                        <a:rPr lang="en-US" b="1" dirty="0"/>
                        <a:t>825 – 75 = 750</a:t>
                      </a:r>
                    </a:p>
                  </a:txBody>
                  <a:tcPr/>
                </a:tc>
                <a:extLst>
                  <a:ext uri="{0D108BD9-81ED-4DB2-BD59-A6C34878D82A}">
                    <a16:rowId xmlns:a16="http://schemas.microsoft.com/office/drawing/2014/main" val="1360349829"/>
                  </a:ext>
                </a:extLst>
              </a:tr>
              <a:tr h="370840">
                <a:tc>
                  <a:txBody>
                    <a:bodyPr/>
                    <a:lstStyle/>
                    <a:p>
                      <a:pPr algn="ctr"/>
                      <a:r>
                        <a:rPr lang="en-US" dirty="0">
                          <a:solidFill>
                            <a:srgbClr val="FF0000"/>
                          </a:solidFill>
                        </a:rPr>
                        <a:t>8</a:t>
                      </a:r>
                    </a:p>
                  </a:txBody>
                  <a:tcPr/>
                </a:tc>
                <a:tc>
                  <a:txBody>
                    <a:bodyPr/>
                    <a:lstStyle/>
                    <a:p>
                      <a:pPr algn="ctr"/>
                      <a:r>
                        <a:rPr lang="en-US" dirty="0"/>
                        <a:t>121</a:t>
                      </a:r>
                    </a:p>
                  </a:txBody>
                  <a:tcPr/>
                </a:tc>
                <a:tc>
                  <a:txBody>
                    <a:bodyPr/>
                    <a:lstStyle/>
                    <a:p>
                      <a:pPr algn="ctr"/>
                      <a:r>
                        <a:rPr lang="en-US" dirty="0"/>
                        <a:t>825 – 121 = 704</a:t>
                      </a:r>
                    </a:p>
                  </a:txBody>
                  <a:tcPr/>
                </a:tc>
                <a:extLst>
                  <a:ext uri="{0D108BD9-81ED-4DB2-BD59-A6C34878D82A}">
                    <a16:rowId xmlns:a16="http://schemas.microsoft.com/office/drawing/2014/main" val="430819216"/>
                  </a:ext>
                </a:extLst>
              </a:tr>
            </a:tbl>
          </a:graphicData>
        </a:graphic>
      </p:graphicFrame>
    </p:spTree>
    <p:extLst>
      <p:ext uri="{BB962C8B-B14F-4D97-AF65-F5344CB8AC3E}">
        <p14:creationId xmlns:p14="http://schemas.microsoft.com/office/powerpoint/2010/main" val="39138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0877-4C67-425E-AFF0-F7CC0FAE2AF3}"/>
              </a:ext>
            </a:extLst>
          </p:cNvPr>
          <p:cNvSpPr>
            <a:spLocks noGrp="1"/>
          </p:cNvSpPr>
          <p:nvPr>
            <p:ph type="title"/>
          </p:nvPr>
        </p:nvSpPr>
        <p:spPr/>
        <p:txBody>
          <a:bodyPr>
            <a:normAutofit/>
          </a:bodyPr>
          <a:lstStyle/>
          <a:p>
            <a:r>
              <a:rPr lang="en-US" sz="3200" dirty="0"/>
              <a:t>Lesson Resource -  Addition Chain: </a:t>
            </a:r>
            <a:br>
              <a:rPr lang="en-US" sz="3200" dirty="0"/>
            </a:br>
            <a:r>
              <a:rPr lang="en-US" sz="3200" dirty="0"/>
              <a:t>The relationship of numbers in addition chains</a:t>
            </a:r>
          </a:p>
        </p:txBody>
      </p:sp>
      <p:sp>
        <p:nvSpPr>
          <p:cNvPr id="3" name="Content Placeholder 2">
            <a:extLst>
              <a:ext uri="{FF2B5EF4-FFF2-40B4-BE49-F238E27FC236}">
                <a16:creationId xmlns:a16="http://schemas.microsoft.com/office/drawing/2014/main" id="{E88F018C-B7F5-4348-A952-684FB05186CB}"/>
              </a:ext>
            </a:extLst>
          </p:cNvPr>
          <p:cNvSpPr>
            <a:spLocks noGrp="1"/>
          </p:cNvSpPr>
          <p:nvPr>
            <p:ph idx="1"/>
          </p:nvPr>
        </p:nvSpPr>
        <p:spPr>
          <a:xfrm>
            <a:off x="945777" y="1600199"/>
            <a:ext cx="10515600" cy="5096435"/>
          </a:xfrm>
        </p:spPr>
        <p:txBody>
          <a:bodyPr>
            <a:normAutofit fontScale="92500" lnSpcReduction="10000"/>
          </a:bodyPr>
          <a:lstStyle/>
          <a:p>
            <a:r>
              <a:rPr lang="en-US" dirty="0"/>
              <a:t>The 7</a:t>
            </a:r>
            <a:r>
              <a:rPr lang="en-US" baseline="30000" dirty="0"/>
              <a:t>th</a:t>
            </a:r>
            <a:r>
              <a:rPr lang="en-US" dirty="0"/>
              <a:t> subtraction always provides an interesting result: the answer is 10 times the number being subtracted.</a:t>
            </a:r>
          </a:p>
          <a:p>
            <a:r>
              <a:rPr lang="en-US" dirty="0"/>
              <a:t>What does this mean about the relationship between the 7</a:t>
            </a:r>
            <a:r>
              <a:rPr lang="en-US" baseline="30000" dirty="0"/>
              <a:t>th</a:t>
            </a:r>
            <a:r>
              <a:rPr lang="en-US" dirty="0"/>
              <a:t> number and the total of the 10 numbers?</a:t>
            </a:r>
          </a:p>
          <a:p>
            <a:pPr lvl="1"/>
            <a:r>
              <a:rPr lang="en-US" dirty="0"/>
              <a:t>Total sum -  T </a:t>
            </a:r>
            <a:r>
              <a:rPr lang="en-US" baseline="-25000" dirty="0"/>
              <a:t>7 </a:t>
            </a:r>
            <a:r>
              <a:rPr lang="en-US" dirty="0"/>
              <a:t>= 10 T</a:t>
            </a:r>
            <a:r>
              <a:rPr lang="en-US" baseline="-25000" dirty="0"/>
              <a:t>7</a:t>
            </a:r>
          </a:p>
          <a:p>
            <a:pPr lvl="1"/>
            <a:r>
              <a:rPr lang="en-US" dirty="0"/>
              <a:t>hence     Total sum = 11T</a:t>
            </a:r>
            <a:r>
              <a:rPr lang="en-US" baseline="-25000" dirty="0"/>
              <a:t>7</a:t>
            </a:r>
          </a:p>
          <a:p>
            <a:pPr lvl="1"/>
            <a:r>
              <a:rPr lang="en-US" dirty="0"/>
              <a:t>Check relationship generalizes: A couple, students record 1</a:t>
            </a:r>
            <a:r>
              <a:rPr lang="en-US" baseline="30000" dirty="0"/>
              <a:t>st</a:t>
            </a:r>
            <a:r>
              <a:rPr lang="en-US" dirty="0"/>
              <a:t>, 2</a:t>
            </a:r>
            <a:r>
              <a:rPr lang="en-US" baseline="30000" dirty="0"/>
              <a:t>nd</a:t>
            </a:r>
            <a:r>
              <a:rPr lang="en-US" dirty="0"/>
              <a:t> and 7</a:t>
            </a:r>
            <a:r>
              <a:rPr lang="en-US" baseline="30000" dirty="0"/>
              <a:t>th</a:t>
            </a:r>
            <a:r>
              <a:rPr lang="en-US" dirty="0"/>
              <a:t> numbers </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lvl="1"/>
            <a:r>
              <a:rPr lang="en-US" dirty="0"/>
              <a:t>Teacher gives totals, either add a few more on board for students to predict or students predict totals of other group members</a:t>
            </a:r>
          </a:p>
        </p:txBody>
      </p:sp>
      <p:graphicFrame>
        <p:nvGraphicFramePr>
          <p:cNvPr id="4" name="Table 3">
            <a:extLst>
              <a:ext uri="{FF2B5EF4-FFF2-40B4-BE49-F238E27FC236}">
                <a16:creationId xmlns:a16="http://schemas.microsoft.com/office/drawing/2014/main" id="{0667E507-EE69-4FF3-A5CF-4997FC0DB828}"/>
              </a:ext>
            </a:extLst>
          </p:cNvPr>
          <p:cNvGraphicFramePr>
            <a:graphicFrameLocks noGrp="1"/>
          </p:cNvGraphicFramePr>
          <p:nvPr>
            <p:extLst>
              <p:ext uri="{D42A27DB-BD31-4B8C-83A1-F6EECF244321}">
                <p14:modId xmlns:p14="http://schemas.microsoft.com/office/powerpoint/2010/main" val="764774479"/>
              </p:ext>
            </p:extLst>
          </p:nvPr>
        </p:nvGraphicFramePr>
        <p:xfrm>
          <a:off x="3225801" y="4023849"/>
          <a:ext cx="8127999" cy="1854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156056561"/>
                    </a:ext>
                  </a:extLst>
                </a:gridCol>
                <a:gridCol w="2709333">
                  <a:extLst>
                    <a:ext uri="{9D8B030D-6E8A-4147-A177-3AD203B41FA5}">
                      <a16:colId xmlns:a16="http://schemas.microsoft.com/office/drawing/2014/main" val="2957209185"/>
                    </a:ext>
                  </a:extLst>
                </a:gridCol>
                <a:gridCol w="2709333">
                  <a:extLst>
                    <a:ext uri="{9D8B030D-6E8A-4147-A177-3AD203B41FA5}">
                      <a16:colId xmlns:a16="http://schemas.microsoft.com/office/drawing/2014/main" val="3275102735"/>
                    </a:ext>
                  </a:extLst>
                </a:gridCol>
              </a:tblGrid>
              <a:tr h="370840">
                <a:tc>
                  <a:txBody>
                    <a:bodyPr/>
                    <a:lstStyle/>
                    <a:p>
                      <a:r>
                        <a:rPr lang="en-US" dirty="0"/>
                        <a:t>STUDENT</a:t>
                      </a:r>
                    </a:p>
                  </a:txBody>
                  <a:tcPr/>
                </a:tc>
                <a:tc>
                  <a:txBody>
                    <a:bodyPr/>
                    <a:lstStyle/>
                    <a:p>
                      <a:r>
                        <a:rPr lang="en-US" dirty="0"/>
                        <a:t>1</a:t>
                      </a:r>
                    </a:p>
                  </a:txBody>
                  <a:tcPr/>
                </a:tc>
                <a:tc>
                  <a:txBody>
                    <a:bodyPr/>
                    <a:lstStyle/>
                    <a:p>
                      <a:r>
                        <a:rPr lang="en-US" dirty="0"/>
                        <a:t>2</a:t>
                      </a:r>
                    </a:p>
                  </a:txBody>
                  <a:tcPr/>
                </a:tc>
                <a:extLst>
                  <a:ext uri="{0D108BD9-81ED-4DB2-BD59-A6C34878D82A}">
                    <a16:rowId xmlns:a16="http://schemas.microsoft.com/office/drawing/2014/main" val="644852883"/>
                  </a:ext>
                </a:extLst>
              </a:tr>
              <a:tr h="370840">
                <a:tc>
                  <a:txBody>
                    <a:bodyPr/>
                    <a:lstStyle/>
                    <a:p>
                      <a:r>
                        <a:rPr lang="en-US" dirty="0"/>
                        <a:t>FIRST NUMBER</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33834510"/>
                  </a:ext>
                </a:extLst>
              </a:tr>
              <a:tr h="370840">
                <a:tc>
                  <a:txBody>
                    <a:bodyPr/>
                    <a:lstStyle/>
                    <a:p>
                      <a:r>
                        <a:rPr lang="en-US" dirty="0"/>
                        <a:t>SECOND NUMBER</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85871635"/>
                  </a:ext>
                </a:extLst>
              </a:tr>
              <a:tr h="370840">
                <a:tc>
                  <a:txBody>
                    <a:bodyPr/>
                    <a:lstStyle/>
                    <a:p>
                      <a:r>
                        <a:rPr lang="en-US" dirty="0"/>
                        <a:t>…</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12100763"/>
                  </a:ext>
                </a:extLst>
              </a:tr>
              <a:tr h="370840">
                <a:tc>
                  <a:txBody>
                    <a:bodyPr/>
                    <a:lstStyle/>
                    <a:p>
                      <a:r>
                        <a:rPr lang="en-US" dirty="0"/>
                        <a:t>SEVENTH NUMBER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29407115"/>
                  </a:ext>
                </a:extLst>
              </a:tr>
            </a:tbl>
          </a:graphicData>
        </a:graphic>
      </p:graphicFrame>
    </p:spTree>
    <p:extLst>
      <p:ext uri="{BB962C8B-B14F-4D97-AF65-F5344CB8AC3E}">
        <p14:creationId xmlns:p14="http://schemas.microsoft.com/office/powerpoint/2010/main" val="124546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0177-9FAE-447E-9CC2-BCD2228A5BF7}"/>
              </a:ext>
            </a:extLst>
          </p:cNvPr>
          <p:cNvSpPr>
            <a:spLocks noGrp="1"/>
          </p:cNvSpPr>
          <p:nvPr>
            <p:ph type="title"/>
          </p:nvPr>
        </p:nvSpPr>
        <p:spPr/>
        <p:txBody>
          <a:bodyPr>
            <a:normAutofit fontScale="90000"/>
          </a:bodyPr>
          <a:lstStyle/>
          <a:p>
            <a:r>
              <a:rPr lang="en-US" dirty="0"/>
              <a:t>Lesson Resource -  Addition Chain:</a:t>
            </a:r>
            <a:br>
              <a:rPr lang="en-US" dirty="0"/>
            </a:br>
            <a:r>
              <a:rPr lang="en-US" dirty="0"/>
              <a:t>Investigating other relationships</a:t>
            </a:r>
          </a:p>
        </p:txBody>
      </p:sp>
      <p:sp>
        <p:nvSpPr>
          <p:cNvPr id="3" name="Content Placeholder 2">
            <a:extLst>
              <a:ext uri="{FF2B5EF4-FFF2-40B4-BE49-F238E27FC236}">
                <a16:creationId xmlns:a16="http://schemas.microsoft.com/office/drawing/2014/main" id="{D23ABF13-E9DC-43D8-B866-68C6BACB8E7F}"/>
              </a:ext>
            </a:extLst>
          </p:cNvPr>
          <p:cNvSpPr>
            <a:spLocks noGrp="1"/>
          </p:cNvSpPr>
          <p:nvPr>
            <p:ph idx="1"/>
          </p:nvPr>
        </p:nvSpPr>
        <p:spPr/>
        <p:txBody>
          <a:bodyPr/>
          <a:lstStyle/>
          <a:p>
            <a:r>
              <a:rPr lang="en-US" dirty="0"/>
              <a:t>What happens if we go beyond 10 numbers?</a:t>
            </a:r>
          </a:p>
          <a:p>
            <a:r>
              <a:rPr lang="en-US" dirty="0"/>
              <a:t>Is there a quick way to calculate the sum of the first</a:t>
            </a:r>
          </a:p>
          <a:p>
            <a:pPr lvl="1"/>
            <a:r>
              <a:rPr lang="en-US" dirty="0"/>
              <a:t> 11 numbers?</a:t>
            </a:r>
          </a:p>
          <a:p>
            <a:pPr lvl="1"/>
            <a:r>
              <a:rPr lang="en-US" dirty="0"/>
              <a:t>12 numbers?</a:t>
            </a:r>
          </a:p>
          <a:p>
            <a:pPr lvl="1"/>
            <a:r>
              <a:rPr lang="en-US" dirty="0" err="1"/>
              <a:t>etc</a:t>
            </a:r>
            <a:endParaRPr lang="en-US" dirty="0"/>
          </a:p>
          <a:p>
            <a:r>
              <a:rPr lang="en-US" dirty="0"/>
              <a:t>Without actually doing the addition?</a:t>
            </a:r>
          </a:p>
          <a:p>
            <a:r>
              <a:rPr lang="en-US" dirty="0"/>
              <a:t>Setting up a spreadsheet (one supplied with teachers notes) - demonstrate</a:t>
            </a:r>
          </a:p>
        </p:txBody>
      </p:sp>
    </p:spTree>
    <p:extLst>
      <p:ext uri="{BB962C8B-B14F-4D97-AF65-F5344CB8AC3E}">
        <p14:creationId xmlns:p14="http://schemas.microsoft.com/office/powerpoint/2010/main" val="126804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3747-907F-4946-A28D-0A973B0B1471}"/>
              </a:ext>
            </a:extLst>
          </p:cNvPr>
          <p:cNvSpPr>
            <a:spLocks noGrp="1"/>
          </p:cNvSpPr>
          <p:nvPr>
            <p:ph type="title"/>
          </p:nvPr>
        </p:nvSpPr>
        <p:spPr/>
        <p:txBody>
          <a:bodyPr>
            <a:normAutofit fontScale="90000"/>
          </a:bodyPr>
          <a:lstStyle/>
          <a:p>
            <a:r>
              <a:rPr lang="en-US" dirty="0"/>
              <a:t>Lesson Resource -  Addition Chain:</a:t>
            </a:r>
            <a:br>
              <a:rPr lang="en-US" dirty="0"/>
            </a:br>
            <a:r>
              <a:rPr lang="en-US" dirty="0"/>
              <a:t>Investigating other relationships</a:t>
            </a:r>
          </a:p>
        </p:txBody>
      </p:sp>
      <p:sp>
        <p:nvSpPr>
          <p:cNvPr id="3" name="Content Placeholder 2">
            <a:extLst>
              <a:ext uri="{FF2B5EF4-FFF2-40B4-BE49-F238E27FC236}">
                <a16:creationId xmlns:a16="http://schemas.microsoft.com/office/drawing/2014/main" id="{E20E8353-4EC1-466B-B7A3-46F485837021}"/>
              </a:ext>
            </a:extLst>
          </p:cNvPr>
          <p:cNvSpPr>
            <a:spLocks noGrp="1"/>
          </p:cNvSpPr>
          <p:nvPr>
            <p:ph idx="1"/>
          </p:nvPr>
        </p:nvSpPr>
        <p:spPr/>
        <p:txBody>
          <a:bodyPr/>
          <a:lstStyle/>
          <a:p>
            <a:r>
              <a:rPr lang="en-US" dirty="0"/>
              <a:t>First integer factor appears when 14 numbers are summed</a:t>
            </a:r>
          </a:p>
          <a:p>
            <a:r>
              <a:rPr lang="en-US" dirty="0"/>
              <a:t>What would be the(trick) relationship here?</a:t>
            </a:r>
          </a:p>
          <a:p>
            <a:r>
              <a:rPr lang="en-US" dirty="0"/>
              <a:t>Sum = 29 x 9</a:t>
            </a:r>
            <a:r>
              <a:rPr lang="en-US" baseline="30000" dirty="0"/>
              <a:t>th</a:t>
            </a:r>
            <a:r>
              <a:rPr lang="en-US" dirty="0"/>
              <a:t> number</a:t>
            </a:r>
          </a:p>
          <a:p>
            <a:endParaRPr lang="en-US" dirty="0"/>
          </a:p>
        </p:txBody>
      </p:sp>
    </p:spTree>
    <p:extLst>
      <p:ext uri="{BB962C8B-B14F-4D97-AF65-F5344CB8AC3E}">
        <p14:creationId xmlns:p14="http://schemas.microsoft.com/office/powerpoint/2010/main" val="371421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C0F4-3569-4E5E-8B8E-A57EB2338C10}"/>
              </a:ext>
            </a:extLst>
          </p:cNvPr>
          <p:cNvSpPr>
            <a:spLocks noGrp="1"/>
          </p:cNvSpPr>
          <p:nvPr>
            <p:ph type="title"/>
          </p:nvPr>
        </p:nvSpPr>
        <p:spPr/>
        <p:txBody>
          <a:bodyPr>
            <a:noAutofit/>
          </a:bodyPr>
          <a:lstStyle/>
          <a:p>
            <a:r>
              <a:rPr lang="en-AU" altLang="en-US" sz="2800" dirty="0">
                <a:solidFill>
                  <a:srgbClr val="00C8FF"/>
                </a:solidFill>
                <a:ea typeface="ＭＳ Ｐゴシック" charset="-128"/>
              </a:rPr>
              <a:t>Mathematics Scope and Sequence chart</a:t>
            </a:r>
            <a:br>
              <a:rPr lang="en-AU" altLang="en-US" sz="2800" dirty="0">
                <a:solidFill>
                  <a:srgbClr val="00C8FF"/>
                </a:solidFill>
                <a:ea typeface="ＭＳ Ｐゴシック" charset="-128"/>
              </a:rPr>
            </a:br>
            <a:r>
              <a:rPr lang="en-AU" altLang="en-US" sz="2800" dirty="0">
                <a:solidFill>
                  <a:srgbClr val="00C8FF"/>
                </a:solidFill>
                <a:ea typeface="ＭＳ Ｐゴシック" charset="-128"/>
              </a:rPr>
              <a:t>(Victorian Curriculum &amp; AC). </a:t>
            </a:r>
            <a:br>
              <a:rPr lang="en-AU" altLang="en-US" sz="2800" dirty="0">
                <a:solidFill>
                  <a:srgbClr val="00C8FF"/>
                </a:solidFill>
                <a:ea typeface="ＭＳ Ｐゴシック" charset="-128"/>
              </a:rPr>
            </a:br>
            <a:r>
              <a:rPr lang="en-AU" altLang="en-US" sz="2800" dirty="0">
                <a:solidFill>
                  <a:srgbClr val="00C8FF"/>
                </a:solidFill>
                <a:ea typeface="ＭＳ Ｐゴシック" charset="-128"/>
              </a:rPr>
              <a:t>Ex</a:t>
            </a:r>
            <a:r>
              <a:rPr lang="en-AU" altLang="en-US" sz="2800" dirty="0">
                <a:ea typeface="ＭＳ Ｐゴシック" charset="-128"/>
              </a:rPr>
              <a:t>ample: Measurement and Geometry</a:t>
            </a:r>
            <a:endParaRPr lang="en-US" sz="2800" dirty="0"/>
          </a:p>
        </p:txBody>
      </p:sp>
      <p:graphicFrame>
        <p:nvGraphicFramePr>
          <p:cNvPr id="5" name="Content Placeholder 4">
            <a:extLst>
              <a:ext uri="{FF2B5EF4-FFF2-40B4-BE49-F238E27FC236}">
                <a16:creationId xmlns:a16="http://schemas.microsoft.com/office/drawing/2014/main" id="{54795C51-FD8B-4663-8F10-7718248FC987}"/>
              </a:ext>
            </a:extLst>
          </p:cNvPr>
          <p:cNvGraphicFramePr>
            <a:graphicFrameLocks noGrp="1"/>
          </p:cNvGraphicFramePr>
          <p:nvPr>
            <p:ph idx="1"/>
            <p:extLst>
              <p:ext uri="{D42A27DB-BD31-4B8C-83A1-F6EECF244321}">
                <p14:modId xmlns:p14="http://schemas.microsoft.com/office/powerpoint/2010/main" val="447575877"/>
              </p:ext>
            </p:extLst>
          </p:nvPr>
        </p:nvGraphicFramePr>
        <p:xfrm>
          <a:off x="680356" y="1877877"/>
          <a:ext cx="11141530" cy="3723640"/>
        </p:xfrm>
        <a:graphic>
          <a:graphicData uri="http://schemas.openxmlformats.org/drawingml/2006/table">
            <a:tbl>
              <a:tblPr firstRow="1" bandRow="1">
                <a:tableStyleId>{5C22544A-7EE6-4342-B048-85BDC9FD1C3A}</a:tableStyleId>
              </a:tblPr>
              <a:tblGrid>
                <a:gridCol w="926035">
                  <a:extLst>
                    <a:ext uri="{9D8B030D-6E8A-4147-A177-3AD203B41FA5}">
                      <a16:colId xmlns:a16="http://schemas.microsoft.com/office/drawing/2014/main" val="1679328137"/>
                    </a:ext>
                  </a:extLst>
                </a:gridCol>
                <a:gridCol w="1243162">
                  <a:extLst>
                    <a:ext uri="{9D8B030D-6E8A-4147-A177-3AD203B41FA5}">
                      <a16:colId xmlns:a16="http://schemas.microsoft.com/office/drawing/2014/main" val="1309424238"/>
                    </a:ext>
                  </a:extLst>
                </a:gridCol>
                <a:gridCol w="3414251">
                  <a:extLst>
                    <a:ext uri="{9D8B030D-6E8A-4147-A177-3AD203B41FA5}">
                      <a16:colId xmlns:a16="http://schemas.microsoft.com/office/drawing/2014/main" val="961241616"/>
                    </a:ext>
                  </a:extLst>
                </a:gridCol>
                <a:gridCol w="2924611">
                  <a:extLst>
                    <a:ext uri="{9D8B030D-6E8A-4147-A177-3AD203B41FA5}">
                      <a16:colId xmlns:a16="http://schemas.microsoft.com/office/drawing/2014/main" val="158196117"/>
                    </a:ext>
                  </a:extLst>
                </a:gridCol>
                <a:gridCol w="2633471">
                  <a:extLst>
                    <a:ext uri="{9D8B030D-6E8A-4147-A177-3AD203B41FA5}">
                      <a16:colId xmlns:a16="http://schemas.microsoft.com/office/drawing/2014/main" val="2347854410"/>
                    </a:ext>
                  </a:extLst>
                </a:gridCol>
              </a:tblGrid>
              <a:tr h="370840">
                <a:tc>
                  <a:txBody>
                    <a:bodyPr/>
                    <a:lstStyle/>
                    <a:p>
                      <a:r>
                        <a:rPr lang="en-AU" sz="1800" dirty="0"/>
                        <a:t>Strand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a:t>Sub-strand</a:t>
                      </a:r>
                    </a:p>
                  </a:txBody>
                  <a:tcPr/>
                </a:tc>
                <a:tc>
                  <a:txBody>
                    <a:bodyPr/>
                    <a:lstStyle/>
                    <a:p>
                      <a:r>
                        <a:rPr lang="en-AU" sz="1800" baseline="0" dirty="0"/>
                        <a:t>Level 7</a:t>
                      </a:r>
                      <a:endParaRPr lang="en-AU" sz="1800" dirty="0"/>
                    </a:p>
                  </a:txBody>
                  <a:tcPr/>
                </a:tc>
                <a:tc>
                  <a:txBody>
                    <a:bodyPr/>
                    <a:lstStyle/>
                    <a:p>
                      <a:r>
                        <a:rPr lang="en-AU" sz="1800" dirty="0"/>
                        <a:t>Level</a:t>
                      </a:r>
                      <a:r>
                        <a:rPr lang="en-AU" sz="1800" baseline="0" dirty="0"/>
                        <a:t> 8</a:t>
                      </a:r>
                      <a:endParaRPr lang="en-AU" sz="1800" dirty="0"/>
                    </a:p>
                  </a:txBody>
                  <a:tcPr/>
                </a:tc>
                <a:tc>
                  <a:txBody>
                    <a:bodyPr/>
                    <a:lstStyle/>
                    <a:p>
                      <a:r>
                        <a:rPr lang="en-AU" sz="1800" baseline="0" dirty="0"/>
                        <a:t>Level 9</a:t>
                      </a:r>
                      <a:endParaRPr lang="en-AU" sz="1800" dirty="0"/>
                    </a:p>
                  </a:txBody>
                  <a:tcPr/>
                </a:tc>
                <a:extLst>
                  <a:ext uri="{0D108BD9-81ED-4DB2-BD59-A6C34878D82A}">
                    <a16:rowId xmlns:a16="http://schemas.microsoft.com/office/drawing/2014/main" val="21130094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kern="1200" baseline="0" dirty="0">
                          <a:solidFill>
                            <a:schemeClr val="lt1"/>
                          </a:solidFill>
                          <a:latin typeface="+mn-lt"/>
                          <a:ea typeface="+mn-ea"/>
                          <a:cs typeface="+mn-cs"/>
                        </a:rPr>
                        <a:t>Measurement &amp; Geometry</a:t>
                      </a:r>
                      <a:endParaRPr lang="en-AU" sz="1800" dirty="0"/>
                    </a:p>
                    <a:p>
                      <a:endParaRPr lang="en-US"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Location and transformation </a:t>
                      </a:r>
                      <a:endParaRPr lang="en-US" sz="1400" dirty="0">
                        <a:effectLst/>
                      </a:endParaRPr>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Describe translations, reflections in an axis, and rotations of multiples of 90° on the Cartesian plane using coordinates. Identify line and rotational symmetries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a:effectLst/>
                      </a:endParaRPr>
                    </a:p>
                  </a:txBody>
                  <a:tcPr/>
                </a:tc>
                <a:tc>
                  <a:txBody>
                    <a:bodyPr/>
                    <a:lstStyle/>
                    <a:p>
                      <a:r>
                        <a:rPr lang="en-US" sz="1800" kern="1200" dirty="0">
                          <a:solidFill>
                            <a:schemeClr val="dk1"/>
                          </a:solidFill>
                          <a:effectLst/>
                          <a:latin typeface="+mn-lt"/>
                          <a:ea typeface="+mn-ea"/>
                          <a:cs typeface="+mn-cs"/>
                        </a:rPr>
                        <a:t>This sequence </a:t>
                      </a:r>
                      <a:r>
                        <a:rPr lang="en-AU" sz="1800" b="0" i="0" u="none" strike="noStrike" kern="1200" baseline="0" dirty="0">
                          <a:solidFill>
                            <a:schemeClr val="dk1"/>
                          </a:solidFill>
                          <a:latin typeface="+mn-lt"/>
                          <a:ea typeface="+mn-ea"/>
                          <a:cs typeface="+mn-cs"/>
                        </a:rPr>
                        <a:t> e</a:t>
                      </a:r>
                      <a:r>
                        <a:rPr lang="en-AU" sz="1800" dirty="0"/>
                        <a:t>nds</a:t>
                      </a:r>
                      <a:r>
                        <a:rPr lang="en-AU" sz="1800" baseline="0" dirty="0"/>
                        <a:t> at level 7</a:t>
                      </a:r>
                      <a:endParaRPr lang="en-AU" sz="1800" dirty="0"/>
                    </a:p>
                  </a:txBody>
                  <a:tcPr/>
                </a:tc>
                <a:tc>
                  <a:txBody>
                    <a:bodyPr/>
                    <a:lstStyle/>
                    <a:p>
                      <a:r>
                        <a:rPr lang="en-US" sz="1800" kern="1200" dirty="0">
                          <a:solidFill>
                            <a:schemeClr val="dk1"/>
                          </a:solidFill>
                          <a:effectLst/>
                          <a:latin typeface="+mn-lt"/>
                          <a:ea typeface="+mn-ea"/>
                          <a:cs typeface="+mn-cs"/>
                        </a:rPr>
                        <a:t>This sequence </a:t>
                      </a:r>
                      <a:r>
                        <a:rPr lang="en-AU" sz="1800" b="0" i="0" u="none" strike="noStrike" kern="1200" baseline="0" dirty="0">
                          <a:solidFill>
                            <a:schemeClr val="dk1"/>
                          </a:solidFill>
                          <a:latin typeface="+mn-lt"/>
                          <a:ea typeface="+mn-ea"/>
                          <a:cs typeface="+mn-cs"/>
                        </a:rPr>
                        <a:t> e</a:t>
                      </a:r>
                      <a:r>
                        <a:rPr lang="en-AU" sz="1800" dirty="0"/>
                        <a:t>nds</a:t>
                      </a:r>
                      <a:r>
                        <a:rPr lang="en-AU" sz="1800" baseline="0" dirty="0"/>
                        <a:t> at level 7</a:t>
                      </a:r>
                      <a:endParaRPr lang="en-AU" sz="1800" dirty="0"/>
                    </a:p>
                  </a:txBody>
                  <a:tcPr/>
                </a:tc>
                <a:extLst>
                  <a:ext uri="{0D108BD9-81ED-4DB2-BD59-A6C34878D82A}">
                    <a16:rowId xmlns:a16="http://schemas.microsoft.com/office/drawing/2014/main" val="4248348677"/>
                  </a:ext>
                </a:extLst>
              </a:tr>
            </a:tbl>
          </a:graphicData>
        </a:graphic>
      </p:graphicFrame>
    </p:spTree>
    <p:extLst>
      <p:ext uri="{BB962C8B-B14F-4D97-AF65-F5344CB8AC3E}">
        <p14:creationId xmlns:p14="http://schemas.microsoft.com/office/powerpoint/2010/main" val="1543760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B2FDF-F8B1-4019-ABC3-9A036837ED98}"/>
              </a:ext>
            </a:extLst>
          </p:cNvPr>
          <p:cNvSpPr>
            <a:spLocks noGrp="1"/>
          </p:cNvSpPr>
          <p:nvPr>
            <p:ph type="title"/>
          </p:nvPr>
        </p:nvSpPr>
        <p:spPr>
          <a:xfrm>
            <a:off x="838200" y="365126"/>
            <a:ext cx="10515600" cy="955674"/>
          </a:xfrm>
        </p:spPr>
        <p:txBody>
          <a:bodyPr/>
          <a:lstStyle/>
          <a:p>
            <a:r>
              <a:rPr lang="en-AU" dirty="0"/>
              <a:t>Warm Up - 24 Game Integers</a:t>
            </a:r>
          </a:p>
        </p:txBody>
      </p:sp>
      <p:pic>
        <p:nvPicPr>
          <p:cNvPr id="5" name="Content Placeholder 4">
            <a:extLst>
              <a:ext uri="{FF2B5EF4-FFF2-40B4-BE49-F238E27FC236}">
                <a16:creationId xmlns:a16="http://schemas.microsoft.com/office/drawing/2014/main" id="{28ED09F1-F506-434F-A72C-50A57E3D84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7810" y="2457226"/>
            <a:ext cx="4456380" cy="4351338"/>
          </a:xfrm>
        </p:spPr>
      </p:pic>
      <p:sp>
        <p:nvSpPr>
          <p:cNvPr id="3" name="Rectangle 2">
            <a:extLst>
              <a:ext uri="{FF2B5EF4-FFF2-40B4-BE49-F238E27FC236}">
                <a16:creationId xmlns:a16="http://schemas.microsoft.com/office/drawing/2014/main" id="{53FD3196-1D91-412C-B46F-8F1CD35D7A04}"/>
              </a:ext>
            </a:extLst>
          </p:cNvPr>
          <p:cNvSpPr/>
          <p:nvPr/>
        </p:nvSpPr>
        <p:spPr>
          <a:xfrm>
            <a:off x="838199" y="1761269"/>
            <a:ext cx="10681355" cy="677108"/>
          </a:xfrm>
          <a:prstGeom prst="rect">
            <a:avLst/>
          </a:prstGeom>
        </p:spPr>
        <p:txBody>
          <a:bodyPr wrap="square">
            <a:spAutoFit/>
          </a:bodyPr>
          <a:lstStyle/>
          <a:p>
            <a:r>
              <a:rPr lang="en-AU" sz="2000" b="1" dirty="0">
                <a:solidFill>
                  <a:srgbClr val="0070C0"/>
                </a:solidFill>
              </a:rPr>
              <a:t>Materials:</a:t>
            </a:r>
            <a:r>
              <a:rPr lang="en-US" sz="2000" dirty="0">
                <a:solidFill>
                  <a:srgbClr val="0070C0"/>
                </a:solidFill>
              </a:rPr>
              <a:t> </a:t>
            </a:r>
            <a:r>
              <a:rPr lang="en-US" dirty="0"/>
              <a:t>12 cards per pair, including some of 1, 2 or 3 points – one white dot, 2 red dots or 3 yellow dots. These are pre – stacked, starting with white dot cards.</a:t>
            </a:r>
            <a:endParaRPr lang="en-AU" dirty="0"/>
          </a:p>
        </p:txBody>
      </p:sp>
    </p:spTree>
    <p:extLst>
      <p:ext uri="{BB962C8B-B14F-4D97-AF65-F5344CB8AC3E}">
        <p14:creationId xmlns:p14="http://schemas.microsoft.com/office/powerpoint/2010/main" val="2938979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C0F4-3569-4E5E-8B8E-A57EB2338C10}"/>
              </a:ext>
            </a:extLst>
          </p:cNvPr>
          <p:cNvSpPr>
            <a:spLocks noGrp="1"/>
          </p:cNvSpPr>
          <p:nvPr>
            <p:ph type="title"/>
          </p:nvPr>
        </p:nvSpPr>
        <p:spPr/>
        <p:txBody>
          <a:bodyPr>
            <a:noAutofit/>
          </a:bodyPr>
          <a:lstStyle/>
          <a:p>
            <a:r>
              <a:rPr lang="en-AU" altLang="en-US" sz="2800" dirty="0">
                <a:solidFill>
                  <a:srgbClr val="00C8FF"/>
                </a:solidFill>
                <a:ea typeface="ＭＳ Ｐゴシック" charset="-128"/>
              </a:rPr>
              <a:t>Mathematics Scope and Sequence chart</a:t>
            </a:r>
            <a:br>
              <a:rPr lang="en-AU" altLang="en-US" sz="2800" dirty="0">
                <a:solidFill>
                  <a:srgbClr val="00C8FF"/>
                </a:solidFill>
                <a:ea typeface="ＭＳ Ｐゴシック" charset="-128"/>
              </a:rPr>
            </a:br>
            <a:r>
              <a:rPr lang="en-AU" altLang="en-US" sz="2800" dirty="0">
                <a:solidFill>
                  <a:srgbClr val="00C8FF"/>
                </a:solidFill>
                <a:ea typeface="ＭＳ Ｐゴシック" charset="-128"/>
              </a:rPr>
              <a:t>(Victorian Curriculum &amp; AC). </a:t>
            </a:r>
            <a:br>
              <a:rPr lang="en-AU" altLang="en-US" sz="2800" dirty="0">
                <a:solidFill>
                  <a:srgbClr val="00C8FF"/>
                </a:solidFill>
                <a:ea typeface="ＭＳ Ｐゴシック" charset="-128"/>
              </a:rPr>
            </a:br>
            <a:r>
              <a:rPr lang="en-AU" altLang="en-US" sz="2800" dirty="0">
                <a:solidFill>
                  <a:srgbClr val="00C8FF"/>
                </a:solidFill>
                <a:ea typeface="ＭＳ Ｐゴシック" charset="-128"/>
              </a:rPr>
              <a:t>Example</a:t>
            </a:r>
            <a:r>
              <a:rPr lang="en-AU" altLang="en-US" sz="2800" dirty="0">
                <a:ea typeface="ＭＳ Ｐゴシック" charset="-128"/>
              </a:rPr>
              <a:t>: Measurement and Geometry</a:t>
            </a:r>
            <a:endParaRPr lang="en-US" sz="2800" dirty="0"/>
          </a:p>
        </p:txBody>
      </p:sp>
      <p:graphicFrame>
        <p:nvGraphicFramePr>
          <p:cNvPr id="5" name="Content Placeholder 4">
            <a:extLst>
              <a:ext uri="{FF2B5EF4-FFF2-40B4-BE49-F238E27FC236}">
                <a16:creationId xmlns:a16="http://schemas.microsoft.com/office/drawing/2014/main" id="{54795C51-FD8B-4663-8F10-7718248FC987}"/>
              </a:ext>
            </a:extLst>
          </p:cNvPr>
          <p:cNvGraphicFramePr>
            <a:graphicFrameLocks noGrp="1"/>
          </p:cNvGraphicFramePr>
          <p:nvPr>
            <p:ph idx="1"/>
            <p:extLst/>
          </p:nvPr>
        </p:nvGraphicFramePr>
        <p:xfrm>
          <a:off x="680356" y="1568596"/>
          <a:ext cx="11141530" cy="5210485"/>
        </p:xfrm>
        <a:graphic>
          <a:graphicData uri="http://schemas.openxmlformats.org/drawingml/2006/table">
            <a:tbl>
              <a:tblPr firstRow="1" bandRow="1">
                <a:tableStyleId>{5C22544A-7EE6-4342-B048-85BDC9FD1C3A}</a:tableStyleId>
              </a:tblPr>
              <a:tblGrid>
                <a:gridCol w="926035">
                  <a:extLst>
                    <a:ext uri="{9D8B030D-6E8A-4147-A177-3AD203B41FA5}">
                      <a16:colId xmlns:a16="http://schemas.microsoft.com/office/drawing/2014/main" val="1679328137"/>
                    </a:ext>
                  </a:extLst>
                </a:gridCol>
                <a:gridCol w="1243162">
                  <a:extLst>
                    <a:ext uri="{9D8B030D-6E8A-4147-A177-3AD203B41FA5}">
                      <a16:colId xmlns:a16="http://schemas.microsoft.com/office/drawing/2014/main" val="1309424238"/>
                    </a:ext>
                  </a:extLst>
                </a:gridCol>
                <a:gridCol w="3414251">
                  <a:extLst>
                    <a:ext uri="{9D8B030D-6E8A-4147-A177-3AD203B41FA5}">
                      <a16:colId xmlns:a16="http://schemas.microsoft.com/office/drawing/2014/main" val="961241616"/>
                    </a:ext>
                  </a:extLst>
                </a:gridCol>
                <a:gridCol w="2924611">
                  <a:extLst>
                    <a:ext uri="{9D8B030D-6E8A-4147-A177-3AD203B41FA5}">
                      <a16:colId xmlns:a16="http://schemas.microsoft.com/office/drawing/2014/main" val="158196117"/>
                    </a:ext>
                  </a:extLst>
                </a:gridCol>
                <a:gridCol w="2633471">
                  <a:extLst>
                    <a:ext uri="{9D8B030D-6E8A-4147-A177-3AD203B41FA5}">
                      <a16:colId xmlns:a16="http://schemas.microsoft.com/office/drawing/2014/main" val="2347854410"/>
                    </a:ext>
                  </a:extLst>
                </a:gridCol>
              </a:tblGrid>
              <a:tr h="350550">
                <a:tc>
                  <a:txBody>
                    <a:bodyPr/>
                    <a:lstStyle/>
                    <a:p>
                      <a:r>
                        <a:rPr lang="en-AU" sz="1800" dirty="0"/>
                        <a:t>Strand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a:t>Sub-strand</a:t>
                      </a:r>
                    </a:p>
                  </a:txBody>
                  <a:tcPr/>
                </a:tc>
                <a:tc>
                  <a:txBody>
                    <a:bodyPr/>
                    <a:lstStyle/>
                    <a:p>
                      <a:r>
                        <a:rPr lang="en-AU" sz="1800" baseline="0" dirty="0"/>
                        <a:t>Level 7</a:t>
                      </a:r>
                      <a:endParaRPr lang="en-AU" sz="1800" dirty="0"/>
                    </a:p>
                  </a:txBody>
                  <a:tcPr/>
                </a:tc>
                <a:tc>
                  <a:txBody>
                    <a:bodyPr/>
                    <a:lstStyle/>
                    <a:p>
                      <a:r>
                        <a:rPr lang="en-AU" sz="1800" dirty="0"/>
                        <a:t>Level</a:t>
                      </a:r>
                      <a:r>
                        <a:rPr lang="en-AU" sz="1800" baseline="0" dirty="0"/>
                        <a:t> 8</a:t>
                      </a:r>
                      <a:endParaRPr lang="en-AU" sz="1800" dirty="0"/>
                    </a:p>
                  </a:txBody>
                  <a:tcPr/>
                </a:tc>
                <a:tc>
                  <a:txBody>
                    <a:bodyPr/>
                    <a:lstStyle/>
                    <a:p>
                      <a:r>
                        <a:rPr lang="en-AU" sz="1800" baseline="0" dirty="0"/>
                        <a:t>Level 9</a:t>
                      </a:r>
                      <a:endParaRPr lang="en-AU" sz="1800" dirty="0"/>
                    </a:p>
                  </a:txBody>
                  <a:tcPr/>
                </a:tc>
                <a:extLst>
                  <a:ext uri="{0D108BD9-81ED-4DB2-BD59-A6C34878D82A}">
                    <a16:rowId xmlns:a16="http://schemas.microsoft.com/office/drawing/2014/main" val="2113009432"/>
                  </a:ext>
                </a:extLst>
              </a:tr>
              <a:tr h="4844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kern="1200" baseline="0" dirty="0">
                          <a:solidFill>
                            <a:schemeClr val="lt1"/>
                          </a:solidFill>
                          <a:latin typeface="+mn-lt"/>
                          <a:ea typeface="+mn-ea"/>
                          <a:cs typeface="+mn-cs"/>
                        </a:rPr>
                        <a:t>Measurement &amp; Geometry</a:t>
                      </a:r>
                      <a:endParaRPr lang="en-AU" sz="1800" dirty="0"/>
                    </a:p>
                    <a:p>
                      <a:endParaRPr lang="en-US" dirty="0"/>
                    </a:p>
                  </a:txBody>
                  <a:tcPr vert="vert270"/>
                </a:tc>
                <a:tc>
                  <a:txBody>
                    <a:bodyPr/>
                    <a:lstStyle/>
                    <a:p>
                      <a:r>
                        <a:rPr lang="en-AU" sz="1800" b="0" i="0" u="none" strike="noStrike" kern="1200" baseline="0" dirty="0">
                          <a:solidFill>
                            <a:schemeClr val="dk1"/>
                          </a:solidFill>
                          <a:latin typeface="+mn-lt"/>
                          <a:ea typeface="+mn-ea"/>
                          <a:cs typeface="+mn-cs"/>
                        </a:rPr>
                        <a:t>Geometric</a:t>
                      </a:r>
                    </a:p>
                    <a:p>
                      <a:r>
                        <a:rPr lang="en-AU" sz="1800" b="0" i="0" u="none" strike="noStrike" kern="1200" baseline="0" dirty="0">
                          <a:solidFill>
                            <a:schemeClr val="dk1"/>
                          </a:solidFill>
                          <a:latin typeface="+mn-lt"/>
                          <a:ea typeface="+mn-ea"/>
                          <a:cs typeface="+mn-cs"/>
                        </a:rPr>
                        <a:t>Reasoning</a:t>
                      </a:r>
                    </a:p>
                    <a:p>
                      <a:endParaRPr lang="en-US"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AU" sz="1700" kern="1200" dirty="0">
                          <a:solidFill>
                            <a:schemeClr val="dk1"/>
                          </a:solidFill>
                          <a:effectLst/>
                          <a:latin typeface="+mn-lt"/>
                          <a:ea typeface="+mn-ea"/>
                          <a:cs typeface="+mn-cs"/>
                        </a:rPr>
                        <a:t>Identify corresponding,</a:t>
                      </a:r>
                      <a:r>
                        <a:rPr lang="en-AU" sz="1700" kern="1200" baseline="0" dirty="0">
                          <a:solidFill>
                            <a:schemeClr val="dk1"/>
                          </a:solidFill>
                          <a:effectLst/>
                          <a:latin typeface="+mn-lt"/>
                          <a:ea typeface="+mn-ea"/>
                          <a:cs typeface="+mn-cs"/>
                        </a:rPr>
                        <a:t> alternate and co-interior angles when the two straight lines are crossed by a traversal.</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AU" sz="1700" kern="1200" baseline="0" dirty="0">
                          <a:solidFill>
                            <a:schemeClr val="dk1"/>
                          </a:solidFill>
                          <a:effectLst/>
                          <a:latin typeface="+mn-lt"/>
                          <a:ea typeface="+mn-ea"/>
                          <a:cs typeface="+mn-cs"/>
                        </a:rPr>
                        <a:t>Investigate conditions for two lines to be parallel and solve simple numerical problems using reasoning</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AU" sz="1700" kern="1200" dirty="0">
                          <a:solidFill>
                            <a:schemeClr val="dk1"/>
                          </a:solidFill>
                          <a:effectLst/>
                          <a:latin typeface="+mn-lt"/>
                          <a:ea typeface="+mn-ea"/>
                          <a:cs typeface="+mn-cs"/>
                        </a:rPr>
                        <a:t>Demonstrate that the </a:t>
                      </a:r>
                      <a:r>
                        <a:rPr lang="en-AU" sz="1700" u="none" strike="noStrike" kern="1200" dirty="0">
                          <a:solidFill>
                            <a:schemeClr val="dk1"/>
                          </a:solidFill>
                          <a:effectLst/>
                          <a:latin typeface="+mn-lt"/>
                          <a:ea typeface="+mn-ea"/>
                          <a:cs typeface="+mn-cs"/>
                        </a:rPr>
                        <a:t>angle</a:t>
                      </a:r>
                      <a:r>
                        <a:rPr lang="en-AU" sz="1700" kern="1200" dirty="0">
                          <a:solidFill>
                            <a:schemeClr val="dk1"/>
                          </a:solidFill>
                          <a:effectLst/>
                          <a:latin typeface="+mn-lt"/>
                          <a:ea typeface="+mn-ea"/>
                          <a:cs typeface="+mn-cs"/>
                        </a:rPr>
                        <a:t> </a:t>
                      </a:r>
                      <a:r>
                        <a:rPr lang="en-AU" sz="1700" u="none" strike="noStrike" kern="1200" dirty="0">
                          <a:solidFill>
                            <a:schemeClr val="dk1"/>
                          </a:solidFill>
                          <a:effectLst/>
                          <a:latin typeface="+mn-lt"/>
                          <a:ea typeface="+mn-ea"/>
                          <a:cs typeface="+mn-cs"/>
                        </a:rPr>
                        <a:t>sum</a:t>
                      </a:r>
                      <a:r>
                        <a:rPr lang="en-AU" sz="1700" kern="1200" dirty="0">
                          <a:solidFill>
                            <a:schemeClr val="dk1"/>
                          </a:solidFill>
                          <a:effectLst/>
                          <a:latin typeface="+mn-lt"/>
                          <a:ea typeface="+mn-ea"/>
                          <a:cs typeface="+mn-cs"/>
                        </a:rPr>
                        <a:t> of a triangle is 180° and use this to find the </a:t>
                      </a:r>
                      <a:r>
                        <a:rPr lang="en-AU" sz="1700" u="none" strike="noStrike" kern="1200" dirty="0">
                          <a:solidFill>
                            <a:schemeClr val="dk1"/>
                          </a:solidFill>
                          <a:effectLst/>
                          <a:latin typeface="+mn-lt"/>
                          <a:ea typeface="+mn-ea"/>
                          <a:cs typeface="+mn-cs"/>
                        </a:rPr>
                        <a:t>angle</a:t>
                      </a:r>
                      <a:r>
                        <a:rPr lang="en-AU" sz="1700" kern="1200" dirty="0">
                          <a:solidFill>
                            <a:schemeClr val="dk1"/>
                          </a:solidFill>
                          <a:effectLst/>
                          <a:latin typeface="+mn-lt"/>
                          <a:ea typeface="+mn-ea"/>
                          <a:cs typeface="+mn-cs"/>
                        </a:rPr>
                        <a:t> </a:t>
                      </a:r>
                      <a:r>
                        <a:rPr lang="en-AU" sz="1700" u="none" strike="noStrike" kern="1200" dirty="0">
                          <a:solidFill>
                            <a:schemeClr val="dk1"/>
                          </a:solidFill>
                          <a:effectLst/>
                          <a:latin typeface="+mn-lt"/>
                          <a:ea typeface="+mn-ea"/>
                          <a:cs typeface="+mn-cs"/>
                        </a:rPr>
                        <a:t>sum</a:t>
                      </a:r>
                      <a:r>
                        <a:rPr lang="en-AU" sz="1700" kern="1200" dirty="0">
                          <a:solidFill>
                            <a:schemeClr val="dk1"/>
                          </a:solidFill>
                          <a:effectLst/>
                          <a:latin typeface="+mn-lt"/>
                          <a:ea typeface="+mn-ea"/>
                          <a:cs typeface="+mn-cs"/>
                        </a:rPr>
                        <a:t> of a quadrilateral</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AU" sz="1700" b="0" i="0" u="none" strike="noStrike" kern="1200" baseline="0" dirty="0">
                          <a:solidFill>
                            <a:schemeClr val="dk1"/>
                          </a:solidFill>
                          <a:effectLst/>
                          <a:latin typeface="+mn-lt"/>
                          <a:ea typeface="+mn-ea"/>
                          <a:cs typeface="+mn-cs"/>
                        </a:rPr>
                        <a:t>Classify triangles according to their side and angle properties and describe quadrilaterals</a:t>
                      </a:r>
                      <a:r>
                        <a:rPr lang="en-US" sz="1800" b="0" i="0" u="none" strike="noStrike" kern="1200" baseline="0" dirty="0">
                          <a:solidFill>
                            <a:schemeClr val="dk1"/>
                          </a:solidFill>
                          <a:effectLst/>
                          <a:latin typeface="+mn-lt"/>
                          <a:ea typeface="+mn-ea"/>
                          <a:cs typeface="+mn-cs"/>
                        </a:rPr>
                        <a:t>.</a:t>
                      </a:r>
                      <a:endParaRPr lang="en-US" sz="1700" kern="1200" dirty="0">
                        <a:solidFill>
                          <a:schemeClr val="dk1"/>
                        </a:solidFill>
                        <a:effectLst/>
                        <a:latin typeface="+mn-lt"/>
                        <a:ea typeface="+mn-ea"/>
                        <a:cs typeface="+mn-cs"/>
                      </a:endParaRPr>
                    </a:p>
                  </a:txBody>
                  <a:tcPr/>
                </a:tc>
                <a:tc>
                  <a:txBody>
                    <a:bodyPr/>
                    <a:lstStyle/>
                    <a:p>
                      <a:pPr marL="285750" indent="-285750">
                        <a:buFont typeface="Arial"/>
                        <a:buChar char="•"/>
                      </a:pPr>
                      <a:r>
                        <a:rPr lang="en-AU" sz="1700" b="0" i="0" u="none" strike="noStrike" kern="1200" baseline="0" dirty="0">
                          <a:solidFill>
                            <a:schemeClr val="dk1"/>
                          </a:solidFill>
                          <a:latin typeface="+mn-lt"/>
                          <a:ea typeface="+mn-ea"/>
                          <a:cs typeface="+mn-cs"/>
                        </a:rPr>
                        <a:t>Define congruence of plane shapes using transformations </a:t>
                      </a:r>
                      <a:r>
                        <a:rPr lang="en-US" sz="1700" kern="1200" dirty="0">
                          <a:solidFill>
                            <a:srgbClr val="0000FF"/>
                          </a:solidFill>
                          <a:effectLst/>
                          <a:latin typeface="+mn-lt"/>
                          <a:ea typeface="+mn-ea"/>
                          <a:cs typeface="+mn-cs"/>
                        </a:rPr>
                        <a:t>of congruent shapes to produce</a:t>
                      </a:r>
                      <a:r>
                        <a:rPr lang="en-AU" sz="1700" kern="1200" baseline="0" dirty="0">
                          <a:solidFill>
                            <a:srgbClr val="0000FF"/>
                          </a:solidFill>
                          <a:effectLst/>
                          <a:latin typeface="+mn-lt"/>
                          <a:ea typeface="+mn-ea"/>
                          <a:cs typeface="+mn-cs"/>
                        </a:rPr>
                        <a:t> </a:t>
                      </a:r>
                      <a:r>
                        <a:rPr lang="en-US" sz="1700" kern="1200" dirty="0">
                          <a:solidFill>
                            <a:srgbClr val="0000FF"/>
                          </a:solidFill>
                          <a:effectLst/>
                          <a:latin typeface="+mn-lt"/>
                          <a:ea typeface="+mn-ea"/>
                          <a:cs typeface="+mn-cs"/>
                        </a:rPr>
                        <a:t>regular patterns in the plane including tessellations with and without the use of digital technology</a:t>
                      </a:r>
                      <a:r>
                        <a:rPr lang="en-AU" sz="1700" dirty="0">
                          <a:solidFill>
                            <a:srgbClr val="0000FF"/>
                          </a:solidFill>
                          <a:effectLst/>
                        </a:rPr>
                        <a:t> </a:t>
                      </a:r>
                      <a:endParaRPr lang="en-AU" sz="1700" b="0" i="0" u="none" strike="noStrike" kern="1200" baseline="0" dirty="0">
                        <a:solidFill>
                          <a:srgbClr val="0000FF"/>
                        </a:solidFill>
                        <a:latin typeface="+mn-lt"/>
                        <a:ea typeface="+mn-ea"/>
                        <a:cs typeface="+mn-cs"/>
                      </a:endParaRPr>
                    </a:p>
                    <a:p>
                      <a:pPr marL="285750" indent="-285750">
                        <a:buFont typeface="Arial"/>
                        <a:buChar char="•"/>
                      </a:pPr>
                      <a:r>
                        <a:rPr lang="en-AU" sz="1700" b="0" i="0" u="none" strike="noStrike" kern="1200" baseline="0" dirty="0">
                          <a:solidFill>
                            <a:schemeClr val="dk1"/>
                          </a:solidFill>
                          <a:latin typeface="+mn-lt"/>
                          <a:ea typeface="+mn-ea"/>
                          <a:cs typeface="+mn-cs"/>
                        </a:rPr>
                        <a:t>Develop the conditions for congruence of triangles</a:t>
                      </a:r>
                    </a:p>
                    <a:p>
                      <a:pPr marL="285750" indent="-285750">
                        <a:buFont typeface="Arial"/>
                        <a:buChar char="•"/>
                      </a:pPr>
                      <a:r>
                        <a:rPr lang="en-AU" sz="1700" b="0" i="0" u="none" strike="noStrike" kern="1200" baseline="0" dirty="0">
                          <a:solidFill>
                            <a:schemeClr val="dk1"/>
                          </a:solidFill>
                          <a:latin typeface="+mn-lt"/>
                          <a:ea typeface="+mn-ea"/>
                          <a:cs typeface="+mn-cs"/>
                        </a:rPr>
                        <a:t>Establish properties of quadrilaterals using congruent triangles and angle properties, and solve related numerical problems using reasoning.</a:t>
                      </a:r>
                    </a:p>
                  </a:txBody>
                  <a:tcPr/>
                </a:tc>
                <a:tc>
                  <a:txBody>
                    <a:bodyPr/>
                    <a:lstStyle/>
                    <a:p>
                      <a:pPr marL="285750" indent="-285750">
                        <a:buFont typeface="Arial"/>
                        <a:buChar char="•"/>
                      </a:pPr>
                      <a:r>
                        <a:rPr lang="en-AU" sz="1700" dirty="0"/>
                        <a:t> </a:t>
                      </a:r>
                      <a:r>
                        <a:rPr lang="en-AU" sz="1700" b="0" i="0" u="none" strike="noStrike" kern="1200" baseline="0" dirty="0">
                          <a:solidFill>
                            <a:schemeClr val="dk1"/>
                          </a:solidFill>
                          <a:latin typeface="+mn-lt"/>
                          <a:ea typeface="+mn-ea"/>
                          <a:cs typeface="+mn-cs"/>
                        </a:rPr>
                        <a:t>Use the enlargement transformation to explain similarity and develop the conditions for triangles to be similar.</a:t>
                      </a:r>
                    </a:p>
                    <a:p>
                      <a:pPr marL="285750" indent="-285750">
                        <a:buFont typeface="Arial"/>
                        <a:buChar char="•"/>
                      </a:pPr>
                      <a:r>
                        <a:rPr lang="en-AU" sz="1700" b="0" i="0" u="none" strike="noStrike" kern="1200" baseline="0" dirty="0">
                          <a:solidFill>
                            <a:schemeClr val="dk1"/>
                          </a:solidFill>
                          <a:latin typeface="+mn-lt"/>
                          <a:ea typeface="+mn-ea"/>
                          <a:cs typeface="+mn-cs"/>
                        </a:rPr>
                        <a:t>Solve problems using ratio and scale factors in similar figures.</a:t>
                      </a:r>
                    </a:p>
                    <a:p>
                      <a:endParaRPr lang="en-AU" sz="1700" dirty="0"/>
                    </a:p>
                  </a:txBody>
                  <a:tcPr/>
                </a:tc>
                <a:extLst>
                  <a:ext uri="{0D108BD9-81ED-4DB2-BD59-A6C34878D82A}">
                    <a16:rowId xmlns:a16="http://schemas.microsoft.com/office/drawing/2014/main" val="4248348677"/>
                  </a:ext>
                </a:extLst>
              </a:tr>
            </a:tbl>
          </a:graphicData>
        </a:graphic>
      </p:graphicFrame>
    </p:spTree>
    <p:extLst>
      <p:ext uri="{BB962C8B-B14F-4D97-AF65-F5344CB8AC3E}">
        <p14:creationId xmlns:p14="http://schemas.microsoft.com/office/powerpoint/2010/main" val="2282612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A308-B5C5-442B-8202-F56E983DEA4E}"/>
              </a:ext>
            </a:extLst>
          </p:cNvPr>
          <p:cNvSpPr>
            <a:spLocks noGrp="1"/>
          </p:cNvSpPr>
          <p:nvPr>
            <p:ph type="title"/>
          </p:nvPr>
        </p:nvSpPr>
        <p:spPr/>
        <p:txBody>
          <a:bodyPr/>
          <a:lstStyle/>
          <a:p>
            <a:r>
              <a:rPr lang="en-US" dirty="0"/>
              <a:t>90 – 270 POLYGONS</a:t>
            </a:r>
          </a:p>
        </p:txBody>
      </p:sp>
      <p:sp>
        <p:nvSpPr>
          <p:cNvPr id="3" name="Content Placeholder 2">
            <a:extLst>
              <a:ext uri="{FF2B5EF4-FFF2-40B4-BE49-F238E27FC236}">
                <a16:creationId xmlns:a16="http://schemas.microsoft.com/office/drawing/2014/main" id="{8B8DDDD1-B0A9-4B8E-999D-262EF1A628F1}"/>
              </a:ext>
            </a:extLst>
          </p:cNvPr>
          <p:cNvSpPr>
            <a:spLocks noGrp="1"/>
          </p:cNvSpPr>
          <p:nvPr>
            <p:ph idx="1"/>
          </p:nvPr>
        </p:nvSpPr>
        <p:spPr/>
        <p:txBody>
          <a:bodyPr/>
          <a:lstStyle/>
          <a:p>
            <a:r>
              <a:rPr lang="en-US" dirty="0"/>
              <a:t>Draw at least three different polygons, with different number of sides, that consist of only 90</a:t>
            </a:r>
            <a:r>
              <a:rPr lang="en-US" baseline="30000" dirty="0"/>
              <a:t>o</a:t>
            </a:r>
            <a:r>
              <a:rPr lang="en-US" dirty="0"/>
              <a:t> and 270</a:t>
            </a:r>
            <a:r>
              <a:rPr lang="en-US" baseline="30000" dirty="0"/>
              <a:t>o</a:t>
            </a:r>
            <a:r>
              <a:rPr lang="en-US" dirty="0"/>
              <a:t> angles</a:t>
            </a:r>
          </a:p>
          <a:p>
            <a:r>
              <a:rPr lang="en-US" dirty="0"/>
              <a:t>How many 90</a:t>
            </a:r>
            <a:r>
              <a:rPr lang="en-US" baseline="30000" dirty="0"/>
              <a:t>o</a:t>
            </a:r>
            <a:r>
              <a:rPr lang="en-US" dirty="0"/>
              <a:t> angles and 270</a:t>
            </a:r>
            <a:r>
              <a:rPr lang="en-US" baseline="30000" dirty="0"/>
              <a:t>o</a:t>
            </a:r>
            <a:r>
              <a:rPr lang="en-US" dirty="0"/>
              <a:t> angles would there be in a 90-270 polygon with 100 sides?</a:t>
            </a:r>
          </a:p>
          <a:p>
            <a:r>
              <a:rPr lang="en-US" dirty="0"/>
              <a:t>How many 90</a:t>
            </a:r>
            <a:r>
              <a:rPr lang="en-US" baseline="30000" dirty="0"/>
              <a:t>o</a:t>
            </a:r>
            <a:r>
              <a:rPr lang="en-US" dirty="0"/>
              <a:t> angles and 270</a:t>
            </a:r>
            <a:r>
              <a:rPr lang="en-US" baseline="30000" dirty="0"/>
              <a:t>o</a:t>
            </a:r>
            <a:r>
              <a:rPr lang="en-US" dirty="0"/>
              <a:t> angles would there be in a 90-270 polygon with 2s sides?</a:t>
            </a:r>
          </a:p>
          <a:p>
            <a:endParaRPr lang="en-US" dirty="0"/>
          </a:p>
          <a:p>
            <a:endParaRPr lang="en-US" dirty="0"/>
          </a:p>
        </p:txBody>
      </p:sp>
    </p:spTree>
    <p:extLst>
      <p:ext uri="{BB962C8B-B14F-4D97-AF65-F5344CB8AC3E}">
        <p14:creationId xmlns:p14="http://schemas.microsoft.com/office/powerpoint/2010/main" val="102320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A308-B5C5-442B-8202-F56E983DEA4E}"/>
              </a:ext>
            </a:extLst>
          </p:cNvPr>
          <p:cNvSpPr>
            <a:spLocks noGrp="1"/>
          </p:cNvSpPr>
          <p:nvPr>
            <p:ph type="title"/>
          </p:nvPr>
        </p:nvSpPr>
        <p:spPr/>
        <p:txBody>
          <a:bodyPr/>
          <a:lstStyle/>
          <a:p>
            <a:r>
              <a:rPr lang="en-US" dirty="0"/>
              <a:t>90 – 270 POLYGONS</a:t>
            </a:r>
          </a:p>
        </p:txBody>
      </p:sp>
      <p:sp>
        <p:nvSpPr>
          <p:cNvPr id="3" name="Content Placeholder 2">
            <a:extLst>
              <a:ext uri="{FF2B5EF4-FFF2-40B4-BE49-F238E27FC236}">
                <a16:creationId xmlns:a16="http://schemas.microsoft.com/office/drawing/2014/main" id="{8B8DDDD1-B0A9-4B8E-999D-262EF1A628F1}"/>
              </a:ext>
            </a:extLst>
          </p:cNvPr>
          <p:cNvSpPr>
            <a:spLocks noGrp="1"/>
          </p:cNvSpPr>
          <p:nvPr>
            <p:ph idx="1"/>
          </p:nvPr>
        </p:nvSpPr>
        <p:spPr/>
        <p:txBody>
          <a:bodyPr>
            <a:normAutofit fontScale="92500" lnSpcReduction="20000"/>
          </a:bodyPr>
          <a:lstStyle/>
          <a:p>
            <a:pPr marL="0" indent="0">
              <a:buNone/>
            </a:pPr>
            <a:r>
              <a:rPr lang="en-US" dirty="0"/>
              <a:t>Feedback</a:t>
            </a:r>
          </a:p>
          <a:p>
            <a:r>
              <a:rPr lang="en-AU" dirty="0">
                <a:solidFill>
                  <a:srgbClr val="003087"/>
                </a:solidFill>
                <a:ea typeface="ＭＳ Ｐゴシック" charset="-128"/>
              </a:rPr>
              <a:t>Would you use this task? </a:t>
            </a:r>
          </a:p>
          <a:p>
            <a:pPr lvl="1"/>
            <a:r>
              <a:rPr lang="en-AU" dirty="0">
                <a:solidFill>
                  <a:srgbClr val="003087"/>
                </a:solidFill>
                <a:ea typeface="ＭＳ Ｐゴシック" charset="-128"/>
              </a:rPr>
              <a:t>Discuss in table groups.</a:t>
            </a:r>
            <a:endParaRPr lang="en-US" dirty="0"/>
          </a:p>
          <a:p>
            <a:pPr lvl="1"/>
            <a:r>
              <a:rPr lang="en-AU" dirty="0">
                <a:solidFill>
                  <a:srgbClr val="003087"/>
                </a:solidFill>
                <a:ea typeface="ＭＳ Ｐゴシック" charset="-128"/>
              </a:rPr>
              <a:t>How would you use the task? </a:t>
            </a:r>
          </a:p>
          <a:p>
            <a:pPr lvl="1"/>
            <a:r>
              <a:rPr lang="en-AU" dirty="0">
                <a:solidFill>
                  <a:srgbClr val="003087"/>
                </a:solidFill>
                <a:ea typeface="ＭＳ Ｐゴシック" charset="-128"/>
              </a:rPr>
              <a:t>What year level?</a:t>
            </a:r>
            <a:endParaRPr lang="en-US" dirty="0"/>
          </a:p>
          <a:p>
            <a:pPr marL="0" indent="0">
              <a:buNone/>
            </a:pPr>
            <a:endParaRPr lang="en-AU" dirty="0">
              <a:solidFill>
                <a:srgbClr val="003087"/>
              </a:solidFill>
              <a:ea typeface="ＭＳ Ｐゴシック" charset="-128"/>
            </a:endParaRPr>
          </a:p>
          <a:p>
            <a:r>
              <a:rPr lang="en-AU" dirty="0">
                <a:solidFill>
                  <a:srgbClr val="003087"/>
                </a:solidFill>
                <a:ea typeface="ＭＳ Ｐゴシック" charset="-128"/>
              </a:rPr>
              <a:t>How to teach this?</a:t>
            </a:r>
          </a:p>
          <a:p>
            <a:pPr lvl="1"/>
            <a:r>
              <a:rPr lang="en-AU" dirty="0">
                <a:solidFill>
                  <a:srgbClr val="003087"/>
                </a:solidFill>
                <a:ea typeface="ＭＳ Ｐゴシック" charset="-128"/>
              </a:rPr>
              <a:t>Start with big question</a:t>
            </a:r>
          </a:p>
          <a:p>
            <a:pPr lvl="1"/>
            <a:r>
              <a:rPr lang="en-AU" dirty="0">
                <a:solidFill>
                  <a:srgbClr val="003087"/>
                </a:solidFill>
                <a:ea typeface="ＭＳ Ｐゴシック" charset="-128"/>
              </a:rPr>
              <a:t>Scaffold</a:t>
            </a:r>
          </a:p>
          <a:p>
            <a:pPr lvl="1"/>
            <a:r>
              <a:rPr lang="en-AU" dirty="0">
                <a:ea typeface="ＭＳ Ｐゴシック" charset="-128"/>
              </a:rPr>
              <a:t>Enabling prompts  </a:t>
            </a:r>
            <a:r>
              <a:rPr lang="en-AU" dirty="0">
                <a:solidFill>
                  <a:srgbClr val="003087"/>
                </a:solidFill>
                <a:ea typeface="ＭＳ Ｐゴシック" charset="-128"/>
              </a:rPr>
              <a:t>- as a group write down some enabling prompts </a:t>
            </a:r>
            <a:r>
              <a:rPr lang="en-AU" dirty="0" err="1">
                <a:solidFill>
                  <a:srgbClr val="003087"/>
                </a:solidFill>
                <a:ea typeface="ＭＳ Ｐゴシック" charset="-128"/>
              </a:rPr>
              <a:t>eg.</a:t>
            </a:r>
            <a:r>
              <a:rPr lang="en-AU" dirty="0">
                <a:solidFill>
                  <a:srgbClr val="003087"/>
                </a:solidFill>
                <a:ea typeface="ＭＳ Ｐゴシック" charset="-128"/>
              </a:rPr>
              <a:t> can you use an organiser?</a:t>
            </a:r>
          </a:p>
          <a:p>
            <a:pPr lvl="1"/>
            <a:r>
              <a:rPr lang="en-US" dirty="0"/>
              <a:t>Challenging prompts </a:t>
            </a:r>
            <a:r>
              <a:rPr lang="en-AU" dirty="0">
                <a:solidFill>
                  <a:srgbClr val="003087"/>
                </a:solidFill>
                <a:ea typeface="ＭＳ Ｐゴシック" charset="-128"/>
              </a:rPr>
              <a:t>- as a group write down some challenging prompts. e.g. generalising or finding a rule</a:t>
            </a:r>
          </a:p>
          <a:p>
            <a:pPr marL="457200" lvl="1" indent="0">
              <a:buNone/>
            </a:pPr>
            <a:endParaRPr lang="en-AU" dirty="0">
              <a:solidFill>
                <a:srgbClr val="003087"/>
              </a:solidFill>
              <a:ea typeface="ＭＳ Ｐゴシック" charset="-128"/>
            </a:endParaRPr>
          </a:p>
          <a:p>
            <a:endParaRPr lang="en-US" dirty="0"/>
          </a:p>
          <a:p>
            <a:endParaRPr lang="en-US" dirty="0"/>
          </a:p>
          <a:p>
            <a:endParaRPr lang="en-US" dirty="0"/>
          </a:p>
        </p:txBody>
      </p:sp>
    </p:spTree>
    <p:extLst>
      <p:ext uri="{BB962C8B-B14F-4D97-AF65-F5344CB8AC3E}">
        <p14:creationId xmlns:p14="http://schemas.microsoft.com/office/powerpoint/2010/main" val="177214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5949B-C3A2-4215-B375-BF4A62B15109}"/>
              </a:ext>
            </a:extLst>
          </p:cNvPr>
          <p:cNvSpPr>
            <a:spLocks noGrp="1"/>
          </p:cNvSpPr>
          <p:nvPr>
            <p:ph type="title"/>
          </p:nvPr>
        </p:nvSpPr>
        <p:spPr/>
        <p:txBody>
          <a:bodyPr/>
          <a:lstStyle/>
          <a:p>
            <a:r>
              <a:rPr lang="en-AU" dirty="0"/>
              <a:t>Your exploration</a:t>
            </a:r>
          </a:p>
        </p:txBody>
      </p:sp>
      <p:sp>
        <p:nvSpPr>
          <p:cNvPr id="3" name="Content Placeholder 2">
            <a:extLst>
              <a:ext uri="{FF2B5EF4-FFF2-40B4-BE49-F238E27FC236}">
                <a16:creationId xmlns:a16="http://schemas.microsoft.com/office/drawing/2014/main" id="{3F3744E8-1BFF-49C3-8F8C-9BD14D338293}"/>
              </a:ext>
            </a:extLst>
          </p:cNvPr>
          <p:cNvSpPr>
            <a:spLocks noGrp="1"/>
          </p:cNvSpPr>
          <p:nvPr>
            <p:ph idx="1"/>
          </p:nvPr>
        </p:nvSpPr>
        <p:spPr/>
        <p:txBody>
          <a:bodyPr/>
          <a:lstStyle/>
          <a:p>
            <a:pPr marL="0" indent="0">
              <a:buNone/>
            </a:pPr>
            <a:endParaRPr lang="en-AU" dirty="0"/>
          </a:p>
          <a:p>
            <a:r>
              <a:rPr lang="en-AU" dirty="0"/>
              <a:t>Explore </a:t>
            </a:r>
          </a:p>
          <a:p>
            <a:pPr marL="0" indent="0">
              <a:buNone/>
            </a:pPr>
            <a:r>
              <a:rPr lang="en-AU" altLang="en-US" dirty="0">
                <a:solidFill>
                  <a:srgbClr val="000000"/>
                </a:solidFill>
                <a:ea typeface="ＭＳ Ｐゴシック" charset="-128"/>
                <a:hlinkClick r:id="rId2"/>
              </a:rPr>
              <a:t>www.resolve.edu.au</a:t>
            </a:r>
            <a:endParaRPr lang="en-AU" altLang="en-US" dirty="0">
              <a:solidFill>
                <a:srgbClr val="000000"/>
              </a:solidFill>
              <a:ea typeface="ＭＳ Ｐゴシック" charset="-128"/>
            </a:endParaRPr>
          </a:p>
          <a:p>
            <a:pPr marL="0" indent="0">
              <a:buNone/>
            </a:pPr>
            <a:r>
              <a:rPr lang="en-AU" dirty="0"/>
              <a:t> </a:t>
            </a:r>
          </a:p>
        </p:txBody>
      </p:sp>
      <p:pic>
        <p:nvPicPr>
          <p:cNvPr id="4" name="Picture 3">
            <a:extLst>
              <a:ext uri="{FF2B5EF4-FFF2-40B4-BE49-F238E27FC236}">
                <a16:creationId xmlns:a16="http://schemas.microsoft.com/office/drawing/2014/main" id="{5350019F-8863-4971-93C0-9670B5691209}"/>
              </a:ext>
            </a:extLst>
          </p:cNvPr>
          <p:cNvPicPr>
            <a:picLocks noChangeAspect="1"/>
          </p:cNvPicPr>
          <p:nvPr/>
        </p:nvPicPr>
        <p:blipFill>
          <a:blip r:embed="rId3"/>
          <a:stretch>
            <a:fillRect/>
          </a:stretch>
        </p:blipFill>
        <p:spPr>
          <a:xfrm>
            <a:off x="5095396" y="3636878"/>
            <a:ext cx="5000625" cy="1733550"/>
          </a:xfrm>
          <a:prstGeom prst="rect">
            <a:avLst/>
          </a:prstGeom>
        </p:spPr>
      </p:pic>
    </p:spTree>
    <p:extLst>
      <p:ext uri="{BB962C8B-B14F-4D97-AF65-F5344CB8AC3E}">
        <p14:creationId xmlns:p14="http://schemas.microsoft.com/office/powerpoint/2010/main" val="760624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92BB-BA56-4742-9613-01E4AFBC127C}"/>
              </a:ext>
            </a:extLst>
          </p:cNvPr>
          <p:cNvSpPr>
            <a:spLocks noGrp="1"/>
          </p:cNvSpPr>
          <p:nvPr>
            <p:ph type="title"/>
          </p:nvPr>
        </p:nvSpPr>
        <p:spPr/>
        <p:txBody>
          <a:bodyPr/>
          <a:lstStyle/>
          <a:p>
            <a:r>
              <a:rPr lang="en-AU" dirty="0">
                <a:solidFill>
                  <a:srgbClr val="00C8FF"/>
                </a:solidFill>
              </a:rPr>
              <a:t>Websites referred to</a:t>
            </a:r>
            <a:endParaRPr lang="en-US" dirty="0"/>
          </a:p>
        </p:txBody>
      </p:sp>
      <p:graphicFrame>
        <p:nvGraphicFramePr>
          <p:cNvPr id="4" name="Content Placeholder 3">
            <a:extLst>
              <a:ext uri="{FF2B5EF4-FFF2-40B4-BE49-F238E27FC236}">
                <a16:creationId xmlns:a16="http://schemas.microsoft.com/office/drawing/2014/main" id="{1555BC30-3135-48B2-8BF1-4341CE66679C}"/>
              </a:ext>
            </a:extLst>
          </p:cNvPr>
          <p:cNvGraphicFramePr>
            <a:graphicFrameLocks noGrp="1"/>
          </p:cNvGraphicFramePr>
          <p:nvPr>
            <p:ph idx="1"/>
            <p:extLst>
              <p:ext uri="{D42A27DB-BD31-4B8C-83A1-F6EECF244321}">
                <p14:modId xmlns:p14="http://schemas.microsoft.com/office/powerpoint/2010/main" val="1124691464"/>
              </p:ext>
            </p:extLst>
          </p:nvPr>
        </p:nvGraphicFramePr>
        <p:xfrm>
          <a:off x="574765" y="1799499"/>
          <a:ext cx="11051178" cy="2570480"/>
        </p:xfrm>
        <a:graphic>
          <a:graphicData uri="http://schemas.openxmlformats.org/drawingml/2006/table">
            <a:tbl>
              <a:tblPr firstRow="1" bandRow="1">
                <a:tableStyleId>{5C22544A-7EE6-4342-B048-85BDC9FD1C3A}</a:tableStyleId>
              </a:tblPr>
              <a:tblGrid>
                <a:gridCol w="5525589">
                  <a:extLst>
                    <a:ext uri="{9D8B030D-6E8A-4147-A177-3AD203B41FA5}">
                      <a16:colId xmlns:a16="http://schemas.microsoft.com/office/drawing/2014/main" val="1459109788"/>
                    </a:ext>
                  </a:extLst>
                </a:gridCol>
                <a:gridCol w="5525589">
                  <a:extLst>
                    <a:ext uri="{9D8B030D-6E8A-4147-A177-3AD203B41FA5}">
                      <a16:colId xmlns:a16="http://schemas.microsoft.com/office/drawing/2014/main" val="256478848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1" i="0" u="none" strike="noStrike" cap="none" normalizeH="0" baseline="0" dirty="0">
                          <a:ln>
                            <a:noFill/>
                          </a:ln>
                          <a:solidFill>
                            <a:srgbClr val="FFFFFF"/>
                          </a:solidFill>
                          <a:effectLst/>
                          <a:latin typeface="Arial" charset="0"/>
                          <a:ea typeface="ＭＳ Ｐゴシック" charset="-128"/>
                        </a:rPr>
                        <a:t>RESOURCE</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1" i="0" u="none" strike="noStrike" cap="none" normalizeH="0" baseline="0" dirty="0">
                          <a:ln>
                            <a:noFill/>
                          </a:ln>
                          <a:solidFill>
                            <a:srgbClr val="FFFFFF"/>
                          </a:solidFill>
                          <a:effectLst/>
                          <a:latin typeface="Arial" charset="0"/>
                          <a:ea typeface="ＭＳ Ｐゴシック" charset="-128"/>
                        </a:rPr>
                        <a:t>WEBSITE</a:t>
                      </a:r>
                    </a:p>
                    <a:p>
                      <a:endParaRPr lang="en-US" dirty="0"/>
                    </a:p>
                  </a:txBody>
                  <a:tcPr/>
                </a:tc>
                <a:extLst>
                  <a:ext uri="{0D108BD9-81ED-4DB2-BD59-A6C34878D82A}">
                    <a16:rowId xmlns:a16="http://schemas.microsoft.com/office/drawing/2014/main" val="2418486049"/>
                  </a:ext>
                </a:extLst>
              </a:tr>
              <a:tr h="370840">
                <a:tc>
                  <a:txBody>
                    <a:bodyPr/>
                    <a:lstStyle/>
                    <a:p>
                      <a:r>
                        <a:rPr lang="en-US" dirty="0">
                          <a:latin typeface="+mn-lt"/>
                        </a:rPr>
                        <a:t>24 Game Integers</a:t>
                      </a: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altLang="en-US" sz="1800" b="0" i="0" u="none" strike="noStrike" cap="none" normalizeH="0" baseline="0" dirty="0">
                          <a:ln>
                            <a:noFill/>
                          </a:ln>
                          <a:solidFill>
                            <a:srgbClr val="000000"/>
                          </a:solidFill>
                          <a:effectLst/>
                          <a:latin typeface="+mn-lt"/>
                          <a:ea typeface="ＭＳ Ｐゴシック" charset="-128"/>
                        </a:rPr>
                        <a:t>Available from MAV shop</a:t>
                      </a:r>
                    </a:p>
                  </a:txBody>
                  <a:tcPr/>
                </a:tc>
                <a:extLst>
                  <a:ext uri="{0D108BD9-81ED-4DB2-BD59-A6C34878D82A}">
                    <a16:rowId xmlns:a16="http://schemas.microsoft.com/office/drawing/2014/main" val="1984539138"/>
                  </a:ext>
                </a:extLst>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altLang="en-US" sz="1800" b="0" i="0" u="none" strike="noStrike" cap="none" normalizeH="0" baseline="0" dirty="0">
                          <a:ln>
                            <a:noFill/>
                          </a:ln>
                          <a:solidFill>
                            <a:srgbClr val="000000"/>
                          </a:solidFill>
                          <a:effectLst/>
                          <a:latin typeface="+mn-lt"/>
                          <a:ea typeface="ＭＳ Ｐゴシック" charset="-128"/>
                        </a:rPr>
                        <a:t>Victorian Curriculum F-10 (home page)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rgbClr val="000000"/>
                        </a:solidFill>
                        <a:effectLst/>
                        <a:latin typeface="+mn-lt"/>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AU" altLang="en-US" sz="1800" b="0" i="0" u="none" strike="noStrike" cap="none" normalizeH="0" baseline="0" dirty="0">
                          <a:ln>
                            <a:noFill/>
                          </a:ln>
                          <a:solidFill>
                            <a:srgbClr val="000000"/>
                          </a:solidFill>
                          <a:effectLst/>
                          <a:latin typeface="+mn-lt"/>
                          <a:ea typeface="ＭＳ Ｐゴシック" charset="-128"/>
                        </a:rPr>
                        <a:t>Scope &amp; sequence (downloadable word docs)</a:t>
                      </a:r>
                    </a:p>
                    <a:p>
                      <a:endParaRPr lang="en-US" dirty="0">
                        <a:latin typeface="+mn-lt"/>
                      </a:endParaRP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altLang="en-US" sz="1800" b="0" i="0" u="none" strike="noStrike" cap="none" normalizeH="0" baseline="0" dirty="0">
                          <a:ln>
                            <a:noFill/>
                          </a:ln>
                          <a:solidFill>
                            <a:srgbClr val="306278"/>
                          </a:solidFill>
                          <a:effectLst/>
                          <a:latin typeface="+mn-lt"/>
                          <a:ea typeface="ＭＳ Ｐゴシック" charset="-128"/>
                          <a:hlinkClick r:id="rId2"/>
                        </a:rPr>
                        <a:t>http://victoriancurriculum.vcaa.vic.edu.au</a:t>
                      </a:r>
                      <a:endParaRPr kumimoji="0" lang="en-AU" altLang="en-US" sz="1800" b="0" i="0" u="none" strike="noStrike" cap="none" normalizeH="0" baseline="0" dirty="0">
                        <a:ln>
                          <a:noFill/>
                        </a:ln>
                        <a:solidFill>
                          <a:srgbClr val="306278"/>
                        </a:solidFill>
                        <a:effectLst/>
                        <a:latin typeface="+mn-lt"/>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rgbClr val="306278"/>
                        </a:solidFill>
                        <a:effectLst/>
                        <a:latin typeface="+mn-lt"/>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AU" altLang="en-US" sz="1800" b="0" i="0" u="none" strike="noStrike" cap="none" normalizeH="0" baseline="0" dirty="0">
                          <a:ln>
                            <a:noFill/>
                          </a:ln>
                          <a:solidFill>
                            <a:srgbClr val="000000"/>
                          </a:solidFill>
                          <a:effectLst/>
                          <a:latin typeface="+mn-lt"/>
                          <a:ea typeface="ＭＳ Ｐゴシック" charset="-128"/>
                          <a:hlinkClick r:id="rId3"/>
                        </a:rPr>
                        <a:t>http://victoriancurriculum.vcaa.vic.edu.au/mathematics/introduction/scope-and-sequence</a:t>
                      </a:r>
                      <a:endParaRPr kumimoji="0" lang="en-AU" altLang="en-US" sz="1800" b="0" i="0" u="none" strike="noStrike" cap="none" normalizeH="0" baseline="0" dirty="0">
                        <a:ln>
                          <a:noFill/>
                        </a:ln>
                        <a:solidFill>
                          <a:srgbClr val="000000"/>
                        </a:solidFill>
                        <a:effectLst/>
                        <a:latin typeface="+mn-lt"/>
                        <a:ea typeface="ＭＳ Ｐゴシック" charset="-128"/>
                      </a:endParaRPr>
                    </a:p>
                  </a:txBody>
                  <a:tcPr/>
                </a:tc>
                <a:extLst>
                  <a:ext uri="{0D108BD9-81ED-4DB2-BD59-A6C34878D82A}">
                    <a16:rowId xmlns:a16="http://schemas.microsoft.com/office/drawing/2014/main" val="2869683529"/>
                  </a:ext>
                </a:extLst>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err="1">
                          <a:ln>
                            <a:noFill/>
                          </a:ln>
                          <a:solidFill>
                            <a:srgbClr val="000000"/>
                          </a:solidFill>
                          <a:effectLst/>
                          <a:latin typeface="+mn-lt"/>
                          <a:ea typeface="ＭＳ Ｐゴシック" charset="-128"/>
                        </a:rPr>
                        <a:t>ReSolve</a:t>
                      </a:r>
                      <a:r>
                        <a:rPr kumimoji="0" lang="en-AU" altLang="en-US" sz="1600" b="0" i="0" u="none" strike="noStrike" cap="none" normalizeH="0" baseline="0" dirty="0">
                          <a:ln>
                            <a:noFill/>
                          </a:ln>
                          <a:solidFill>
                            <a:srgbClr val="000000"/>
                          </a:solidFill>
                          <a:effectLst/>
                          <a:latin typeface="+mn-lt"/>
                          <a:ea typeface="ＭＳ Ｐゴシック" charset="-128"/>
                        </a:rPr>
                        <a:t> (Maths by Inquiry)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0" i="0" u="none" strike="noStrike" cap="none" normalizeH="0" baseline="0" dirty="0">
                          <a:ln>
                            <a:noFill/>
                          </a:ln>
                          <a:solidFill>
                            <a:srgbClr val="000000"/>
                          </a:solidFill>
                          <a:effectLst/>
                          <a:latin typeface="+mn-lt"/>
                          <a:ea typeface="ＭＳ Ｐゴシック" charset="-128"/>
                          <a:hlinkClick r:id="rId4"/>
                        </a:rPr>
                        <a:t>www.resolve.edu.au</a:t>
                      </a:r>
                      <a:endParaRPr kumimoji="0" lang="en-AU" altLang="en-US" sz="1800" b="0" i="0" u="none" strike="noStrike" cap="none" normalizeH="0" baseline="0" dirty="0">
                        <a:ln>
                          <a:noFill/>
                        </a:ln>
                        <a:solidFill>
                          <a:srgbClr val="000000"/>
                        </a:solidFill>
                        <a:effectLst/>
                        <a:latin typeface="+mn-lt"/>
                        <a:ea typeface="ＭＳ Ｐゴシック" charset="-128"/>
                      </a:endParaRPr>
                    </a:p>
                  </a:txBody>
                  <a:tcPr/>
                </a:tc>
                <a:extLst>
                  <a:ext uri="{0D108BD9-81ED-4DB2-BD59-A6C34878D82A}">
                    <a16:rowId xmlns:a16="http://schemas.microsoft.com/office/drawing/2014/main" val="1673845676"/>
                  </a:ext>
                </a:extLst>
              </a:tr>
            </a:tbl>
          </a:graphicData>
        </a:graphic>
      </p:graphicFrame>
    </p:spTree>
    <p:extLst>
      <p:ext uri="{BB962C8B-B14F-4D97-AF65-F5344CB8AC3E}">
        <p14:creationId xmlns:p14="http://schemas.microsoft.com/office/powerpoint/2010/main" val="1614457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A6B4-B183-4DEB-868B-64340FCF9EA3}"/>
              </a:ext>
            </a:extLst>
          </p:cNvPr>
          <p:cNvSpPr>
            <a:spLocks noGrp="1"/>
          </p:cNvSpPr>
          <p:nvPr>
            <p:ph type="title"/>
          </p:nvPr>
        </p:nvSpPr>
        <p:spPr/>
        <p:txBody>
          <a:bodyPr/>
          <a:lstStyle/>
          <a:p>
            <a:r>
              <a:rPr lang="en-US" dirty="0"/>
              <a:t>Thank you and Feedback</a:t>
            </a:r>
          </a:p>
        </p:txBody>
      </p:sp>
      <p:sp>
        <p:nvSpPr>
          <p:cNvPr id="3" name="Content Placeholder 2">
            <a:extLst>
              <a:ext uri="{FF2B5EF4-FFF2-40B4-BE49-F238E27FC236}">
                <a16:creationId xmlns:a16="http://schemas.microsoft.com/office/drawing/2014/main" id="{B63D40BB-E165-4447-B610-7EC3901E161A}"/>
              </a:ext>
            </a:extLst>
          </p:cNvPr>
          <p:cNvSpPr>
            <a:spLocks noGrp="1"/>
          </p:cNvSpPr>
          <p:nvPr>
            <p:ph idx="1"/>
          </p:nvPr>
        </p:nvSpPr>
        <p:spPr/>
        <p:txBody>
          <a:bodyPr/>
          <a:lstStyle/>
          <a:p>
            <a:pPr marL="0" indent="0">
              <a:buNone/>
            </a:pPr>
            <a:endParaRPr lang="en-US" dirty="0"/>
          </a:p>
          <a:p>
            <a:r>
              <a:rPr lang="en-AU" dirty="0"/>
              <a:t>Thursday 6 December 2018</a:t>
            </a:r>
          </a:p>
          <a:p>
            <a:endParaRPr lang="en-AU" dirty="0"/>
          </a:p>
          <a:p>
            <a:pPr marL="0" indent="0">
              <a:buNone/>
            </a:pPr>
            <a:r>
              <a:rPr lang="en-AU" u="sng" dirty="0">
                <a:hlinkClick r:id="rId2"/>
              </a:rPr>
              <a:t>https://www.surveymonkey.com/r/MAV1806</a:t>
            </a:r>
            <a:endParaRPr lang="en-AU" dirty="0"/>
          </a:p>
          <a:p>
            <a:pPr marL="0" indent="0">
              <a:buNone/>
            </a:pPr>
            <a:endParaRPr lang="en-AU" dirty="0"/>
          </a:p>
          <a:p>
            <a:endParaRPr lang="en-US" dirty="0"/>
          </a:p>
        </p:txBody>
      </p:sp>
    </p:spTree>
    <p:extLst>
      <p:ext uri="{BB962C8B-B14F-4D97-AF65-F5344CB8AC3E}">
        <p14:creationId xmlns:p14="http://schemas.microsoft.com/office/powerpoint/2010/main" val="61003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0" dirty="0">
                <a:latin typeface="Arno Pro"/>
              </a:rPr>
              <a:t>Warm Up  - The 24 game</a:t>
            </a:r>
            <a:br>
              <a:rPr lang="en-AU" b="0" dirty="0">
                <a:latin typeface="Arno Pro"/>
              </a:rPr>
            </a:br>
            <a:r>
              <a:rPr lang="en-AU" sz="4000" b="0" dirty="0">
                <a:latin typeface="Arno Pro"/>
              </a:rPr>
              <a:t>Integers</a:t>
            </a:r>
            <a:endParaRPr lang="en-US" sz="4000" b="0"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solidFill>
                  <a:schemeClr val="accent1">
                    <a:lumMod val="75000"/>
                  </a:schemeClr>
                </a:solidFill>
              </a:rPr>
              <a:t>The Rules: </a:t>
            </a:r>
          </a:p>
          <a:p>
            <a:pPr marL="0" indent="0">
              <a:buNone/>
            </a:pPr>
            <a:r>
              <a:rPr lang="en-US" i="1" dirty="0"/>
              <a:t>Game for two players</a:t>
            </a:r>
            <a:endParaRPr lang="en-US" b="1" dirty="0">
              <a:solidFill>
                <a:schemeClr val="accent1">
                  <a:lumMod val="75000"/>
                </a:schemeClr>
              </a:solidFill>
            </a:endParaRPr>
          </a:p>
          <a:p>
            <a:r>
              <a:rPr lang="en-US" dirty="0"/>
              <a:t>Cards are worth 1, 2 or 3 points, in order of difficulty</a:t>
            </a:r>
          </a:p>
          <a:p>
            <a:r>
              <a:rPr lang="en-US" dirty="0"/>
              <a:t>Play in pairs, (</a:t>
            </a:r>
            <a:r>
              <a:rPr lang="en-US" dirty="0">
                <a:solidFill>
                  <a:srgbClr val="FF0000"/>
                </a:solidFill>
              </a:rPr>
              <a:t>9</a:t>
            </a:r>
            <a:r>
              <a:rPr lang="en-US" dirty="0"/>
              <a:t>’s filled in </a:t>
            </a:r>
            <a:r>
              <a:rPr lang="en-US" dirty="0">
                <a:solidFill>
                  <a:srgbClr val="FF0000"/>
                </a:solidFill>
              </a:rPr>
              <a:t>red)</a:t>
            </a:r>
            <a:r>
              <a:rPr lang="en-US" dirty="0"/>
              <a:t>. Start with 1 point cards(have one white dot)</a:t>
            </a:r>
          </a:p>
          <a:p>
            <a:r>
              <a:rPr lang="en-US" dirty="0"/>
              <a:t>Place cards on table, between two players. Both players are playing at the same time for the same top card.</a:t>
            </a:r>
          </a:p>
          <a:p>
            <a:r>
              <a:rPr lang="en-US" dirty="0"/>
              <a:t>Use all 4 numbers on the card to make 24.</a:t>
            </a:r>
          </a:p>
          <a:p>
            <a:r>
              <a:rPr lang="en-US" dirty="0"/>
              <a:t>You can add, subtract, multiply or divide.</a:t>
            </a:r>
          </a:p>
          <a:p>
            <a:r>
              <a:rPr lang="en-US" dirty="0"/>
              <a:t>Win a card by being the first to touch the card and give a correct solution</a:t>
            </a:r>
          </a:p>
          <a:p>
            <a:r>
              <a:rPr lang="en-US" dirty="0"/>
              <a:t>Once you take your card the next card is in play.</a:t>
            </a:r>
          </a:p>
          <a:p>
            <a:pPr marL="0" indent="0">
              <a:buNone/>
            </a:pPr>
            <a:r>
              <a:rPr lang="en-US" b="1" dirty="0">
                <a:solidFill>
                  <a:schemeClr val="accent1">
                    <a:lumMod val="75000"/>
                  </a:schemeClr>
                </a:solidFill>
              </a:rPr>
              <a:t>Aim: </a:t>
            </a:r>
          </a:p>
          <a:p>
            <a:r>
              <a:rPr lang="en-US" dirty="0"/>
              <a:t>To make 24 with all four numbers on a card. You can add, subtract, multiply or divide.</a:t>
            </a:r>
          </a:p>
          <a:p>
            <a:r>
              <a:rPr lang="en-US" dirty="0"/>
              <a:t>Winner is the player with the most points after all cards are claimed.</a:t>
            </a:r>
          </a:p>
          <a:p>
            <a:pPr marL="0" indent="0">
              <a:buNone/>
            </a:pPr>
            <a:endParaRPr lang="en-US" dirty="0"/>
          </a:p>
          <a:p>
            <a:endParaRPr lang="en-US" dirty="0"/>
          </a:p>
        </p:txBody>
      </p:sp>
    </p:spTree>
    <p:extLst>
      <p:ext uri="{BB962C8B-B14F-4D97-AF65-F5344CB8AC3E}">
        <p14:creationId xmlns:p14="http://schemas.microsoft.com/office/powerpoint/2010/main" val="379200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B2FDF-F8B1-4019-ABC3-9A036837ED98}"/>
              </a:ext>
            </a:extLst>
          </p:cNvPr>
          <p:cNvSpPr>
            <a:spLocks noGrp="1"/>
          </p:cNvSpPr>
          <p:nvPr>
            <p:ph type="title"/>
          </p:nvPr>
        </p:nvSpPr>
        <p:spPr>
          <a:xfrm>
            <a:off x="838200" y="365126"/>
            <a:ext cx="10515600" cy="955674"/>
          </a:xfrm>
        </p:spPr>
        <p:txBody>
          <a:bodyPr/>
          <a:lstStyle/>
          <a:p>
            <a:r>
              <a:rPr lang="en-AU" dirty="0"/>
              <a:t>24 Game Integers</a:t>
            </a:r>
          </a:p>
        </p:txBody>
      </p:sp>
      <p:pic>
        <p:nvPicPr>
          <p:cNvPr id="5" name="Content Placeholder 4">
            <a:extLst>
              <a:ext uri="{FF2B5EF4-FFF2-40B4-BE49-F238E27FC236}">
                <a16:creationId xmlns:a16="http://schemas.microsoft.com/office/drawing/2014/main" id="{28ED09F1-F506-434F-A72C-50A57E3D84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7810" y="1825625"/>
            <a:ext cx="4456380" cy="4351338"/>
          </a:xfrm>
        </p:spPr>
      </p:pic>
      <p:sp>
        <p:nvSpPr>
          <p:cNvPr id="6" name="TextBox 5">
            <a:extLst>
              <a:ext uri="{FF2B5EF4-FFF2-40B4-BE49-F238E27FC236}">
                <a16:creationId xmlns:a16="http://schemas.microsoft.com/office/drawing/2014/main" id="{8247C4FF-1EA4-4D71-90F1-C27C1DB83B1D}"/>
              </a:ext>
            </a:extLst>
          </p:cNvPr>
          <p:cNvSpPr txBox="1"/>
          <p:nvPr/>
        </p:nvSpPr>
        <p:spPr>
          <a:xfrm>
            <a:off x="8663233" y="3200400"/>
            <a:ext cx="2817567" cy="954107"/>
          </a:xfrm>
          <a:prstGeom prst="rect">
            <a:avLst/>
          </a:prstGeom>
          <a:noFill/>
        </p:spPr>
        <p:txBody>
          <a:bodyPr wrap="square" rtlCol="0">
            <a:spAutoFit/>
          </a:bodyPr>
          <a:lstStyle/>
          <a:p>
            <a:r>
              <a:rPr lang="en-AU" sz="2800" dirty="0"/>
              <a:t>Solution</a:t>
            </a:r>
          </a:p>
          <a:p>
            <a:r>
              <a:rPr lang="en-AU" sz="2800" dirty="0"/>
              <a:t> (</a:t>
            </a:r>
            <a:r>
              <a:rPr lang="en-AU" sz="2800" baseline="30000" dirty="0"/>
              <a:t>-</a:t>
            </a:r>
            <a:r>
              <a:rPr lang="en-AU" sz="2800" dirty="0"/>
              <a:t>5 - </a:t>
            </a:r>
            <a:r>
              <a:rPr lang="en-AU" sz="2800" baseline="30000" dirty="0"/>
              <a:t>-</a:t>
            </a:r>
            <a:r>
              <a:rPr lang="en-AU" sz="2800" dirty="0"/>
              <a:t>8) x (8x1)</a:t>
            </a:r>
          </a:p>
        </p:txBody>
      </p:sp>
    </p:spTree>
    <p:extLst>
      <p:ext uri="{BB962C8B-B14F-4D97-AF65-F5344CB8AC3E}">
        <p14:creationId xmlns:p14="http://schemas.microsoft.com/office/powerpoint/2010/main" val="2606941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181F-DDC9-45BC-A448-9D528A2EF021}"/>
              </a:ext>
            </a:extLst>
          </p:cNvPr>
          <p:cNvSpPr>
            <a:spLocks noGrp="1"/>
          </p:cNvSpPr>
          <p:nvPr>
            <p:ph type="title"/>
          </p:nvPr>
        </p:nvSpPr>
        <p:spPr/>
        <p:txBody>
          <a:bodyPr/>
          <a:lstStyle/>
          <a:p>
            <a:r>
              <a:rPr lang="en-AU" dirty="0">
                <a:solidFill>
                  <a:srgbClr val="00C8FF"/>
                </a:solidFill>
              </a:rPr>
              <a:t>Content strand  - </a:t>
            </a:r>
            <a:r>
              <a:rPr lang="en-AU" sz="3600" dirty="0">
                <a:solidFill>
                  <a:srgbClr val="00C8FF"/>
                </a:solidFill>
              </a:rPr>
              <a:t>Number and Algebra</a:t>
            </a:r>
            <a:endParaRPr lang="en-US" sz="3600" dirty="0"/>
          </a:p>
        </p:txBody>
      </p:sp>
      <p:sp>
        <p:nvSpPr>
          <p:cNvPr id="3" name="Content Placeholder 2">
            <a:extLst>
              <a:ext uri="{FF2B5EF4-FFF2-40B4-BE49-F238E27FC236}">
                <a16:creationId xmlns:a16="http://schemas.microsoft.com/office/drawing/2014/main" id="{CDC708EA-733A-4660-8BD7-EB42149A11D4}"/>
              </a:ext>
            </a:extLst>
          </p:cNvPr>
          <p:cNvSpPr>
            <a:spLocks noGrp="1"/>
          </p:cNvSpPr>
          <p:nvPr>
            <p:ph idx="1"/>
          </p:nvPr>
        </p:nvSpPr>
        <p:spPr>
          <a:xfrm>
            <a:off x="838200" y="1835052"/>
            <a:ext cx="10515600" cy="4351338"/>
          </a:xfrm>
        </p:spPr>
        <p:txBody>
          <a:bodyPr/>
          <a:lstStyle/>
          <a:p>
            <a:r>
              <a:rPr lang="en-AU" altLang="en-US" dirty="0">
                <a:solidFill>
                  <a:srgbClr val="003087"/>
                </a:solidFill>
                <a:ea typeface="ＭＳ Ｐゴシック" charset="-128"/>
              </a:rPr>
              <a:t>Sub – strands</a:t>
            </a:r>
          </a:p>
          <a:p>
            <a:pPr lvl="1"/>
            <a:r>
              <a:rPr lang="en-AU" altLang="en-US" dirty="0">
                <a:solidFill>
                  <a:srgbClr val="003087"/>
                </a:solidFill>
                <a:ea typeface="ＭＳ Ｐゴシック" charset="-128"/>
              </a:rPr>
              <a:t>Number and Place Value</a:t>
            </a:r>
          </a:p>
          <a:p>
            <a:pPr lvl="1"/>
            <a:r>
              <a:rPr lang="en-AU" altLang="en-US" dirty="0">
                <a:solidFill>
                  <a:srgbClr val="003087"/>
                </a:solidFill>
                <a:ea typeface="ＭＳ Ｐゴシック" charset="-128"/>
              </a:rPr>
              <a:t>Real Numbers</a:t>
            </a:r>
          </a:p>
          <a:p>
            <a:pPr lvl="1"/>
            <a:r>
              <a:rPr lang="en-AU" altLang="en-US" dirty="0">
                <a:solidFill>
                  <a:srgbClr val="003087"/>
                </a:solidFill>
                <a:ea typeface="ＭＳ Ｐゴシック" charset="-128"/>
              </a:rPr>
              <a:t>Money and Financial Matters</a:t>
            </a:r>
          </a:p>
          <a:p>
            <a:pPr lvl="1"/>
            <a:r>
              <a:rPr lang="en-AU" altLang="en-US" dirty="0">
                <a:solidFill>
                  <a:srgbClr val="003087"/>
                </a:solidFill>
                <a:ea typeface="ＭＳ Ｐゴシック" charset="-128"/>
              </a:rPr>
              <a:t>Patterns and Algebra</a:t>
            </a:r>
          </a:p>
          <a:p>
            <a:pPr lvl="1"/>
            <a:r>
              <a:rPr lang="en-AU" altLang="en-US" dirty="0">
                <a:solidFill>
                  <a:srgbClr val="003087"/>
                </a:solidFill>
                <a:ea typeface="ＭＳ Ｐゴシック" charset="-128"/>
              </a:rPr>
              <a:t>Linear and Non-Linear Relationships</a:t>
            </a:r>
          </a:p>
          <a:p>
            <a:r>
              <a:rPr lang="en-AU" altLang="en-US" dirty="0">
                <a:solidFill>
                  <a:srgbClr val="003087"/>
                </a:solidFill>
                <a:ea typeface="ＭＳ Ｐゴシック" charset="-128"/>
              </a:rPr>
              <a:t>Focus – </a:t>
            </a:r>
          </a:p>
          <a:p>
            <a:pPr lvl="2"/>
            <a:r>
              <a:rPr lang="en-AU" altLang="en-US" dirty="0">
                <a:solidFill>
                  <a:srgbClr val="003087"/>
                </a:solidFill>
                <a:ea typeface="ＭＳ Ｐゴシック" charset="-128"/>
              </a:rPr>
              <a:t>Patterns and Algebra</a:t>
            </a:r>
          </a:p>
          <a:p>
            <a:pPr lvl="2"/>
            <a:r>
              <a:rPr lang="en-AU" altLang="en-US" dirty="0">
                <a:solidFill>
                  <a:srgbClr val="003087"/>
                </a:solidFill>
                <a:ea typeface="ＭＳ Ｐゴシック" charset="-128"/>
              </a:rPr>
              <a:t>Real Numbers</a:t>
            </a:r>
          </a:p>
          <a:p>
            <a:pPr marL="0" indent="0">
              <a:buNone/>
            </a:pPr>
            <a:endParaRPr lang="en-US" dirty="0"/>
          </a:p>
        </p:txBody>
      </p:sp>
    </p:spTree>
    <p:extLst>
      <p:ext uri="{BB962C8B-B14F-4D97-AF65-F5344CB8AC3E}">
        <p14:creationId xmlns:p14="http://schemas.microsoft.com/office/powerpoint/2010/main" val="2647082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8EE3-9684-4511-B56C-5163E16E4048}"/>
              </a:ext>
            </a:extLst>
          </p:cNvPr>
          <p:cNvSpPr>
            <a:spLocks noGrp="1"/>
          </p:cNvSpPr>
          <p:nvPr>
            <p:ph type="title"/>
          </p:nvPr>
        </p:nvSpPr>
        <p:spPr/>
        <p:txBody>
          <a:bodyPr/>
          <a:lstStyle/>
          <a:p>
            <a:r>
              <a:rPr lang="en-AU" altLang="en-US" dirty="0">
                <a:solidFill>
                  <a:srgbClr val="00C8FF"/>
                </a:solidFill>
                <a:ea typeface="ＭＳ Ｐゴシック" charset="-128"/>
              </a:rPr>
              <a:t>An example  - Year 8 </a:t>
            </a:r>
            <a:endParaRPr lang="en-US" dirty="0"/>
          </a:p>
        </p:txBody>
      </p:sp>
      <p:sp>
        <p:nvSpPr>
          <p:cNvPr id="3" name="Content Placeholder 2">
            <a:extLst>
              <a:ext uri="{FF2B5EF4-FFF2-40B4-BE49-F238E27FC236}">
                <a16:creationId xmlns:a16="http://schemas.microsoft.com/office/drawing/2014/main" id="{1EF07BB5-A713-48BA-90F0-5785FE9CB879}"/>
              </a:ext>
            </a:extLst>
          </p:cNvPr>
          <p:cNvSpPr>
            <a:spLocks noGrp="1"/>
          </p:cNvSpPr>
          <p:nvPr>
            <p:ph idx="1"/>
          </p:nvPr>
        </p:nvSpPr>
        <p:spPr/>
        <p:txBody>
          <a:bodyPr>
            <a:normAutofit/>
          </a:bodyPr>
          <a:lstStyle/>
          <a:p>
            <a:r>
              <a:rPr lang="en-US" dirty="0">
                <a:solidFill>
                  <a:srgbClr val="003087"/>
                </a:solidFill>
              </a:rPr>
              <a:t>Scope and sequence chart</a:t>
            </a:r>
          </a:p>
          <a:p>
            <a:r>
              <a:rPr lang="en-AU" altLang="en-US" dirty="0">
                <a:solidFill>
                  <a:srgbClr val="003087"/>
                </a:solidFill>
                <a:ea typeface="ＭＳ Ｐゴシック" charset="-128"/>
              </a:rPr>
              <a:t>Content strand  - Number and Algebra</a:t>
            </a:r>
          </a:p>
          <a:p>
            <a:pPr>
              <a:buFont typeface="Arial"/>
              <a:buChar char="•"/>
              <a:defRPr/>
            </a:pPr>
            <a:r>
              <a:rPr lang="en-US" dirty="0">
                <a:solidFill>
                  <a:srgbClr val="003087"/>
                </a:solidFill>
              </a:rPr>
              <a:t>Copies provided </a:t>
            </a:r>
            <a:r>
              <a:rPr lang="en-AU" dirty="0">
                <a:solidFill>
                  <a:srgbClr val="003087"/>
                </a:solidFill>
              </a:rPr>
              <a:t>with</a:t>
            </a:r>
          </a:p>
          <a:p>
            <a:pPr lvl="1">
              <a:buFont typeface="Arial"/>
              <a:buChar char="–"/>
              <a:defRPr/>
            </a:pPr>
            <a:r>
              <a:rPr lang="en-AU" dirty="0">
                <a:solidFill>
                  <a:srgbClr val="003087"/>
                </a:solidFill>
              </a:rPr>
              <a:t>Year 7 focus</a:t>
            </a:r>
          </a:p>
          <a:p>
            <a:pPr lvl="1">
              <a:buFont typeface="Arial"/>
              <a:buChar char="–"/>
              <a:defRPr/>
            </a:pPr>
            <a:r>
              <a:rPr lang="en-AU" dirty="0">
                <a:solidFill>
                  <a:srgbClr val="003087"/>
                </a:solidFill>
              </a:rPr>
              <a:t>Year 8 focus</a:t>
            </a:r>
          </a:p>
          <a:p>
            <a:pPr lvl="1">
              <a:buFont typeface="Arial"/>
              <a:buChar char="–"/>
              <a:defRPr/>
            </a:pPr>
            <a:r>
              <a:rPr lang="en-AU" dirty="0">
                <a:solidFill>
                  <a:srgbClr val="003087"/>
                </a:solidFill>
              </a:rPr>
              <a:t>Year 9 focus</a:t>
            </a:r>
          </a:p>
          <a:p>
            <a:pPr lvl="1">
              <a:buFont typeface="Arial"/>
              <a:buChar char="–"/>
              <a:defRPr/>
            </a:pPr>
            <a:r>
              <a:rPr lang="en-AU" dirty="0">
                <a:solidFill>
                  <a:srgbClr val="003087"/>
                </a:solidFill>
              </a:rPr>
              <a:t>Year 10 focus</a:t>
            </a:r>
          </a:p>
          <a:p>
            <a:pPr marL="457200" lvl="1" indent="0">
              <a:buNone/>
              <a:defRPr/>
            </a:pPr>
            <a:r>
              <a:rPr lang="en-AU" i="1" dirty="0">
                <a:solidFill>
                  <a:srgbClr val="003087"/>
                </a:solidFill>
              </a:rPr>
              <a:t>Key concepts to be referred to during various tasks</a:t>
            </a:r>
            <a:endParaRPr lang="en-AU" dirty="0">
              <a:solidFill>
                <a:srgbClr val="003087"/>
              </a:solidFill>
            </a:endParaRPr>
          </a:p>
          <a:p>
            <a:pPr>
              <a:buFont typeface="Arial"/>
              <a:buChar char="•"/>
              <a:defRPr/>
            </a:pPr>
            <a:r>
              <a:rPr lang="en-AU" altLang="en-US" dirty="0">
                <a:solidFill>
                  <a:srgbClr val="003087"/>
                </a:solidFill>
                <a:ea typeface="ＭＳ Ｐゴシック" charset="-128"/>
              </a:rPr>
              <a:t>Be aware of the level above (level 9) and the level below (level 7)</a:t>
            </a:r>
          </a:p>
          <a:p>
            <a:pPr>
              <a:buFont typeface="Arial"/>
              <a:buChar char="•"/>
              <a:defRPr/>
            </a:pPr>
            <a:endParaRPr lang="en-AU" dirty="0">
              <a:solidFill>
                <a:srgbClr val="003087"/>
              </a:solidFill>
            </a:endParaRPr>
          </a:p>
          <a:p>
            <a:pPr marL="457200" lvl="1" indent="0">
              <a:buNone/>
              <a:defRPr/>
            </a:pPr>
            <a:endParaRPr lang="en-AU" i="1" dirty="0">
              <a:solidFill>
                <a:srgbClr val="003087"/>
              </a:solidFill>
            </a:endParaRPr>
          </a:p>
        </p:txBody>
      </p:sp>
    </p:spTree>
    <p:extLst>
      <p:ext uri="{BB962C8B-B14F-4D97-AF65-F5344CB8AC3E}">
        <p14:creationId xmlns:p14="http://schemas.microsoft.com/office/powerpoint/2010/main" val="3498536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C0F4-3569-4E5E-8B8E-A57EB2338C10}"/>
              </a:ext>
            </a:extLst>
          </p:cNvPr>
          <p:cNvSpPr>
            <a:spLocks noGrp="1"/>
          </p:cNvSpPr>
          <p:nvPr>
            <p:ph type="title"/>
          </p:nvPr>
        </p:nvSpPr>
        <p:spPr/>
        <p:txBody>
          <a:bodyPr>
            <a:noAutofit/>
          </a:bodyPr>
          <a:lstStyle/>
          <a:p>
            <a:r>
              <a:rPr lang="en-AU" altLang="en-US" sz="2800" dirty="0">
                <a:solidFill>
                  <a:srgbClr val="00C8FF"/>
                </a:solidFill>
                <a:ea typeface="ＭＳ Ｐゴシック" charset="-128"/>
              </a:rPr>
              <a:t>Mathematics Scope and Sequence chart</a:t>
            </a:r>
            <a:br>
              <a:rPr lang="en-AU" altLang="en-US" sz="2800" dirty="0">
                <a:solidFill>
                  <a:srgbClr val="00C8FF"/>
                </a:solidFill>
                <a:ea typeface="ＭＳ Ｐゴシック" charset="-128"/>
              </a:rPr>
            </a:br>
            <a:r>
              <a:rPr lang="en-AU" altLang="en-US" sz="2800" dirty="0">
                <a:solidFill>
                  <a:srgbClr val="00C8FF"/>
                </a:solidFill>
                <a:ea typeface="ＭＳ Ｐゴシック" charset="-128"/>
              </a:rPr>
              <a:t>(Victorian Curriculum &amp; AC). </a:t>
            </a:r>
            <a:br>
              <a:rPr lang="en-AU" altLang="en-US" sz="2800" dirty="0">
                <a:solidFill>
                  <a:srgbClr val="00C8FF"/>
                </a:solidFill>
                <a:ea typeface="ＭＳ Ｐゴシック" charset="-128"/>
              </a:rPr>
            </a:br>
            <a:r>
              <a:rPr lang="en-AU" altLang="en-US" sz="2800" dirty="0">
                <a:solidFill>
                  <a:srgbClr val="00C8FF"/>
                </a:solidFill>
                <a:ea typeface="ＭＳ Ｐゴシック" charset="-128"/>
              </a:rPr>
              <a:t>Example: Number &amp; Algebra</a:t>
            </a:r>
            <a:endParaRPr lang="en-US" sz="2800" dirty="0"/>
          </a:p>
        </p:txBody>
      </p:sp>
      <p:graphicFrame>
        <p:nvGraphicFramePr>
          <p:cNvPr id="5" name="Content Placeholder 4">
            <a:extLst>
              <a:ext uri="{FF2B5EF4-FFF2-40B4-BE49-F238E27FC236}">
                <a16:creationId xmlns:a16="http://schemas.microsoft.com/office/drawing/2014/main" id="{54795C51-FD8B-4663-8F10-7718248FC987}"/>
              </a:ext>
            </a:extLst>
          </p:cNvPr>
          <p:cNvGraphicFramePr>
            <a:graphicFrameLocks noGrp="1"/>
          </p:cNvGraphicFramePr>
          <p:nvPr>
            <p:ph idx="1"/>
            <p:extLst>
              <p:ext uri="{D42A27DB-BD31-4B8C-83A1-F6EECF244321}">
                <p14:modId xmlns:p14="http://schemas.microsoft.com/office/powerpoint/2010/main" val="3695404034"/>
              </p:ext>
            </p:extLst>
          </p:nvPr>
        </p:nvGraphicFramePr>
        <p:xfrm>
          <a:off x="680357" y="1877877"/>
          <a:ext cx="10831286" cy="4302760"/>
        </p:xfrm>
        <a:graphic>
          <a:graphicData uri="http://schemas.openxmlformats.org/drawingml/2006/table">
            <a:tbl>
              <a:tblPr firstRow="1" bandRow="1">
                <a:tableStyleId>{5C22544A-7EE6-4342-B048-85BDC9FD1C3A}</a:tableStyleId>
              </a:tblPr>
              <a:tblGrid>
                <a:gridCol w="900249">
                  <a:extLst>
                    <a:ext uri="{9D8B030D-6E8A-4147-A177-3AD203B41FA5}">
                      <a16:colId xmlns:a16="http://schemas.microsoft.com/office/drawing/2014/main" val="1679328137"/>
                    </a:ext>
                  </a:extLst>
                </a:gridCol>
                <a:gridCol w="1371600">
                  <a:extLst>
                    <a:ext uri="{9D8B030D-6E8A-4147-A177-3AD203B41FA5}">
                      <a16:colId xmlns:a16="http://schemas.microsoft.com/office/drawing/2014/main" val="1309424238"/>
                    </a:ext>
                  </a:extLst>
                </a:gridCol>
                <a:gridCol w="3278777">
                  <a:extLst>
                    <a:ext uri="{9D8B030D-6E8A-4147-A177-3AD203B41FA5}">
                      <a16:colId xmlns:a16="http://schemas.microsoft.com/office/drawing/2014/main" val="961241616"/>
                    </a:ext>
                  </a:extLst>
                </a:gridCol>
                <a:gridCol w="2795451">
                  <a:extLst>
                    <a:ext uri="{9D8B030D-6E8A-4147-A177-3AD203B41FA5}">
                      <a16:colId xmlns:a16="http://schemas.microsoft.com/office/drawing/2014/main" val="158196117"/>
                    </a:ext>
                  </a:extLst>
                </a:gridCol>
                <a:gridCol w="2485209">
                  <a:extLst>
                    <a:ext uri="{9D8B030D-6E8A-4147-A177-3AD203B41FA5}">
                      <a16:colId xmlns:a16="http://schemas.microsoft.com/office/drawing/2014/main" val="2347854410"/>
                    </a:ext>
                  </a:extLst>
                </a:gridCol>
              </a:tblGrid>
              <a:tr h="370840">
                <a:tc>
                  <a:txBody>
                    <a:bodyPr/>
                    <a:lstStyle/>
                    <a:p>
                      <a:r>
                        <a:rPr lang="en-AU" sz="1800" dirty="0"/>
                        <a:t>Strand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a:t>Sub-strand</a:t>
                      </a:r>
                    </a:p>
                  </a:txBody>
                  <a:tcPr/>
                </a:tc>
                <a:tc>
                  <a:txBody>
                    <a:bodyPr/>
                    <a:lstStyle/>
                    <a:p>
                      <a:r>
                        <a:rPr lang="en-AU" sz="1800" baseline="0" dirty="0"/>
                        <a:t>Level 7</a:t>
                      </a:r>
                      <a:endParaRPr lang="en-AU" sz="1800" dirty="0"/>
                    </a:p>
                  </a:txBody>
                  <a:tcPr/>
                </a:tc>
                <a:tc>
                  <a:txBody>
                    <a:bodyPr/>
                    <a:lstStyle/>
                    <a:p>
                      <a:r>
                        <a:rPr lang="en-AU" sz="1800" dirty="0"/>
                        <a:t>Level</a:t>
                      </a:r>
                      <a:r>
                        <a:rPr lang="en-AU" sz="1800" baseline="0" dirty="0"/>
                        <a:t> 8</a:t>
                      </a:r>
                      <a:endParaRPr lang="en-AU" sz="1800" dirty="0"/>
                    </a:p>
                  </a:txBody>
                  <a:tcPr/>
                </a:tc>
                <a:tc>
                  <a:txBody>
                    <a:bodyPr/>
                    <a:lstStyle/>
                    <a:p>
                      <a:r>
                        <a:rPr lang="en-AU" sz="1800" baseline="0" dirty="0"/>
                        <a:t>Level 9</a:t>
                      </a:r>
                      <a:endParaRPr lang="en-AU" sz="1800" dirty="0"/>
                    </a:p>
                  </a:txBody>
                  <a:tcPr/>
                </a:tc>
                <a:extLst>
                  <a:ext uri="{0D108BD9-81ED-4DB2-BD59-A6C34878D82A}">
                    <a16:rowId xmlns:a16="http://schemas.microsoft.com/office/drawing/2014/main" val="21130094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kern="1200" baseline="0" dirty="0">
                          <a:solidFill>
                            <a:schemeClr val="lt1"/>
                          </a:solidFill>
                          <a:latin typeface="+mn-lt"/>
                          <a:ea typeface="+mn-ea"/>
                          <a:cs typeface="+mn-cs"/>
                        </a:rPr>
                        <a:t>Number and Algebra</a:t>
                      </a:r>
                      <a:endParaRPr lang="en-AU" sz="1800" dirty="0"/>
                    </a:p>
                    <a:p>
                      <a:endParaRPr lang="en-US" dirty="0"/>
                    </a:p>
                  </a:txBody>
                  <a:tcPr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t>Patterns and algebra</a:t>
                      </a:r>
                    </a:p>
                    <a:p>
                      <a:endParaRPr lang="en-US" dirty="0"/>
                    </a:p>
                  </a:txBody>
                  <a:tcPr/>
                </a:tc>
                <a:tc>
                  <a:txBody>
                    <a:bodyPr/>
                    <a:lstStyle/>
                    <a:p>
                      <a:pPr marL="285750" indent="-285750">
                        <a:buFont typeface="Arial"/>
                        <a:buChar char="•"/>
                      </a:pPr>
                      <a:r>
                        <a:rPr lang="en-AU" sz="1800" b="0" i="0" u="none" strike="noStrike" kern="1200" baseline="0" dirty="0">
                          <a:solidFill>
                            <a:schemeClr val="dk1"/>
                          </a:solidFill>
                          <a:latin typeface="+mn-lt"/>
                          <a:ea typeface="+mn-ea"/>
                          <a:cs typeface="+mn-cs"/>
                        </a:rPr>
                        <a:t>Introduce the concept of variables as a way of representing numbers using letters.</a:t>
                      </a:r>
                    </a:p>
                    <a:p>
                      <a:pPr marL="285750" indent="-285750">
                        <a:buFont typeface="Arial"/>
                        <a:buChar char="•"/>
                      </a:pPr>
                      <a:r>
                        <a:rPr lang="en-AU" sz="1800" b="0" i="0" u="none" strike="noStrike" kern="1200" baseline="0" dirty="0">
                          <a:solidFill>
                            <a:schemeClr val="dk1"/>
                          </a:solidFill>
                          <a:latin typeface="+mn-lt"/>
                          <a:ea typeface="+mn-ea"/>
                          <a:cs typeface="+mn-cs"/>
                        </a:rPr>
                        <a:t>Create algebraic expressions and evaluate them by substituting a given value for each variable.</a:t>
                      </a:r>
                    </a:p>
                    <a:p>
                      <a:pPr marL="285750" indent="-285750">
                        <a:buFont typeface="Arial"/>
                        <a:buChar char="•"/>
                      </a:pPr>
                      <a:r>
                        <a:rPr lang="en-AU" sz="1800" b="0" i="0" u="none" strike="noStrike" kern="1200" baseline="0" dirty="0">
                          <a:solidFill>
                            <a:schemeClr val="dk1"/>
                          </a:solidFill>
                          <a:latin typeface="+mn-lt"/>
                          <a:ea typeface="+mn-ea"/>
                          <a:cs typeface="+mn-cs"/>
                        </a:rPr>
                        <a:t>Extend and apply the laws and properties of arithmetic to algebraic terms and expressions</a:t>
                      </a:r>
                      <a:endParaRPr lang="en-US" dirty="0"/>
                    </a:p>
                  </a:txBody>
                  <a:tcPr/>
                </a:tc>
                <a:tc>
                  <a:txBody>
                    <a:bodyPr/>
                    <a:lstStyle/>
                    <a:p>
                      <a:pPr marL="285750" indent="-285750">
                        <a:buFont typeface="Arial"/>
                        <a:buChar char="•"/>
                      </a:pPr>
                      <a:r>
                        <a:rPr lang="en-AU" sz="1800" b="0" i="0" u="none" strike="noStrike" kern="1200" baseline="0" dirty="0">
                          <a:solidFill>
                            <a:schemeClr val="dk1"/>
                          </a:solidFill>
                          <a:latin typeface="+mn-lt"/>
                          <a:ea typeface="+mn-ea"/>
                          <a:cs typeface="+mn-cs"/>
                        </a:rPr>
                        <a:t>Extend and apply the distributive law to the expansion of algebraic expressions.</a:t>
                      </a:r>
                    </a:p>
                    <a:p>
                      <a:pPr marL="285750" indent="-285750">
                        <a:buFont typeface="Arial"/>
                        <a:buChar char="•"/>
                      </a:pPr>
                      <a:r>
                        <a:rPr lang="en-AU" sz="1800" b="0" i="0" u="none" strike="noStrike" kern="1200" baseline="0" dirty="0">
                          <a:solidFill>
                            <a:schemeClr val="dk1"/>
                          </a:solidFill>
                          <a:latin typeface="+mn-lt"/>
                          <a:ea typeface="+mn-ea"/>
                          <a:cs typeface="+mn-cs"/>
                        </a:rPr>
                        <a:t>Factorise algebraic expressions by identifying numerical factors.</a:t>
                      </a:r>
                    </a:p>
                    <a:p>
                      <a:pPr marL="285750" indent="-285750">
                        <a:buFont typeface="Arial"/>
                        <a:buChar char="•"/>
                      </a:pPr>
                      <a:r>
                        <a:rPr lang="en-AU" sz="1800" b="0" i="0" u="none" strike="noStrike" kern="1200" baseline="0" dirty="0">
                          <a:solidFill>
                            <a:schemeClr val="dk1"/>
                          </a:solidFill>
                          <a:latin typeface="+mn-lt"/>
                          <a:ea typeface="+mn-ea"/>
                          <a:cs typeface="+mn-cs"/>
                        </a:rPr>
                        <a:t>Simplify algebraic expressions involving the four operations. </a:t>
                      </a:r>
                      <a:endParaRPr lang="en-AU" sz="1800" dirty="0"/>
                    </a:p>
                    <a:p>
                      <a:endParaRPr lang="en-US" dirty="0"/>
                    </a:p>
                  </a:txBody>
                  <a:tcPr/>
                </a:tc>
                <a:tc>
                  <a:txBody>
                    <a:bodyPr/>
                    <a:lstStyle/>
                    <a:p>
                      <a:pPr marL="285750" indent="-285750">
                        <a:buFont typeface="Arial"/>
                        <a:buChar char="•"/>
                      </a:pPr>
                      <a:r>
                        <a:rPr lang="en-AU" sz="1800" b="0" i="0" u="none" strike="noStrike" kern="1200" baseline="0" dirty="0">
                          <a:solidFill>
                            <a:schemeClr val="dk1"/>
                          </a:solidFill>
                          <a:latin typeface="+mn-lt"/>
                          <a:ea typeface="+mn-ea"/>
                          <a:cs typeface="+mn-cs"/>
                        </a:rPr>
                        <a:t>Extend and apply the index laws to variables, using positive integer indices and the zero index.</a:t>
                      </a:r>
                    </a:p>
                    <a:p>
                      <a:pPr marL="285750" indent="-285750">
                        <a:buFont typeface="Arial"/>
                        <a:buChar char="•"/>
                      </a:pPr>
                      <a:r>
                        <a:rPr lang="en-AU" sz="1800" b="0" i="0" u="none" strike="noStrike" kern="1200" baseline="0" dirty="0">
                          <a:solidFill>
                            <a:schemeClr val="dk1"/>
                          </a:solidFill>
                          <a:latin typeface="+mn-lt"/>
                          <a:ea typeface="+mn-ea"/>
                          <a:cs typeface="+mn-cs"/>
                        </a:rPr>
                        <a:t>Apply the distributive law to the expansion of algebraic expressions, including binomials, and collect like terms where appropriate.</a:t>
                      </a:r>
                      <a:endParaRPr lang="en-AU" sz="1800" dirty="0"/>
                    </a:p>
                    <a:p>
                      <a:endParaRPr lang="en-US" dirty="0"/>
                    </a:p>
                  </a:txBody>
                  <a:tcPr/>
                </a:tc>
                <a:extLst>
                  <a:ext uri="{0D108BD9-81ED-4DB2-BD59-A6C34878D82A}">
                    <a16:rowId xmlns:a16="http://schemas.microsoft.com/office/drawing/2014/main" val="4248348677"/>
                  </a:ext>
                </a:extLst>
              </a:tr>
            </a:tbl>
          </a:graphicData>
        </a:graphic>
      </p:graphicFrame>
    </p:spTree>
    <p:extLst>
      <p:ext uri="{BB962C8B-B14F-4D97-AF65-F5344CB8AC3E}">
        <p14:creationId xmlns:p14="http://schemas.microsoft.com/office/powerpoint/2010/main" val="3772317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C0F4-3569-4E5E-8B8E-A57EB2338C10}"/>
              </a:ext>
            </a:extLst>
          </p:cNvPr>
          <p:cNvSpPr>
            <a:spLocks noGrp="1"/>
          </p:cNvSpPr>
          <p:nvPr>
            <p:ph type="title"/>
          </p:nvPr>
        </p:nvSpPr>
        <p:spPr/>
        <p:txBody>
          <a:bodyPr>
            <a:noAutofit/>
          </a:bodyPr>
          <a:lstStyle/>
          <a:p>
            <a:r>
              <a:rPr lang="en-AU" altLang="en-US" sz="2800" dirty="0">
                <a:solidFill>
                  <a:srgbClr val="00C8FF"/>
                </a:solidFill>
                <a:ea typeface="ＭＳ Ｐゴシック" charset="-128"/>
              </a:rPr>
              <a:t>Mathematics Scope and Sequence chart</a:t>
            </a:r>
            <a:br>
              <a:rPr lang="en-AU" altLang="en-US" sz="2800" dirty="0">
                <a:solidFill>
                  <a:srgbClr val="00C8FF"/>
                </a:solidFill>
                <a:ea typeface="ＭＳ Ｐゴシック" charset="-128"/>
              </a:rPr>
            </a:br>
            <a:r>
              <a:rPr lang="en-AU" altLang="en-US" sz="2800" dirty="0">
                <a:solidFill>
                  <a:srgbClr val="00C8FF"/>
                </a:solidFill>
                <a:ea typeface="ＭＳ Ｐゴシック" charset="-128"/>
              </a:rPr>
              <a:t>(Victorian Curriculum &amp; AC). </a:t>
            </a:r>
            <a:br>
              <a:rPr lang="en-AU" altLang="en-US" sz="2800" dirty="0">
                <a:solidFill>
                  <a:srgbClr val="00C8FF"/>
                </a:solidFill>
                <a:ea typeface="ＭＳ Ｐゴシック" charset="-128"/>
              </a:rPr>
            </a:br>
            <a:r>
              <a:rPr lang="en-AU" altLang="en-US" sz="2800" dirty="0">
                <a:solidFill>
                  <a:srgbClr val="00C8FF"/>
                </a:solidFill>
                <a:ea typeface="ＭＳ Ｐゴシック" charset="-128"/>
              </a:rPr>
              <a:t>Example: Number &amp; Algebra</a:t>
            </a:r>
            <a:endParaRPr lang="en-US" sz="2800" dirty="0"/>
          </a:p>
        </p:txBody>
      </p:sp>
      <p:graphicFrame>
        <p:nvGraphicFramePr>
          <p:cNvPr id="5" name="Content Placeholder 4">
            <a:extLst>
              <a:ext uri="{FF2B5EF4-FFF2-40B4-BE49-F238E27FC236}">
                <a16:creationId xmlns:a16="http://schemas.microsoft.com/office/drawing/2014/main" id="{54795C51-FD8B-4663-8F10-7718248FC987}"/>
              </a:ext>
            </a:extLst>
          </p:cNvPr>
          <p:cNvGraphicFramePr>
            <a:graphicFrameLocks noGrp="1"/>
          </p:cNvGraphicFramePr>
          <p:nvPr>
            <p:ph idx="1"/>
            <p:extLst>
              <p:ext uri="{D42A27DB-BD31-4B8C-83A1-F6EECF244321}">
                <p14:modId xmlns:p14="http://schemas.microsoft.com/office/powerpoint/2010/main" val="786595408"/>
              </p:ext>
            </p:extLst>
          </p:nvPr>
        </p:nvGraphicFramePr>
        <p:xfrm>
          <a:off x="680356" y="1877877"/>
          <a:ext cx="11141530" cy="4851400"/>
        </p:xfrm>
        <a:graphic>
          <a:graphicData uri="http://schemas.openxmlformats.org/drawingml/2006/table">
            <a:tbl>
              <a:tblPr firstRow="1" bandRow="1">
                <a:tableStyleId>{5C22544A-7EE6-4342-B048-85BDC9FD1C3A}</a:tableStyleId>
              </a:tblPr>
              <a:tblGrid>
                <a:gridCol w="926035">
                  <a:extLst>
                    <a:ext uri="{9D8B030D-6E8A-4147-A177-3AD203B41FA5}">
                      <a16:colId xmlns:a16="http://schemas.microsoft.com/office/drawing/2014/main" val="1679328137"/>
                    </a:ext>
                  </a:extLst>
                </a:gridCol>
                <a:gridCol w="1243162">
                  <a:extLst>
                    <a:ext uri="{9D8B030D-6E8A-4147-A177-3AD203B41FA5}">
                      <a16:colId xmlns:a16="http://schemas.microsoft.com/office/drawing/2014/main" val="1309424238"/>
                    </a:ext>
                  </a:extLst>
                </a:gridCol>
                <a:gridCol w="3414251">
                  <a:extLst>
                    <a:ext uri="{9D8B030D-6E8A-4147-A177-3AD203B41FA5}">
                      <a16:colId xmlns:a16="http://schemas.microsoft.com/office/drawing/2014/main" val="961241616"/>
                    </a:ext>
                  </a:extLst>
                </a:gridCol>
                <a:gridCol w="2924611">
                  <a:extLst>
                    <a:ext uri="{9D8B030D-6E8A-4147-A177-3AD203B41FA5}">
                      <a16:colId xmlns:a16="http://schemas.microsoft.com/office/drawing/2014/main" val="158196117"/>
                    </a:ext>
                  </a:extLst>
                </a:gridCol>
                <a:gridCol w="2633471">
                  <a:extLst>
                    <a:ext uri="{9D8B030D-6E8A-4147-A177-3AD203B41FA5}">
                      <a16:colId xmlns:a16="http://schemas.microsoft.com/office/drawing/2014/main" val="2347854410"/>
                    </a:ext>
                  </a:extLst>
                </a:gridCol>
              </a:tblGrid>
              <a:tr h="370840">
                <a:tc>
                  <a:txBody>
                    <a:bodyPr/>
                    <a:lstStyle/>
                    <a:p>
                      <a:r>
                        <a:rPr lang="en-AU" sz="1800" dirty="0"/>
                        <a:t>Strand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a:t>Sub-strand</a:t>
                      </a:r>
                    </a:p>
                  </a:txBody>
                  <a:tcPr/>
                </a:tc>
                <a:tc>
                  <a:txBody>
                    <a:bodyPr/>
                    <a:lstStyle/>
                    <a:p>
                      <a:r>
                        <a:rPr lang="en-AU" sz="1800" baseline="0" dirty="0"/>
                        <a:t>Level 7</a:t>
                      </a:r>
                      <a:endParaRPr lang="en-AU" sz="1800" dirty="0"/>
                    </a:p>
                  </a:txBody>
                  <a:tcPr/>
                </a:tc>
                <a:tc>
                  <a:txBody>
                    <a:bodyPr/>
                    <a:lstStyle/>
                    <a:p>
                      <a:r>
                        <a:rPr lang="en-AU" sz="1800" dirty="0"/>
                        <a:t>Level</a:t>
                      </a:r>
                      <a:r>
                        <a:rPr lang="en-AU" sz="1800" baseline="0" dirty="0"/>
                        <a:t> 8</a:t>
                      </a:r>
                      <a:endParaRPr lang="en-AU" sz="1800" dirty="0"/>
                    </a:p>
                  </a:txBody>
                  <a:tcPr/>
                </a:tc>
                <a:tc>
                  <a:txBody>
                    <a:bodyPr/>
                    <a:lstStyle/>
                    <a:p>
                      <a:r>
                        <a:rPr lang="en-AU" sz="1800" baseline="0" dirty="0"/>
                        <a:t>Level 9</a:t>
                      </a:r>
                      <a:endParaRPr lang="en-AU" sz="1800" dirty="0"/>
                    </a:p>
                  </a:txBody>
                  <a:tcPr/>
                </a:tc>
                <a:extLst>
                  <a:ext uri="{0D108BD9-81ED-4DB2-BD59-A6C34878D82A}">
                    <a16:rowId xmlns:a16="http://schemas.microsoft.com/office/drawing/2014/main" val="21130094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kern="1200" baseline="0" dirty="0">
                          <a:solidFill>
                            <a:schemeClr val="lt1"/>
                          </a:solidFill>
                          <a:latin typeface="+mn-lt"/>
                          <a:ea typeface="+mn-ea"/>
                          <a:cs typeface="+mn-cs"/>
                        </a:rPr>
                        <a:t>Number and Algebra</a:t>
                      </a:r>
                      <a:endParaRPr lang="en-AU" sz="1800" dirty="0"/>
                    </a:p>
                    <a:p>
                      <a:endParaRPr lang="en-US" dirty="0"/>
                    </a:p>
                  </a:txBody>
                  <a:tcPr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t>Patterns and algebra</a:t>
                      </a:r>
                    </a:p>
                    <a:p>
                      <a:endParaRPr lang="en-US" dirty="0"/>
                    </a:p>
                  </a:txBody>
                  <a:tcPr/>
                </a:tc>
                <a:tc>
                  <a:txBody>
                    <a:bodyPr/>
                    <a:lstStyle/>
                    <a:p>
                      <a:pPr marL="285750" indent="-285750">
                        <a:buFont typeface="Arial"/>
                        <a:buChar char="•"/>
                      </a:pPr>
                      <a:r>
                        <a:rPr lang="en-AU" sz="1800" b="0" i="0" u="none" strike="noStrike" kern="1200" baseline="0" dirty="0">
                          <a:solidFill>
                            <a:schemeClr val="dk1"/>
                          </a:solidFill>
                          <a:latin typeface="+mn-lt"/>
                          <a:ea typeface="+mn-ea"/>
                          <a:cs typeface="+mn-cs"/>
                        </a:rPr>
                        <a:t>Introduce the concept of variables as a way of representing numbers using letters.</a:t>
                      </a:r>
                    </a:p>
                    <a:p>
                      <a:pPr marL="285750" indent="-285750">
                        <a:buFont typeface="Arial"/>
                        <a:buChar char="•"/>
                      </a:pPr>
                      <a:r>
                        <a:rPr lang="en-AU" sz="1800" b="0" i="0" u="none" strike="noStrike" kern="1200" baseline="0" dirty="0">
                          <a:solidFill>
                            <a:schemeClr val="dk1"/>
                          </a:solidFill>
                          <a:latin typeface="+mn-lt"/>
                          <a:ea typeface="+mn-ea"/>
                          <a:cs typeface="+mn-cs"/>
                        </a:rPr>
                        <a:t>Create algebraic expressions and evaluate them by substituting a given value for each variable.</a:t>
                      </a:r>
                    </a:p>
                    <a:p>
                      <a:pPr marL="285750" indent="-285750">
                        <a:buFont typeface="Arial"/>
                        <a:buChar char="•"/>
                      </a:pPr>
                      <a:r>
                        <a:rPr lang="en-AU" sz="1800" b="0" i="0" u="none" strike="noStrike" kern="1200" baseline="0" dirty="0">
                          <a:solidFill>
                            <a:schemeClr val="dk1"/>
                          </a:solidFill>
                          <a:latin typeface="+mn-lt"/>
                          <a:ea typeface="+mn-ea"/>
                          <a:cs typeface="+mn-cs"/>
                        </a:rPr>
                        <a:t>Extend and apply the laws and properties of arithmetic to algebraic terms and expressions.</a:t>
                      </a:r>
                    </a:p>
                    <a:p>
                      <a:pPr marL="285750" indent="-285750">
                        <a:buFont typeface="Arial"/>
                        <a:buChar char="•"/>
                      </a:pPr>
                      <a:r>
                        <a:rPr lang="en-US" sz="1800" kern="1200" dirty="0">
                          <a:solidFill>
                            <a:schemeClr val="accent1"/>
                          </a:solidFill>
                          <a:effectLst/>
                          <a:latin typeface="+mn-lt"/>
                          <a:ea typeface="+mn-ea"/>
                          <a:cs typeface="+mn-cs"/>
                        </a:rPr>
                        <a:t>Design and implement mathematical algorithms using a simple general purpose programming language</a:t>
                      </a:r>
                      <a:r>
                        <a:rPr lang="en-AU" sz="1800" dirty="0">
                          <a:solidFill>
                            <a:schemeClr val="accent1"/>
                          </a:solidFill>
                          <a:effectLst/>
                        </a:rPr>
                        <a:t> </a:t>
                      </a:r>
                      <a:endParaRPr lang="en-AU" sz="1800" b="0" i="0" u="none" strike="noStrike" kern="1200" baseline="0" dirty="0">
                        <a:solidFill>
                          <a:schemeClr val="accent1"/>
                        </a:solidFill>
                        <a:latin typeface="+mn-lt"/>
                        <a:ea typeface="+mn-ea"/>
                        <a:cs typeface="+mn-cs"/>
                      </a:endParaRPr>
                    </a:p>
                  </a:txBody>
                  <a:tcPr/>
                </a:tc>
                <a:tc>
                  <a:txBody>
                    <a:bodyPr/>
                    <a:lstStyle/>
                    <a:p>
                      <a:pPr marL="285750" indent="-285750">
                        <a:buFont typeface="Arial"/>
                        <a:buChar char="•"/>
                      </a:pPr>
                      <a:r>
                        <a:rPr lang="en-AU" sz="1800" b="0" i="0" u="none" strike="noStrike" kern="1200" baseline="0" dirty="0">
                          <a:solidFill>
                            <a:schemeClr val="dk1"/>
                          </a:solidFill>
                          <a:latin typeface="+mn-lt"/>
                          <a:ea typeface="+mn-ea"/>
                          <a:cs typeface="+mn-cs"/>
                        </a:rPr>
                        <a:t>Extend and apply the distributive law to the expansion of algebraic expressions.</a:t>
                      </a:r>
                    </a:p>
                    <a:p>
                      <a:pPr marL="285750" indent="-285750">
                        <a:buFont typeface="Arial"/>
                        <a:buChar char="•"/>
                      </a:pPr>
                      <a:r>
                        <a:rPr lang="en-AU" sz="1800" b="0" i="0" u="none" strike="noStrike" kern="1200" baseline="0" dirty="0">
                          <a:solidFill>
                            <a:schemeClr val="dk1"/>
                          </a:solidFill>
                          <a:latin typeface="+mn-lt"/>
                          <a:ea typeface="+mn-ea"/>
                          <a:cs typeface="+mn-cs"/>
                        </a:rPr>
                        <a:t>Factorise algebraic expressions by identifying numerical factors.</a:t>
                      </a:r>
                    </a:p>
                    <a:p>
                      <a:pPr marL="285750" indent="-285750">
                        <a:buFont typeface="Arial"/>
                        <a:buChar char="•"/>
                      </a:pPr>
                      <a:r>
                        <a:rPr lang="en-AU" sz="1800" b="0" i="0" u="none" strike="noStrike" kern="1200" baseline="0" dirty="0">
                          <a:solidFill>
                            <a:schemeClr val="dk1"/>
                          </a:solidFill>
                          <a:latin typeface="+mn-lt"/>
                          <a:ea typeface="+mn-ea"/>
                          <a:cs typeface="+mn-cs"/>
                        </a:rPr>
                        <a:t>Simplify algebraic expressions involving the four operations. </a:t>
                      </a:r>
                    </a:p>
                    <a:p>
                      <a:pPr marL="285750" indent="-285750">
                        <a:buFont typeface="Arial"/>
                        <a:buChar char="•"/>
                      </a:pPr>
                      <a:r>
                        <a:rPr lang="en-US" sz="1800" kern="1200" dirty="0">
                          <a:solidFill>
                            <a:srgbClr val="4F81BD"/>
                          </a:solidFill>
                          <a:effectLst/>
                          <a:latin typeface="+mn-lt"/>
                          <a:ea typeface="+mn-ea"/>
                          <a:cs typeface="+mn-cs"/>
                        </a:rPr>
                        <a:t>Use algorithms and related testing procedures to identify and correct errors</a:t>
                      </a:r>
                      <a:r>
                        <a:rPr lang="en-AU" sz="1800" dirty="0">
                          <a:solidFill>
                            <a:srgbClr val="4F81BD"/>
                          </a:solidFill>
                          <a:effectLst/>
                        </a:rPr>
                        <a:t> </a:t>
                      </a:r>
                      <a:endParaRPr lang="en-AU" sz="1800" dirty="0">
                        <a:solidFill>
                          <a:srgbClr val="4F81BD"/>
                        </a:solidFill>
                      </a:endParaRPr>
                    </a:p>
                  </a:txBody>
                  <a:tcPr/>
                </a:tc>
                <a:tc>
                  <a:txBody>
                    <a:bodyPr/>
                    <a:lstStyle/>
                    <a:p>
                      <a:pPr marL="285750" indent="-285750">
                        <a:buFont typeface="Arial"/>
                        <a:buChar char="•"/>
                      </a:pPr>
                      <a:r>
                        <a:rPr lang="en-AU" sz="1800" b="0" i="0" u="none" strike="noStrike" kern="1200" baseline="0" dirty="0">
                          <a:solidFill>
                            <a:schemeClr val="dk1"/>
                          </a:solidFill>
                          <a:latin typeface="+mn-lt"/>
                          <a:ea typeface="+mn-ea"/>
                          <a:cs typeface="+mn-cs"/>
                        </a:rPr>
                        <a:t>Extend and apply the index laws to variables, using positive integer indices and the zero index.</a:t>
                      </a:r>
                    </a:p>
                    <a:p>
                      <a:pPr marL="285750" indent="-285750">
                        <a:buFont typeface="Arial"/>
                        <a:buChar char="•"/>
                      </a:pPr>
                      <a:r>
                        <a:rPr lang="en-AU" sz="1800" b="0" i="0" u="none" strike="noStrike" kern="1200" baseline="0" dirty="0">
                          <a:solidFill>
                            <a:schemeClr val="dk1"/>
                          </a:solidFill>
                          <a:latin typeface="+mn-lt"/>
                          <a:ea typeface="+mn-ea"/>
                          <a:cs typeface="+mn-cs"/>
                        </a:rPr>
                        <a:t>Apply the distributive law to the expansion of algebraic expressions, including binomials, and collect like terms where appropriate.</a:t>
                      </a:r>
                    </a:p>
                    <a:p>
                      <a:pPr marL="285750" indent="-285750">
                        <a:buFont typeface="Arial"/>
                        <a:buChar char="•"/>
                      </a:pPr>
                      <a:r>
                        <a:rPr lang="en-US" sz="1800" kern="1200" dirty="0">
                          <a:solidFill>
                            <a:srgbClr val="4F81BD"/>
                          </a:solidFill>
                          <a:effectLst/>
                          <a:latin typeface="+mn-lt"/>
                          <a:ea typeface="+mn-ea"/>
                          <a:cs typeface="+mn-cs"/>
                        </a:rPr>
                        <a:t>Apply set structures to solve real-world problems</a:t>
                      </a:r>
                      <a:r>
                        <a:rPr lang="en-AU" sz="1800" dirty="0">
                          <a:solidFill>
                            <a:srgbClr val="4F81BD"/>
                          </a:solidFill>
                          <a:effectLst/>
                        </a:rPr>
                        <a:t> </a:t>
                      </a:r>
                      <a:endParaRPr lang="en-AU" sz="1800" dirty="0">
                        <a:solidFill>
                          <a:srgbClr val="4F81BD"/>
                        </a:solidFill>
                      </a:endParaRPr>
                    </a:p>
                  </a:txBody>
                  <a:tcPr/>
                </a:tc>
                <a:extLst>
                  <a:ext uri="{0D108BD9-81ED-4DB2-BD59-A6C34878D82A}">
                    <a16:rowId xmlns:a16="http://schemas.microsoft.com/office/drawing/2014/main" val="4248348677"/>
                  </a:ext>
                </a:extLst>
              </a:tr>
            </a:tbl>
          </a:graphicData>
        </a:graphic>
      </p:graphicFrame>
    </p:spTree>
    <p:extLst>
      <p:ext uri="{BB962C8B-B14F-4D97-AF65-F5344CB8AC3E}">
        <p14:creationId xmlns:p14="http://schemas.microsoft.com/office/powerpoint/2010/main" val="232203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09136-1172-45EF-BBB0-A086CF1B6518}"/>
              </a:ext>
            </a:extLst>
          </p:cNvPr>
          <p:cNvSpPr>
            <a:spLocks noGrp="1"/>
          </p:cNvSpPr>
          <p:nvPr>
            <p:ph type="title"/>
          </p:nvPr>
        </p:nvSpPr>
        <p:spPr/>
        <p:txBody>
          <a:bodyPr/>
          <a:lstStyle/>
          <a:p>
            <a:r>
              <a:rPr lang="en-AU" altLang="en-US" dirty="0">
                <a:solidFill>
                  <a:srgbClr val="00C8FF"/>
                </a:solidFill>
                <a:ea typeface="ＭＳ Ｐゴシック" charset="-128"/>
              </a:rPr>
              <a:t>Patterns and Algebra – examples </a:t>
            </a:r>
            <a:endParaRPr lang="en-US" dirty="0"/>
          </a:p>
        </p:txBody>
      </p:sp>
      <p:sp>
        <p:nvSpPr>
          <p:cNvPr id="3" name="Content Placeholder 2">
            <a:extLst>
              <a:ext uri="{FF2B5EF4-FFF2-40B4-BE49-F238E27FC236}">
                <a16:creationId xmlns:a16="http://schemas.microsoft.com/office/drawing/2014/main" id="{0E1218AF-B287-4AE7-BD57-6D2C0B4795AF}"/>
              </a:ext>
            </a:extLst>
          </p:cNvPr>
          <p:cNvSpPr>
            <a:spLocks noGrp="1"/>
          </p:cNvSpPr>
          <p:nvPr>
            <p:ph idx="1"/>
          </p:nvPr>
        </p:nvSpPr>
        <p:spPr/>
        <p:txBody>
          <a:bodyPr/>
          <a:lstStyle/>
          <a:p>
            <a:pPr marL="0" indent="0">
              <a:buNone/>
              <a:defRPr/>
            </a:pPr>
            <a:r>
              <a:rPr lang="en-AU" i="1" dirty="0">
                <a:solidFill>
                  <a:srgbClr val="003087"/>
                </a:solidFill>
              </a:rPr>
              <a:t>Keep the  Key Concepts in mind (highlight) as you work through the various activities.</a:t>
            </a:r>
          </a:p>
          <a:p>
            <a:pPr lvl="1">
              <a:buFont typeface="Arial"/>
              <a:buChar char="–"/>
              <a:defRPr/>
            </a:pPr>
            <a:r>
              <a:rPr lang="en-AU" dirty="0">
                <a:solidFill>
                  <a:srgbClr val="003087"/>
                </a:solidFill>
              </a:rPr>
              <a:t>Addition Chain ( Year 7 /8)</a:t>
            </a:r>
          </a:p>
          <a:p>
            <a:endParaRPr lang="en-US" dirty="0"/>
          </a:p>
        </p:txBody>
      </p:sp>
    </p:spTree>
    <p:extLst>
      <p:ext uri="{BB962C8B-B14F-4D97-AF65-F5344CB8AC3E}">
        <p14:creationId xmlns:p14="http://schemas.microsoft.com/office/powerpoint/2010/main" val="244288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1705</Words>
  <Application>Microsoft Office PowerPoint</Application>
  <PresentationFormat>Widescreen</PresentationFormat>
  <Paragraphs>267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Arno Pro</vt:lpstr>
      <vt:lpstr>Calibri</vt:lpstr>
      <vt:lpstr>Calibri Light</vt:lpstr>
      <vt:lpstr>Office Theme</vt:lpstr>
      <vt:lpstr>E22 ReSolve: Maths by Inquiry engaging classroom     resources      </vt:lpstr>
      <vt:lpstr>Warm Up - 24 Game Integers</vt:lpstr>
      <vt:lpstr>Warm Up  - The 24 game Integers</vt:lpstr>
      <vt:lpstr>24 Game Integers</vt:lpstr>
      <vt:lpstr>Content strand  - Number and Algebra</vt:lpstr>
      <vt:lpstr>An example  - Year 8 </vt:lpstr>
      <vt:lpstr>Mathematics Scope and Sequence chart (Victorian Curriculum &amp; AC).  Example: Number &amp; Algebra</vt:lpstr>
      <vt:lpstr>Mathematics Scope and Sequence chart (Victorian Curriculum &amp; AC).  Example: Number &amp; Algebra</vt:lpstr>
      <vt:lpstr>Patterns and Algebra – examples </vt:lpstr>
      <vt:lpstr>Algebra – (resource) ReSolve</vt:lpstr>
      <vt:lpstr>Lesson Resource -  Addition Chain</vt:lpstr>
      <vt:lpstr>Lesson Resource -  Addition Chain</vt:lpstr>
      <vt:lpstr>Lesson Resource -  Addition Chain Example</vt:lpstr>
      <vt:lpstr>Lesson Resource -  Addition Chain </vt:lpstr>
      <vt:lpstr>Lesson Resource -  Addition Chain</vt:lpstr>
      <vt:lpstr>Lesson Resource -  Addition Chain:  The relationship of numbers in addition chains</vt:lpstr>
      <vt:lpstr>Lesson Resource -  Addition Chain: Investigating other relationships</vt:lpstr>
      <vt:lpstr>Lesson Resource -  Addition Chain: Investigating other relationships</vt:lpstr>
      <vt:lpstr>Mathematics Scope and Sequence chart (Victorian Curriculum &amp; AC).  Example: Measurement and Geometry</vt:lpstr>
      <vt:lpstr>Mathematics Scope and Sequence chart (Victorian Curriculum &amp; AC).  Example: Measurement and Geometry</vt:lpstr>
      <vt:lpstr>90 – 270 POLYGONS</vt:lpstr>
      <vt:lpstr>90 – 270 POLYGONS</vt:lpstr>
      <vt:lpstr>Your exploration</vt:lpstr>
      <vt:lpstr>Websites referred to</vt:lpstr>
      <vt:lpstr>Thank you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Saffin</dc:creator>
  <cp:lastModifiedBy>Helen Haralambous</cp:lastModifiedBy>
  <cp:revision>69</cp:revision>
  <cp:lastPrinted>2018-12-04T04:05:55Z</cp:lastPrinted>
  <dcterms:created xsi:type="dcterms:W3CDTF">2017-06-02T04:36:15Z</dcterms:created>
  <dcterms:modified xsi:type="dcterms:W3CDTF">2018-12-11T04:52:23Z</dcterms:modified>
</cp:coreProperties>
</file>