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22" r:id="rId3"/>
    <p:sldId id="346" r:id="rId4"/>
    <p:sldId id="323" r:id="rId5"/>
    <p:sldId id="259" r:id="rId6"/>
    <p:sldId id="264" r:id="rId7"/>
    <p:sldId id="265" r:id="rId8"/>
    <p:sldId id="296" r:id="rId9"/>
    <p:sldId id="266" r:id="rId10"/>
    <p:sldId id="267" r:id="rId11"/>
    <p:sldId id="297" r:id="rId12"/>
    <p:sldId id="310" r:id="rId13"/>
    <p:sldId id="307" r:id="rId14"/>
    <p:sldId id="343" r:id="rId15"/>
    <p:sldId id="330" r:id="rId16"/>
    <p:sldId id="262" r:id="rId17"/>
    <p:sldId id="341" r:id="rId18"/>
    <p:sldId id="321" r:id="rId19"/>
    <p:sldId id="324" r:id="rId20"/>
    <p:sldId id="301" r:id="rId21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5" autoAdjust="0"/>
    <p:restoredTop sz="94719" autoAdjust="0"/>
  </p:normalViewPr>
  <p:slideViewPr>
    <p:cSldViewPr snapToGrid="0">
      <p:cViewPr varScale="1">
        <p:scale>
          <a:sx n="68" d="100"/>
          <a:sy n="68" d="100"/>
        </p:scale>
        <p:origin x="5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Haralambous" userId="951731c1-21ea-4022-9a43-07e06d080722" providerId="ADAL" clId="{CE802D05-7211-4219-B752-4EF302CB48E8}"/>
    <pc:docChg chg="custSel delSld modSld">
      <pc:chgData name="Helen Haralambous" userId="951731c1-21ea-4022-9a43-07e06d080722" providerId="ADAL" clId="{CE802D05-7211-4219-B752-4EF302CB48E8}" dt="2018-12-10T06:31:40.926" v="3" actId="2696"/>
      <pc:docMkLst>
        <pc:docMk/>
      </pc:docMkLst>
      <pc:sldChg chg="modSp">
        <pc:chgData name="Helen Haralambous" userId="951731c1-21ea-4022-9a43-07e06d080722" providerId="ADAL" clId="{CE802D05-7211-4219-B752-4EF302CB48E8}" dt="2018-12-10T06:31:27.253" v="1" actId="27636"/>
        <pc:sldMkLst>
          <pc:docMk/>
          <pc:sldMk cId="2649676677" sldId="256"/>
        </pc:sldMkLst>
        <pc:spChg chg="mod">
          <ac:chgData name="Helen Haralambous" userId="951731c1-21ea-4022-9a43-07e06d080722" providerId="ADAL" clId="{CE802D05-7211-4219-B752-4EF302CB48E8}" dt="2018-12-10T06:31:27.253" v="1" actId="27636"/>
          <ac:spMkLst>
            <pc:docMk/>
            <pc:sldMk cId="2649676677" sldId="256"/>
            <ac:spMk id="3" creationId="{00000000-0000-0000-0000-000000000000}"/>
          </ac:spMkLst>
        </pc:spChg>
      </pc:sldChg>
      <pc:sldChg chg="del">
        <pc:chgData name="Helen Haralambous" userId="951731c1-21ea-4022-9a43-07e06d080722" providerId="ADAL" clId="{CE802D05-7211-4219-B752-4EF302CB48E8}" dt="2018-12-10T06:31:36.082" v="2" actId="2696"/>
        <pc:sldMkLst>
          <pc:docMk/>
          <pc:sldMk cId="729073429" sldId="344"/>
        </pc:sldMkLst>
      </pc:sldChg>
      <pc:sldChg chg="del">
        <pc:chgData name="Helen Haralambous" userId="951731c1-21ea-4022-9a43-07e06d080722" providerId="ADAL" clId="{CE802D05-7211-4219-B752-4EF302CB48E8}" dt="2018-12-10T06:31:40.926" v="3" actId="2696"/>
        <pc:sldMkLst>
          <pc:docMk/>
          <pc:sldMk cId="3926263668" sldId="34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8D8D70-188A-467D-AAB5-44B6C810B5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74556-2501-4CAF-96AD-41933866C3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3A7C-6EBF-44BF-BCBF-B5A71F293FE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D20A6C-4BDA-4189-B6E8-0FE170775A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54688D-8AA9-4432-AD9D-EF8AA48C66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30039-30D7-48BF-A6DB-353C2E9C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00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14A68-47C6-4399-8375-081E31D56547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38CF5-BC4C-48EF-B1DC-F68CD01EC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1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429105" y="465513"/>
            <a:ext cx="3075710" cy="872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33309" y="1026334"/>
            <a:ext cx="3268288" cy="2869882"/>
          </a:xfrm>
        </p:spPr>
        <p:txBody>
          <a:bodyPr anchor="t">
            <a:noAutofit/>
          </a:bodyPr>
          <a:lstStyle>
            <a:lvl1pPr algn="ctr">
              <a:defRPr sz="4400"/>
            </a:lvl1pPr>
          </a:lstStyle>
          <a:p>
            <a:r>
              <a:rPr lang="en-US" dirty="0"/>
              <a:t>Presentation 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70024" y="4121900"/>
            <a:ext cx="3194859" cy="223733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</a:t>
            </a:r>
          </a:p>
          <a:p>
            <a:r>
              <a:rPr lang="en-US" dirty="0"/>
              <a:t>Job title</a:t>
            </a:r>
          </a:p>
          <a:p>
            <a:endParaRPr lang="en-US" dirty="0"/>
          </a:p>
          <a:p>
            <a:r>
              <a:rPr lang="en-US" dirty="0"/>
              <a:t>Date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4814" y="-19247"/>
            <a:ext cx="7606146" cy="694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8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317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448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15496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030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85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340821"/>
            <a:ext cx="3932237" cy="11097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1378" y="1450570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7" y="20203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070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274319"/>
            <a:ext cx="3932237" cy="11762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032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goes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Level 1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8646395" y="3312395"/>
            <a:ext cx="6858000" cy="2332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838200" y="1510183"/>
            <a:ext cx="2246105" cy="78613"/>
          </a:xfrm>
          <a:prstGeom prst="rect">
            <a:avLst/>
          </a:prstGeom>
        </p:spPr>
      </p:pic>
      <p:pic>
        <p:nvPicPr>
          <p:cNvPr id="5" name="Picture 4" descr="A picture containing thing&#10;&#10;Description generated with high confidence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969" y="548640"/>
            <a:ext cx="2618774" cy="74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8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B0F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70C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B0F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draskovic@mav.vic.edu.au" TargetMode="External"/><Relationship Id="rId2" Type="http://schemas.openxmlformats.org/officeDocument/2006/relationships/hyperlink" Target="mailto:hharalambous@mav.vic.edu.a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300.com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MAV180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33308" y="330200"/>
            <a:ext cx="3588791" cy="3898900"/>
          </a:xfrm>
        </p:spPr>
        <p:txBody>
          <a:bodyPr/>
          <a:lstStyle/>
          <a:p>
            <a:r>
              <a:rPr lang="en-US" dirty="0"/>
              <a:t>Embedding MATHS 300</a:t>
            </a:r>
            <a:br>
              <a:rPr lang="en-US" dirty="0"/>
            </a:br>
            <a:r>
              <a:rPr lang="en-US" dirty="0"/>
              <a:t>in Secondary Programs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33212" y="4464800"/>
            <a:ext cx="4114800" cy="223733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cs typeface="Arial"/>
              </a:rPr>
              <a:t>Helen Haralambous &amp; </a:t>
            </a:r>
          </a:p>
          <a:p>
            <a:r>
              <a:rPr lang="en-US" dirty="0">
                <a:cs typeface="Arial"/>
              </a:rPr>
              <a:t>Danijela Draskovic</a:t>
            </a:r>
          </a:p>
          <a:p>
            <a:r>
              <a:rPr lang="en-US" dirty="0">
                <a:cs typeface="Arial"/>
              </a:rPr>
              <a:t>Mathematics Education Consultants</a:t>
            </a:r>
          </a:p>
          <a:p>
            <a:r>
              <a:rPr lang="en-US" dirty="0">
                <a:cs typeface="Arial"/>
                <a:hlinkClick r:id="rId2"/>
              </a:rPr>
              <a:t>hharalambous@mav.vic.edu.au</a:t>
            </a:r>
            <a:endParaRPr lang="en-US" dirty="0">
              <a:cs typeface="Arial"/>
            </a:endParaRPr>
          </a:p>
          <a:p>
            <a:r>
              <a:rPr lang="en-US" dirty="0">
                <a:cs typeface="Arial"/>
                <a:hlinkClick r:id="rId3"/>
              </a:rPr>
              <a:t>ddraskovic@mav.vic.edu.au</a:t>
            </a: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0128A-73E0-4988-AC53-283A2E7A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>
                <a:ea typeface="ＭＳ Ｐゴシック" charset="-128"/>
              </a:rPr>
              <a:t>Linear Algebra – Crossing the River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CA6B2-7418-40E3-A03C-BDCF602A6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altLang="en-US" sz="3600" dirty="0">
                <a:solidFill>
                  <a:srgbClr val="00B0F0"/>
                </a:solidFill>
                <a:ea typeface="ＭＳ Ｐゴシック" charset="-128"/>
              </a:rPr>
              <a:t>Task:</a:t>
            </a:r>
          </a:p>
          <a:p>
            <a:r>
              <a:rPr lang="en-AU" altLang="en-US" sz="3600" dirty="0">
                <a:solidFill>
                  <a:srgbClr val="003087"/>
                </a:solidFill>
                <a:ea typeface="ＭＳ Ｐゴシック" charset="-128"/>
              </a:rPr>
              <a:t>Using the 2 different coloured counters or 2 different coloured “people” figures (representing the children and adults), work in pairs to solve this problem and complete the “Worksheet: Crossing the River Investigation Guide”</a:t>
            </a:r>
          </a:p>
          <a:p>
            <a:r>
              <a:rPr lang="en-AU" altLang="ja-JP" sz="3200" dirty="0">
                <a:solidFill>
                  <a:srgbClr val="003087"/>
                </a:solidFill>
                <a:ea typeface="ＭＳ Ｐゴシック" charset="-128"/>
              </a:rPr>
              <a:t>Assuming number of children is always 2, what is the number of trips required if</a:t>
            </a:r>
          </a:p>
          <a:p>
            <a:pPr lvl="1"/>
            <a:r>
              <a:rPr lang="en-AU" altLang="ja-JP" sz="3200" dirty="0">
                <a:solidFill>
                  <a:srgbClr val="003087"/>
                </a:solidFill>
                <a:ea typeface="ＭＳ Ｐゴシック" charset="-128"/>
              </a:rPr>
              <a:t>there were 5 adults and 2 children?</a:t>
            </a:r>
          </a:p>
          <a:p>
            <a:pPr lvl="1"/>
            <a:r>
              <a:rPr lang="en-AU" altLang="ja-JP" sz="3200" dirty="0">
                <a:solidFill>
                  <a:srgbClr val="003087"/>
                </a:solidFill>
                <a:ea typeface="ＭＳ Ｐゴシック" charset="-128"/>
              </a:rPr>
              <a:t>there were 8 adults and 2 children?</a:t>
            </a:r>
          </a:p>
          <a:p>
            <a:pPr lvl="1"/>
            <a:r>
              <a:rPr lang="en-AU" altLang="ja-JP" sz="3200" dirty="0">
                <a:solidFill>
                  <a:srgbClr val="00B050"/>
                </a:solidFill>
                <a:ea typeface="ＭＳ Ｐゴシック" charset="-128"/>
              </a:rPr>
              <a:t>Can you find a rule for </a:t>
            </a:r>
            <a:r>
              <a:rPr lang="en-AU" altLang="ja-JP" sz="3200" i="1" dirty="0">
                <a:solidFill>
                  <a:srgbClr val="00B050"/>
                </a:solidFill>
                <a:ea typeface="ＭＳ Ｐゴシック" charset="-128"/>
              </a:rPr>
              <a:t>n</a:t>
            </a:r>
            <a:r>
              <a:rPr lang="en-AU" altLang="ja-JP" sz="3200" dirty="0">
                <a:solidFill>
                  <a:srgbClr val="00B050"/>
                </a:solidFill>
                <a:ea typeface="ＭＳ Ｐゴシック" charset="-128"/>
              </a:rPr>
              <a:t> adults and 2 children?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10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1F103-F327-4F54-B466-2E1BF8EF4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Crossing the River</a:t>
            </a:r>
            <a:br>
              <a:rPr lang="en-US" dirty="0"/>
            </a:br>
            <a:r>
              <a:rPr lang="en-AU" altLang="en-US" sz="2700" dirty="0">
                <a:solidFill>
                  <a:srgbClr val="003087"/>
                </a:solidFill>
                <a:ea typeface="ＭＳ Ｐゴシック" charset="-128"/>
              </a:rPr>
              <a:t>Worksheet generalising or finding the rule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A2781-801B-433C-B4B6-0D325ACB2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Feedback:</a:t>
            </a:r>
            <a:endParaRPr lang="en-AU" dirty="0">
              <a:solidFill>
                <a:srgbClr val="00B0F0"/>
              </a:solidFill>
              <a:ea typeface="ＭＳ Ｐゴシック" charset="-128"/>
            </a:endParaRPr>
          </a:p>
          <a:p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How to teach this?</a:t>
            </a:r>
          </a:p>
          <a:p>
            <a:pPr lvl="1"/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Start with the big question</a:t>
            </a:r>
          </a:p>
          <a:p>
            <a:pPr lvl="1"/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Scaffold</a:t>
            </a:r>
          </a:p>
          <a:p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Would you use this task? Discuss in table groups.</a:t>
            </a:r>
          </a:p>
          <a:p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How would you use the task? What year level?</a:t>
            </a:r>
            <a:endParaRPr lang="en-US" dirty="0"/>
          </a:p>
          <a:p>
            <a:endParaRPr lang="en-AU" altLang="ja-JP" dirty="0">
              <a:solidFill>
                <a:srgbClr val="003087"/>
              </a:solidFill>
              <a:ea typeface="ＭＳ Ｐゴシック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961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7C1CD-0B27-4A37-BB29-EF0085D38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charset="-128"/>
              </a:rPr>
              <a:t>Map of Australia</a:t>
            </a:r>
            <a:br>
              <a:rPr lang="en-US" altLang="en-US" dirty="0">
                <a:ea typeface="ＭＳ Ｐゴシック" charset="-128"/>
              </a:rPr>
            </a:br>
            <a:r>
              <a:rPr lang="en-AU" altLang="en-US" sz="2700" dirty="0">
                <a:solidFill>
                  <a:srgbClr val="003087"/>
                </a:solidFill>
                <a:ea typeface="ＭＳ Ｐゴシック" charset="-128"/>
              </a:rPr>
              <a:t>Content strand: Measurement and Geometry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BB1C2-06C9-4A9E-8B48-53EB7BB57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021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AU" altLang="en-US" b="1" dirty="0">
                <a:ea typeface="ＭＳ Ｐゴシック" charset="-128"/>
              </a:rPr>
              <a:t>TASK: </a:t>
            </a:r>
            <a:endParaRPr lang="en-AU" altLang="en-US" dirty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AU" altLang="en-US" dirty="0">
                <a:ea typeface="ＭＳ Ｐゴシック" charset="-128"/>
              </a:rPr>
              <a:t>Let Victoria’s area be size 1</a:t>
            </a:r>
          </a:p>
          <a:p>
            <a:pPr>
              <a:lnSpc>
                <a:spcPct val="80000"/>
              </a:lnSpc>
            </a:pPr>
            <a:r>
              <a:rPr lang="en-AU" altLang="en-US" b="1" dirty="0">
                <a:ea typeface="ＭＳ Ｐゴシック" charset="-128"/>
              </a:rPr>
              <a:t>Estimate 1</a:t>
            </a:r>
            <a:r>
              <a:rPr lang="en-AU" altLang="en-US" dirty="0">
                <a:ea typeface="ＭＳ Ｐゴシック" charset="-128"/>
              </a:rPr>
              <a:t> – </a:t>
            </a:r>
            <a:r>
              <a:rPr lang="en-AU" altLang="en-US" dirty="0">
                <a:solidFill>
                  <a:schemeClr val="accent6"/>
                </a:solidFill>
                <a:ea typeface="ＭＳ Ｐゴシック" charset="-128"/>
              </a:rPr>
              <a:t>complete on your own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AU" altLang="en-US" dirty="0">
                <a:ea typeface="ＭＳ Ｐゴシック" charset="-128"/>
              </a:rPr>
              <a:t>In column 1 of the table in your worksheet, write down what you think are the sizes of the other states compared to Victoria. How many </a:t>
            </a:r>
            <a:r>
              <a:rPr lang="en-AU" altLang="en-US" dirty="0" err="1">
                <a:ea typeface="ＭＳ Ｐゴシック" charset="-128"/>
              </a:rPr>
              <a:t>Victorias</a:t>
            </a:r>
            <a:r>
              <a:rPr lang="en-AU" altLang="en-US" dirty="0">
                <a:ea typeface="ＭＳ Ｐゴシック" charset="-128"/>
              </a:rPr>
              <a:t> will fit inside each other state/territory?</a:t>
            </a:r>
          </a:p>
          <a:p>
            <a:pPr marL="0" indent="0">
              <a:lnSpc>
                <a:spcPct val="80000"/>
              </a:lnSpc>
              <a:buNone/>
            </a:pPr>
            <a:endParaRPr lang="en-AU" altLang="en-US" dirty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AU" altLang="en-US" b="1" dirty="0">
                <a:ea typeface="ＭＳ Ｐゴシック" charset="-128"/>
              </a:rPr>
              <a:t>Estimate 2</a:t>
            </a:r>
            <a:r>
              <a:rPr lang="en-AU" altLang="en-US" dirty="0">
                <a:ea typeface="ＭＳ Ｐゴシック" charset="-128"/>
              </a:rPr>
              <a:t> – </a:t>
            </a:r>
            <a:r>
              <a:rPr lang="en-AU" altLang="en-US" dirty="0">
                <a:solidFill>
                  <a:schemeClr val="accent6"/>
                </a:solidFill>
                <a:ea typeface="ＭＳ Ｐゴシック" charset="-128"/>
              </a:rPr>
              <a:t>complete as a table group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AU" altLang="en-US" dirty="0">
                <a:ea typeface="ＭＳ Ｐゴシック" charset="-128"/>
              </a:rPr>
              <a:t>Discuss your answer with members of your table group. When you come to a consensus record this answer ( the number of </a:t>
            </a:r>
            <a:r>
              <a:rPr lang="en-AU" altLang="en-US" dirty="0" err="1">
                <a:ea typeface="ＭＳ Ｐゴシック" charset="-128"/>
              </a:rPr>
              <a:t>Victorias</a:t>
            </a:r>
            <a:r>
              <a:rPr lang="en-AU" altLang="en-US" dirty="0">
                <a:ea typeface="ＭＳ Ｐゴシック" charset="-128"/>
              </a:rPr>
              <a:t> that will fit inside each other state/territory) in column 2 of the table provided. </a:t>
            </a:r>
          </a:p>
          <a:p>
            <a:pPr marL="0" indent="0">
              <a:lnSpc>
                <a:spcPct val="80000"/>
              </a:lnSpc>
              <a:buNone/>
            </a:pPr>
            <a:endParaRPr lang="en-AU" altLang="en-US" dirty="0">
              <a:ea typeface="ＭＳ Ｐゴシック" charset="-128"/>
            </a:endParaRPr>
          </a:p>
          <a:p>
            <a:pPr>
              <a:lnSpc>
                <a:spcPct val="80000"/>
              </a:lnSpc>
            </a:pPr>
            <a:r>
              <a:rPr lang="en-AU" altLang="en-US" b="1" dirty="0">
                <a:ea typeface="ＭＳ Ｐゴシック" charset="-128"/>
              </a:rPr>
              <a:t>Estimate 3</a:t>
            </a:r>
            <a:r>
              <a:rPr lang="en-AU" altLang="en-US" dirty="0">
                <a:ea typeface="ＭＳ Ｐゴシック" charset="-128"/>
              </a:rPr>
              <a:t> – </a:t>
            </a:r>
            <a:r>
              <a:rPr lang="en-AU" altLang="en-US" dirty="0">
                <a:solidFill>
                  <a:schemeClr val="accent6"/>
                </a:solidFill>
                <a:ea typeface="ＭＳ Ｐゴシック" charset="-128"/>
              </a:rPr>
              <a:t>with the aid of a map.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AU" altLang="en-US" dirty="0">
                <a:ea typeface="ＭＳ Ｐゴシック" charset="-128"/>
              </a:rPr>
              <a:t>Look at the map provided and as a table group revise, if necessary, your solution in column 3 of the table provided.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66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41A5F-ACDD-4015-88D8-58601EA08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Map of Australia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A2654CB-F814-4826-9ED5-0BFA7A0FED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740" r="-31740"/>
          <a:stretch>
            <a:fillRect/>
          </a:stretch>
        </p:blipFill>
        <p:spPr>
          <a:xfrm>
            <a:off x="1634411" y="1525884"/>
            <a:ext cx="9269508" cy="5303520"/>
          </a:xfrm>
        </p:spPr>
      </p:pic>
    </p:spTree>
    <p:extLst>
      <p:ext uri="{BB962C8B-B14F-4D97-AF65-F5344CB8AC3E}">
        <p14:creationId xmlns:p14="http://schemas.microsoft.com/office/powerpoint/2010/main" val="4226915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347D4-22AB-44BC-A4F5-D9F20B489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9726"/>
          </a:xfrm>
        </p:spPr>
        <p:txBody>
          <a:bodyPr/>
          <a:lstStyle/>
          <a:p>
            <a:r>
              <a:rPr lang="en-US" altLang="en-US" dirty="0">
                <a:ea typeface="ＭＳ Ｐゴシック" charset="-128"/>
              </a:rPr>
              <a:t>Map of Australia - solutions</a:t>
            </a:r>
            <a:endParaRPr lang="en-US" dirty="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2A0D50FC-C0D6-42BD-B197-02ACB623980A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838199" y="1825626"/>
            <a:ext cx="10609273" cy="371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C2200FA-1255-4277-B939-F65348AD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" y="1855789"/>
            <a:ext cx="3514728" cy="6397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F8F58BE-899B-43C4-8B3B-039FBB5E7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90" y="1855789"/>
            <a:ext cx="3513141" cy="6397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808F7A7E-85E6-4A68-9807-37A521A56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31" y="1855789"/>
            <a:ext cx="3514728" cy="6397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01D3BC38-2F78-4F93-AA96-A26A8CEEA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" y="2495551"/>
            <a:ext cx="3514728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B7E92996-74D7-49F6-A5C2-ABD3107EF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90" y="2495551"/>
            <a:ext cx="3513141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0D80E3AE-66CC-4DB3-9D3E-BFDC0C779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31" y="2495551"/>
            <a:ext cx="3514728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50B27049-4A7B-4BAF-967D-46F144104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" y="2867027"/>
            <a:ext cx="3514728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4967C984-0B3C-45D3-87E1-A5CF67499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90" y="2867027"/>
            <a:ext cx="3513141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D2B75DA9-BF84-4E50-AAD9-18685173A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31" y="2867027"/>
            <a:ext cx="3514728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15AA9EF9-6D3B-45EC-BCDC-D38BBBD5E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" y="3236914"/>
            <a:ext cx="3514728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742D9EAB-52ED-44B9-BB9A-B86BFC749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90" y="3236914"/>
            <a:ext cx="3513141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6EEAF332-3C42-45EE-A445-3A6E5D425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31" y="3236914"/>
            <a:ext cx="3514728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51554821-2F6A-452C-B027-3319E6142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" y="3608390"/>
            <a:ext cx="3514728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FD6CF531-9F83-40B1-83A7-943A1B92E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90" y="3608390"/>
            <a:ext cx="3513141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1" name="Rectangle 19">
            <a:extLst>
              <a:ext uri="{FF2B5EF4-FFF2-40B4-BE49-F238E27FC236}">
                <a16:creationId xmlns:a16="http://schemas.microsoft.com/office/drawing/2014/main" id="{FBFDEBA2-01D5-4C3D-9185-1A4411989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31" y="3608390"/>
            <a:ext cx="3514728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92339217-E25F-4079-B3BF-18E8211C9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" y="3978277"/>
            <a:ext cx="3514728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326116A3-BE0A-4830-B83C-C900F75BE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90" y="3978277"/>
            <a:ext cx="3513141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4" name="Rectangle 22">
            <a:extLst>
              <a:ext uri="{FF2B5EF4-FFF2-40B4-BE49-F238E27FC236}">
                <a16:creationId xmlns:a16="http://schemas.microsoft.com/office/drawing/2014/main" id="{E45FDA86-2745-4CDE-B673-AD555F918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31" y="3978277"/>
            <a:ext cx="3514728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F1AFB108-BCDE-40C0-AA81-6FB6BC726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" y="4349753"/>
            <a:ext cx="3514728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382839AE-7993-47BF-884C-CBE885B93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90" y="4349753"/>
            <a:ext cx="3513141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8F59E6C2-7FD9-4344-925D-E6688E367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31" y="4349753"/>
            <a:ext cx="3514728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8" name="Rectangle 26">
            <a:extLst>
              <a:ext uri="{FF2B5EF4-FFF2-40B4-BE49-F238E27FC236}">
                <a16:creationId xmlns:a16="http://schemas.microsoft.com/office/drawing/2014/main" id="{04B7EDF5-4192-4645-938D-61C6EEBB9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" y="4719640"/>
            <a:ext cx="3514728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72A91279-8A3F-445E-B846-0BE7E1D17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90" y="4719640"/>
            <a:ext cx="3513141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Rectangle 28">
            <a:extLst>
              <a:ext uri="{FF2B5EF4-FFF2-40B4-BE49-F238E27FC236}">
                <a16:creationId xmlns:a16="http://schemas.microsoft.com/office/drawing/2014/main" id="{35079B2D-6399-4551-B5A5-F67C13FBA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31" y="4719640"/>
            <a:ext cx="3514728" cy="371475"/>
          </a:xfrm>
          <a:prstGeom prst="rect">
            <a:avLst/>
          </a:prstGeom>
          <a:solidFill>
            <a:srgbClr val="CFD5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1" name="Rectangle 29">
            <a:extLst>
              <a:ext uri="{FF2B5EF4-FFF2-40B4-BE49-F238E27FC236}">
                <a16:creationId xmlns:a16="http://schemas.microsoft.com/office/drawing/2014/main" id="{3B02AF2F-D3D0-471B-8A3D-91A0605EB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2" y="5091116"/>
            <a:ext cx="3514728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2" name="Rectangle 30">
            <a:extLst>
              <a:ext uri="{FF2B5EF4-FFF2-40B4-BE49-F238E27FC236}">
                <a16:creationId xmlns:a16="http://schemas.microsoft.com/office/drawing/2014/main" id="{B624773C-687A-4058-96C1-7FCFDB8A9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90" y="5091116"/>
            <a:ext cx="3513141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3" name="Rectangle 31">
            <a:extLst>
              <a:ext uri="{FF2B5EF4-FFF2-40B4-BE49-F238E27FC236}">
                <a16:creationId xmlns:a16="http://schemas.microsoft.com/office/drawing/2014/main" id="{7A90C555-B51B-41CA-96F3-1A75482D2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8931" y="5091116"/>
            <a:ext cx="3514728" cy="369888"/>
          </a:xfrm>
          <a:prstGeom prst="rect">
            <a:avLst/>
          </a:prstGeom>
          <a:solidFill>
            <a:srgbClr val="E9EB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4" name="Line 32">
            <a:extLst>
              <a:ext uri="{FF2B5EF4-FFF2-40B4-BE49-F238E27FC236}">
                <a16:creationId xmlns:a16="http://schemas.microsoft.com/office/drawing/2014/main" id="{6A38024E-2ADE-4433-9EF3-C4F6F31D21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5790" y="1849439"/>
            <a:ext cx="0" cy="361791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5" name="Line 33">
            <a:extLst>
              <a:ext uri="{FF2B5EF4-FFF2-40B4-BE49-F238E27FC236}">
                <a16:creationId xmlns:a16="http://schemas.microsoft.com/office/drawing/2014/main" id="{0356654A-7E33-439A-8B74-E20B4589DC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8931" y="1849439"/>
            <a:ext cx="0" cy="361791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6" name="Line 34">
            <a:extLst>
              <a:ext uri="{FF2B5EF4-FFF2-40B4-BE49-F238E27FC236}">
                <a16:creationId xmlns:a16="http://schemas.microsoft.com/office/drawing/2014/main" id="{7AB33AC2-936A-4E29-99E4-CD9D4462798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2495551"/>
            <a:ext cx="10555298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7" name="Line 35">
            <a:extLst>
              <a:ext uri="{FF2B5EF4-FFF2-40B4-BE49-F238E27FC236}">
                <a16:creationId xmlns:a16="http://schemas.microsoft.com/office/drawing/2014/main" id="{270F5225-0671-4B36-AB20-05E31EA43A3C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2867027"/>
            <a:ext cx="1055529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8" name="Line 36">
            <a:extLst>
              <a:ext uri="{FF2B5EF4-FFF2-40B4-BE49-F238E27FC236}">
                <a16:creationId xmlns:a16="http://schemas.microsoft.com/office/drawing/2014/main" id="{F8407630-64B6-4420-97BF-0553011BA7D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3236914"/>
            <a:ext cx="1055529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9" name="Line 37">
            <a:extLst>
              <a:ext uri="{FF2B5EF4-FFF2-40B4-BE49-F238E27FC236}">
                <a16:creationId xmlns:a16="http://schemas.microsoft.com/office/drawing/2014/main" id="{6EDC60E9-BEAF-46C3-A47E-2FFAAD2D5FE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3608390"/>
            <a:ext cx="1055529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0" name="Line 38">
            <a:extLst>
              <a:ext uri="{FF2B5EF4-FFF2-40B4-BE49-F238E27FC236}">
                <a16:creationId xmlns:a16="http://schemas.microsoft.com/office/drawing/2014/main" id="{B6FE08DF-2D8E-4A39-9A86-4282860BA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3978277"/>
            <a:ext cx="1055529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1" name="Line 39">
            <a:extLst>
              <a:ext uri="{FF2B5EF4-FFF2-40B4-BE49-F238E27FC236}">
                <a16:creationId xmlns:a16="http://schemas.microsoft.com/office/drawing/2014/main" id="{BBB412A9-49CD-479A-ACE4-0B9F5894D7F5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4349753"/>
            <a:ext cx="1055529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2" name="Line 40">
            <a:extLst>
              <a:ext uri="{FF2B5EF4-FFF2-40B4-BE49-F238E27FC236}">
                <a16:creationId xmlns:a16="http://schemas.microsoft.com/office/drawing/2014/main" id="{249426F0-4299-4138-AAFF-4632D8EBBD1C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4719640"/>
            <a:ext cx="1055529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3" name="Line 41">
            <a:extLst>
              <a:ext uri="{FF2B5EF4-FFF2-40B4-BE49-F238E27FC236}">
                <a16:creationId xmlns:a16="http://schemas.microsoft.com/office/drawing/2014/main" id="{1887E224-F839-4238-A7E4-8485DAFC3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5091116"/>
            <a:ext cx="1055529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4" name="Line 42">
            <a:extLst>
              <a:ext uri="{FF2B5EF4-FFF2-40B4-BE49-F238E27FC236}">
                <a16:creationId xmlns:a16="http://schemas.microsoft.com/office/drawing/2014/main" id="{F5C7C700-AD46-4711-8AEB-38E6DD3D86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062" y="1849439"/>
            <a:ext cx="0" cy="361791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5" name="Line 43">
            <a:extLst>
              <a:ext uri="{FF2B5EF4-FFF2-40B4-BE49-F238E27FC236}">
                <a16:creationId xmlns:a16="http://schemas.microsoft.com/office/drawing/2014/main" id="{0F9FA160-CDBA-4FE8-8683-56A1AFF536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23659" y="1849439"/>
            <a:ext cx="0" cy="361791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6" name="Line 44">
            <a:extLst>
              <a:ext uri="{FF2B5EF4-FFF2-40B4-BE49-F238E27FC236}">
                <a16:creationId xmlns:a16="http://schemas.microsoft.com/office/drawing/2014/main" id="{0BC683DA-F321-4E27-A2C6-7F9B44DE9678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1855789"/>
            <a:ext cx="1055529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7" name="Line 45">
            <a:extLst>
              <a:ext uri="{FF2B5EF4-FFF2-40B4-BE49-F238E27FC236}">
                <a16:creationId xmlns:a16="http://schemas.microsoft.com/office/drawing/2014/main" id="{9976A07E-AF3B-406E-9FB3-AEADB3975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4712" y="5461003"/>
            <a:ext cx="1055529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2B15A5F6-EF87-4B2E-AA15-400117749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9" y="1916114"/>
            <a:ext cx="223361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STATE/TERRITORY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7">
            <a:extLst>
              <a:ext uri="{FF2B5EF4-FFF2-40B4-BE49-F238E27FC236}">
                <a16:creationId xmlns:a16="http://schemas.microsoft.com/office/drawing/2014/main" id="{8800C5E0-1FCE-46C1-8C12-DF91BA403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8" y="1916114"/>
            <a:ext cx="3208341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AREA of STATE/TERRITORY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8">
            <a:extLst>
              <a:ext uri="{FF2B5EF4-FFF2-40B4-BE49-F238E27FC236}">
                <a16:creationId xmlns:a16="http://schemas.microsoft.com/office/drawing/2014/main" id="{ED75E0D8-14B1-450F-AEF2-DB4793FB8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5769" y="1916114"/>
            <a:ext cx="263525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ACTUAL PROPORTION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49">
            <a:extLst>
              <a:ext uri="{FF2B5EF4-FFF2-40B4-BE49-F238E27FC236}">
                <a16:creationId xmlns:a16="http://schemas.microsoft.com/office/drawing/2014/main" id="{1B97CF5E-5E05-4EA8-B3E6-A16380A3C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9" y="2555876"/>
            <a:ext cx="384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0">
            <a:extLst>
              <a:ext uri="{FF2B5EF4-FFF2-40B4-BE49-F238E27FC236}">
                <a16:creationId xmlns:a16="http://schemas.microsoft.com/office/drawing/2014/main" id="{8874E1AC-2FDC-4420-BA1E-BBD1F097A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28" y="2555876"/>
            <a:ext cx="12824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227 600 km²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52">
            <a:extLst>
              <a:ext uri="{FF2B5EF4-FFF2-40B4-BE49-F238E27FC236}">
                <a16:creationId xmlns:a16="http://schemas.microsoft.com/office/drawing/2014/main" id="{2457434A-EC57-41FB-B1E7-623AB2665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0733" y="2555876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3">
            <a:extLst>
              <a:ext uri="{FF2B5EF4-FFF2-40B4-BE49-F238E27FC236}">
                <a16:creationId xmlns:a16="http://schemas.microsoft.com/office/drawing/2014/main" id="{D3108CB4-E92C-41E9-9A52-8E227A091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9" y="2925764"/>
            <a:ext cx="639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NSW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4">
            <a:extLst>
              <a:ext uri="{FF2B5EF4-FFF2-40B4-BE49-F238E27FC236}">
                <a16:creationId xmlns:a16="http://schemas.microsoft.com/office/drawing/2014/main" id="{0112AAC9-4878-47C7-B807-7ED0AEC1F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28" y="2925764"/>
            <a:ext cx="12824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801 600 km</a:t>
            </a:r>
            <a:r>
              <a:rPr lang="en-US" altLang="en-US" dirty="0">
                <a:solidFill>
                  <a:srgbClr val="000000"/>
                </a:solidFill>
              </a:rPr>
              <a:t>²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6">
            <a:extLst>
              <a:ext uri="{FF2B5EF4-FFF2-40B4-BE49-F238E27FC236}">
                <a16:creationId xmlns:a16="http://schemas.microsoft.com/office/drawing/2014/main" id="{719A8914-EA52-4F79-A0C3-B0D176D81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5483" y="2925764"/>
            <a:ext cx="420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7">
            <a:extLst>
              <a:ext uri="{FF2B5EF4-FFF2-40B4-BE49-F238E27FC236}">
                <a16:creationId xmlns:a16="http://schemas.microsoft.com/office/drawing/2014/main" id="{1B2D2CD6-493C-42D1-B07F-723858B13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9" y="3297239"/>
            <a:ext cx="4317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8">
            <a:extLst>
              <a:ext uri="{FF2B5EF4-FFF2-40B4-BE49-F238E27FC236}">
                <a16:creationId xmlns:a16="http://schemas.microsoft.com/office/drawing/2014/main" id="{8366D47E-C6C0-4F0D-885C-787C65420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3" y="3297239"/>
            <a:ext cx="11541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67 800 km</a:t>
            </a:r>
            <a:r>
              <a:rPr lang="en-US" altLang="en-US" dirty="0">
                <a:solidFill>
                  <a:srgbClr val="000000"/>
                </a:solidFill>
              </a:rPr>
              <a:t>²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0">
            <a:extLst>
              <a:ext uri="{FF2B5EF4-FFF2-40B4-BE49-F238E27FC236}">
                <a16:creationId xmlns:a16="http://schemas.microsoft.com/office/drawing/2014/main" id="{4E3185AD-C5BD-4713-B078-C3FD9F7C9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5483" y="3297239"/>
            <a:ext cx="420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0.3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1">
            <a:extLst>
              <a:ext uri="{FF2B5EF4-FFF2-40B4-BE49-F238E27FC236}">
                <a16:creationId xmlns:a16="http://schemas.microsoft.com/office/drawing/2014/main" id="{E1ED0948-2089-4B3B-92A2-CF9A07752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9" y="3667127"/>
            <a:ext cx="4744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QLD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2">
            <a:extLst>
              <a:ext uri="{FF2B5EF4-FFF2-40B4-BE49-F238E27FC236}">
                <a16:creationId xmlns:a16="http://schemas.microsoft.com/office/drawing/2014/main" id="{506D9B7F-87CA-4A0F-911B-E8717852A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8" y="3667127"/>
            <a:ext cx="1474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1 727 200 km</a:t>
            </a:r>
            <a:r>
              <a:rPr lang="en-US" altLang="en-US" dirty="0">
                <a:solidFill>
                  <a:srgbClr val="000000"/>
                </a:solidFill>
              </a:rPr>
              <a:t>²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4">
            <a:extLst>
              <a:ext uri="{FF2B5EF4-FFF2-40B4-BE49-F238E27FC236}">
                <a16:creationId xmlns:a16="http://schemas.microsoft.com/office/drawing/2014/main" id="{5E160D1A-7D6B-4F57-9612-CDF1084A2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5483" y="3667127"/>
            <a:ext cx="420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5">
            <a:extLst>
              <a:ext uri="{FF2B5EF4-FFF2-40B4-BE49-F238E27FC236}">
                <a16:creationId xmlns:a16="http://schemas.microsoft.com/office/drawing/2014/main" id="{E968FE74-29C0-40A1-ADAC-3C254458E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9" y="4038602"/>
            <a:ext cx="409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6">
            <a:extLst>
              <a:ext uri="{FF2B5EF4-FFF2-40B4-BE49-F238E27FC236}">
                <a16:creationId xmlns:a16="http://schemas.microsoft.com/office/drawing/2014/main" id="{552AE054-5ACE-4A8C-8245-20DEA4CAD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28" y="4038602"/>
            <a:ext cx="128240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980 000 km</a:t>
            </a:r>
            <a:r>
              <a:rPr lang="en-US" altLang="en-US" dirty="0">
                <a:solidFill>
                  <a:srgbClr val="000000"/>
                </a:solidFill>
              </a:rPr>
              <a:t>²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8">
            <a:extLst>
              <a:ext uri="{FF2B5EF4-FFF2-40B4-BE49-F238E27FC236}">
                <a16:creationId xmlns:a16="http://schemas.microsoft.com/office/drawing/2014/main" id="{8767F070-31E9-4F32-B024-1F70F826B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5483" y="4038602"/>
            <a:ext cx="420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9">
            <a:extLst>
              <a:ext uri="{FF2B5EF4-FFF2-40B4-BE49-F238E27FC236}">
                <a16:creationId xmlns:a16="http://schemas.microsoft.com/office/drawing/2014/main" id="{ED743F11-386D-4ED1-A86E-7629064D8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9" y="4408490"/>
            <a:ext cx="409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0">
            <a:extLst>
              <a:ext uri="{FF2B5EF4-FFF2-40B4-BE49-F238E27FC236}">
                <a16:creationId xmlns:a16="http://schemas.microsoft.com/office/drawing/2014/main" id="{B9C1E52B-4F23-46AD-AE0C-E3C9DB0FB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8" y="4408490"/>
            <a:ext cx="1474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1 346 200 km</a:t>
            </a:r>
            <a:r>
              <a:rPr lang="en-US" altLang="en-US" dirty="0">
                <a:solidFill>
                  <a:srgbClr val="000000"/>
                </a:solidFill>
              </a:rPr>
              <a:t>²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72">
            <a:extLst>
              <a:ext uri="{FF2B5EF4-FFF2-40B4-BE49-F238E27FC236}">
                <a16:creationId xmlns:a16="http://schemas.microsoft.com/office/drawing/2014/main" id="{32F2293D-19D2-4905-A644-3BC13A355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5483" y="4408490"/>
            <a:ext cx="420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73">
            <a:extLst>
              <a:ext uri="{FF2B5EF4-FFF2-40B4-BE49-F238E27FC236}">
                <a16:creationId xmlns:a16="http://schemas.microsoft.com/office/drawing/2014/main" id="{1CAECF3C-EA0A-474B-BB59-E6F2CC50A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9" y="4779965"/>
            <a:ext cx="4778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4">
            <a:extLst>
              <a:ext uri="{FF2B5EF4-FFF2-40B4-BE49-F238E27FC236}">
                <a16:creationId xmlns:a16="http://schemas.microsoft.com/office/drawing/2014/main" id="{F81828CC-5C00-4CFC-8C6F-E0609C581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8" y="4779965"/>
            <a:ext cx="1474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2 525 500 </a:t>
            </a:r>
            <a:r>
              <a:rPr lang="en-US" altLang="en-US" dirty="0">
                <a:solidFill>
                  <a:srgbClr val="000000"/>
                </a:solidFill>
              </a:rPr>
              <a:t>km²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77">
            <a:extLst>
              <a:ext uri="{FF2B5EF4-FFF2-40B4-BE49-F238E27FC236}">
                <a16:creationId xmlns:a16="http://schemas.microsoft.com/office/drawing/2014/main" id="{94DF116D-B0B4-4F7F-B082-F3E48B218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8333" y="4779965"/>
            <a:ext cx="5540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11.1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78">
            <a:extLst>
              <a:ext uri="{FF2B5EF4-FFF2-40B4-BE49-F238E27FC236}">
                <a16:creationId xmlns:a16="http://schemas.microsoft.com/office/drawing/2014/main" id="{44795DF0-59FE-4E2B-A654-4922D4CB8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899" y="5149853"/>
            <a:ext cx="630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ACT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79">
            <a:extLst>
              <a:ext uri="{FF2B5EF4-FFF2-40B4-BE49-F238E27FC236}">
                <a16:creationId xmlns:a16="http://schemas.microsoft.com/office/drawing/2014/main" id="{A1DE007A-B209-4D2D-B5CF-BB3B3D2A8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303" y="5149853"/>
            <a:ext cx="10259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2 400 km</a:t>
            </a:r>
            <a:r>
              <a:rPr lang="en-US" altLang="en-US" dirty="0">
                <a:solidFill>
                  <a:srgbClr val="000000"/>
                </a:solidFill>
              </a:rPr>
              <a:t>²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81">
            <a:extLst>
              <a:ext uri="{FF2B5EF4-FFF2-40B4-BE49-F238E27FC236}">
                <a16:creationId xmlns:a16="http://schemas.microsoft.com/office/drawing/2014/main" id="{59AE0F93-D136-4573-B3EE-DB9C0F01A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8" y="5149853"/>
            <a:ext cx="5540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0.01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17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  <p:bldP spid="60" grpId="0"/>
      <p:bldP spid="62" grpId="0"/>
      <p:bldP spid="64" grpId="0"/>
      <p:bldP spid="66" grpId="0"/>
      <p:bldP spid="68" grpId="0"/>
      <p:bldP spid="70" grpId="0"/>
      <p:bldP spid="72" grpId="0"/>
      <p:bldP spid="74" grpId="0"/>
      <p:bldP spid="76" grpId="0"/>
      <p:bldP spid="79" grpId="0"/>
      <p:bldP spid="81" grpId="0"/>
      <p:bldP spid="8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250B2-7836-459C-BCEC-19DDB5FF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Greedy Pig</a:t>
            </a:r>
            <a:br>
              <a:rPr lang="en-US" dirty="0"/>
            </a:br>
            <a:r>
              <a:rPr lang="en-AU" altLang="en-US" sz="2700" dirty="0">
                <a:solidFill>
                  <a:srgbClr val="003087"/>
                </a:solidFill>
                <a:ea typeface="ＭＳ Ｐゴシック" charset="-128"/>
              </a:rPr>
              <a:t>Content strand: Probability and Statistics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5DEEA-9EC5-4688-811C-90665DB4E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64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The Game: </a:t>
            </a:r>
            <a:r>
              <a:rPr lang="en-US" dirty="0"/>
              <a:t>class all stand up.</a:t>
            </a:r>
          </a:p>
          <a:p>
            <a:pPr marL="0" indent="0">
              <a:buNone/>
            </a:pPr>
            <a:r>
              <a:rPr lang="en-US" dirty="0"/>
              <a:t>You are all up against each other. You are keeping a cumulative score.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Teacher rolls a die</a:t>
            </a:r>
          </a:p>
          <a:p>
            <a:r>
              <a:rPr lang="en-US" dirty="0"/>
              <a:t>Everyone writes this number on worksheet in Game 1</a:t>
            </a:r>
          </a:p>
          <a:p>
            <a:r>
              <a:rPr lang="en-US" dirty="0"/>
              <a:t>Teacher rolls die again</a:t>
            </a:r>
          </a:p>
          <a:p>
            <a:r>
              <a:rPr lang="en-US" dirty="0"/>
              <a:t>Everyone adds this number to the first number in Game 1</a:t>
            </a:r>
          </a:p>
          <a:p>
            <a:r>
              <a:rPr lang="en-US" dirty="0"/>
              <a:t>If a 2 is rolled, the entire score becomes zero</a:t>
            </a:r>
          </a:p>
          <a:p>
            <a:r>
              <a:rPr lang="en-US" dirty="0"/>
              <a:t>Each player can choose when they wish to keep their cumulative score by sitting</a:t>
            </a:r>
          </a:p>
          <a:p>
            <a:r>
              <a:rPr lang="en-US" dirty="0"/>
              <a:t>Winner is the one with the highest score</a:t>
            </a:r>
          </a:p>
          <a:p>
            <a:r>
              <a:rPr lang="en-US" dirty="0"/>
              <a:t>Play 5 games</a:t>
            </a:r>
          </a:p>
          <a:p>
            <a:r>
              <a:rPr lang="en-US" dirty="0"/>
              <a:t>Look at class results</a:t>
            </a:r>
          </a:p>
        </p:txBody>
      </p:sp>
    </p:spTree>
    <p:extLst>
      <p:ext uri="{BB962C8B-B14F-4D97-AF65-F5344CB8AC3E}">
        <p14:creationId xmlns:p14="http://schemas.microsoft.com/office/powerpoint/2010/main" val="250912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4E981-5C41-4508-9ACD-972312B0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Greedy Pig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002F3-035B-411B-BCB3-262F9B1E6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challenge: </a:t>
            </a:r>
            <a:r>
              <a:rPr lang="en-US" dirty="0">
                <a:solidFill>
                  <a:srgbClr val="00B050"/>
                </a:solidFill>
              </a:rPr>
              <a:t>when is the best time to sit down?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Class discussion about strategies:</a:t>
            </a:r>
          </a:p>
          <a:p>
            <a:r>
              <a:rPr lang="en-US" dirty="0"/>
              <a:t>Play again with students using the strategy they suggested.</a:t>
            </a:r>
          </a:p>
          <a:p>
            <a:r>
              <a:rPr lang="en-US" dirty="0"/>
              <a:t>Look at class results. Who improved?</a:t>
            </a:r>
          </a:p>
          <a:p>
            <a:r>
              <a:rPr lang="en-US" i="1" dirty="0"/>
              <a:t>Refer also to Maths300 lesson “Greedy Pig”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222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0F859-A8A2-48ED-A895-00C1D4FC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681037"/>
            <a:ext cx="10515600" cy="1039726"/>
          </a:xfrm>
        </p:spPr>
        <p:txBody>
          <a:bodyPr>
            <a:normAutofit fontScale="90000"/>
          </a:bodyPr>
          <a:lstStyle/>
          <a:p>
            <a:r>
              <a:rPr lang="en-AU" dirty="0"/>
              <a:t>Why were these tasks RICH?</a:t>
            </a:r>
            <a:br>
              <a:rPr lang="en-A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982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92CE6-4A92-4910-8637-442251EB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task for all…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52427-D644-42AA-A357-E3CC4A679A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Enabling prompts		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F97B4-1FCB-46AD-9CDD-EEF1A4BE0F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Start with smaller number e.g. garden beds or people crossing river.</a:t>
            </a:r>
          </a:p>
          <a:p>
            <a:r>
              <a:rPr lang="en-US" dirty="0"/>
              <a:t>Break it into smaller, more manageable parts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5702AE-2B4E-4789-9AAC-04DC2B420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Extending prompts</a:t>
            </a:r>
            <a:r>
              <a:rPr lang="en-US" dirty="0"/>
              <a:t>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DE44E6-4F55-428F-AACE-D9E7EC40DE8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Prove to me you have all the possible solutions</a:t>
            </a:r>
          </a:p>
          <a:p>
            <a:r>
              <a:rPr lang="en-US" dirty="0"/>
              <a:t>Can you show an algebraic modelling to solve the problem?</a:t>
            </a:r>
          </a:p>
          <a:p>
            <a:r>
              <a:rPr lang="en-US" dirty="0"/>
              <a:t>Can you create a similar problem? </a:t>
            </a:r>
          </a:p>
        </p:txBody>
      </p:sp>
    </p:spTree>
    <p:extLst>
      <p:ext uri="{BB962C8B-B14F-4D97-AF65-F5344CB8AC3E}">
        <p14:creationId xmlns:p14="http://schemas.microsoft.com/office/powerpoint/2010/main" val="310804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576FE-8FCA-4F3F-A6D1-016CAB078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 task for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80BD6-D4AA-45DA-81ED-4318DAEC0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024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4400" dirty="0">
              <a:hlinkClick r:id="rId2"/>
            </a:endParaRPr>
          </a:p>
          <a:p>
            <a:pPr marL="0" indent="0" algn="ctr">
              <a:buNone/>
            </a:pPr>
            <a:endParaRPr lang="en-US" sz="4400" dirty="0">
              <a:hlinkClick r:id="rId2"/>
            </a:endParaRPr>
          </a:p>
          <a:p>
            <a:pPr marL="0" indent="0" algn="ctr">
              <a:buNone/>
            </a:pPr>
            <a:r>
              <a:rPr lang="en-US" sz="4400" dirty="0">
                <a:hlinkClick r:id="rId2"/>
              </a:rPr>
              <a:t>http://www.maths300.com/</a:t>
            </a:r>
            <a:endParaRPr lang="en-US" sz="4400" dirty="0"/>
          </a:p>
          <a:p>
            <a:pPr marL="0" indent="0" algn="ctr">
              <a:buNone/>
            </a:pPr>
            <a:endParaRPr lang="en-US" sz="4400" dirty="0"/>
          </a:p>
          <a:p>
            <a:pPr marL="0" indent="0">
              <a:buNone/>
            </a:pPr>
            <a:r>
              <a:rPr lang="en-AU" b="1" dirty="0"/>
              <a:t>MAV Conference participants, expires on 8 Dec 2018</a:t>
            </a:r>
            <a:endParaRPr lang="en-AU" dirty="0"/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	Username: </a:t>
            </a:r>
            <a:r>
              <a:rPr lang="en-AU" dirty="0" err="1"/>
              <a:t>mavcon_temp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	Password: </a:t>
            </a:r>
            <a:r>
              <a:rPr lang="en-AU" dirty="0" err="1"/>
              <a:t>mav</a:t>
            </a:r>
            <a:endParaRPr lang="en-AU" dirty="0"/>
          </a:p>
          <a:p>
            <a:pPr marL="0" indent="0" algn="ctr">
              <a:buNone/>
            </a:pPr>
            <a:endParaRPr lang="en-US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0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914A-C199-43BF-9E4F-BF80D3E2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What is a Rich Task?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A8949-5D28-4F62-91EC-9C019B354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AU" dirty="0"/>
          </a:p>
          <a:p>
            <a:r>
              <a:rPr lang="en-US" dirty="0"/>
              <a:t>Record 3 features of a rich task on paper provided</a:t>
            </a:r>
          </a:p>
          <a:p>
            <a:r>
              <a:rPr lang="en-US" dirty="0"/>
              <a:t>Share with person next to you</a:t>
            </a:r>
          </a:p>
          <a:p>
            <a:r>
              <a:rPr lang="en-US" dirty="0"/>
              <a:t>Discuss as table group</a:t>
            </a:r>
          </a:p>
          <a:p>
            <a:r>
              <a:rPr lang="en-US" dirty="0"/>
              <a:t>Each table group share one point</a:t>
            </a:r>
          </a:p>
        </p:txBody>
      </p:sp>
    </p:spTree>
    <p:extLst>
      <p:ext uri="{BB962C8B-B14F-4D97-AF65-F5344CB8AC3E}">
        <p14:creationId xmlns:p14="http://schemas.microsoft.com/office/powerpoint/2010/main" val="3246753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1B366-8A4B-43FD-A2A0-F1E947EC0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971E8-6701-4F6F-B636-B509363E9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Friday 7 December 2018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u="sng" dirty="0">
                <a:hlinkClick r:id="rId2"/>
              </a:rPr>
              <a:t>https://www.surveymonkey.com/r/MAV1807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6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914A-C199-43BF-9E4F-BF80D3E2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What is a Rich Task?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A8949-5D28-4F62-91EC-9C019B354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is purposeful and engaging</a:t>
            </a:r>
            <a:endParaRPr lang="en-AU" dirty="0"/>
          </a:p>
          <a:p>
            <a:pPr>
              <a:defRPr/>
            </a:pPr>
            <a:r>
              <a:rPr lang="en-US" dirty="0"/>
              <a:t>models how people solve real problems </a:t>
            </a:r>
          </a:p>
          <a:p>
            <a:pPr>
              <a:defRPr/>
            </a:pPr>
            <a:r>
              <a:rPr lang="en-US" dirty="0"/>
              <a:t>puts knowledge to work</a:t>
            </a:r>
          </a:p>
          <a:p>
            <a:pPr>
              <a:defRPr/>
            </a:pPr>
            <a:r>
              <a:rPr lang="en-US" dirty="0"/>
              <a:t>demonstrates what students know and can do</a:t>
            </a:r>
          </a:p>
          <a:p>
            <a:pPr>
              <a:defRPr/>
            </a:pPr>
            <a:r>
              <a:rPr lang="en-US" dirty="0"/>
              <a:t>supports multiple representations and solution strategies</a:t>
            </a:r>
            <a:r>
              <a:rPr lang="en-AU" dirty="0"/>
              <a:t> </a:t>
            </a:r>
          </a:p>
          <a:p>
            <a:pPr>
              <a:defRPr/>
            </a:pPr>
            <a:r>
              <a:rPr lang="en-AU" dirty="0"/>
              <a:t>Offers </a:t>
            </a:r>
            <a:r>
              <a:rPr lang="en-US" dirty="0"/>
              <a:t>opportunities for meaningful learning </a:t>
            </a:r>
          </a:p>
          <a:p>
            <a:pPr>
              <a:defRPr/>
            </a:pPr>
            <a:r>
              <a:rPr lang="en-US" dirty="0"/>
              <a:t>results in some product, presentation or outcome as a result of the deliberations of the group and/or individual.</a:t>
            </a:r>
          </a:p>
          <a:p>
            <a:pPr marL="0" indent="0">
              <a:buFont typeface="Arial" charset="0"/>
              <a:buNone/>
              <a:defRPr/>
            </a:pPr>
            <a:r>
              <a:rPr lang="en-US" dirty="0"/>
              <a:t>(</a:t>
            </a:r>
            <a:r>
              <a:rPr lang="en-US" i="1" dirty="0"/>
              <a:t>DET</a:t>
            </a:r>
            <a:r>
              <a:rPr lang="en-US" dirty="0"/>
              <a:t>)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6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BEEE-9535-4E38-BE53-F978436CE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What is a Rich Task?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55898-8DDB-43BE-B1AC-9B6AB3412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Combine fluency, problem solving and mathematical reasoning</a:t>
            </a:r>
          </a:p>
          <a:p>
            <a:pPr>
              <a:defRPr/>
            </a:pPr>
            <a:r>
              <a:rPr lang="en-US" dirty="0"/>
              <a:t>Are accessible</a:t>
            </a:r>
          </a:p>
          <a:p>
            <a:pPr>
              <a:defRPr/>
            </a:pPr>
            <a:r>
              <a:rPr lang="en-US" dirty="0"/>
              <a:t>Promote success through supporting at different levels of challenge</a:t>
            </a:r>
          </a:p>
          <a:p>
            <a:pPr>
              <a:defRPr/>
            </a:pPr>
            <a:r>
              <a:rPr lang="en-US" dirty="0"/>
              <a:t>Encourage collaboration and discussion</a:t>
            </a:r>
          </a:p>
          <a:p>
            <a:pPr>
              <a:defRPr/>
            </a:pPr>
            <a:r>
              <a:rPr lang="en-US" dirty="0"/>
              <a:t>Use intriguing contexts or intriguing </a:t>
            </a:r>
            <a:r>
              <a:rPr lang="en-US" dirty="0" err="1"/>
              <a:t>maths</a:t>
            </a:r>
            <a:endParaRPr lang="en-US" dirty="0"/>
          </a:p>
          <a:p>
            <a:pPr marL="0" indent="0">
              <a:buFont typeface="Arial" charset="0"/>
              <a:buNone/>
              <a:defRPr/>
            </a:pPr>
            <a:r>
              <a:rPr lang="en-US" i="1" dirty="0"/>
              <a:t>(adapted </a:t>
            </a:r>
            <a:r>
              <a:rPr lang="en-US" i="1"/>
              <a:t>from NRICH)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3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8181F-DDC9-45BC-A448-9D528A2EF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C8FF"/>
                </a:solidFill>
              </a:rPr>
              <a:t>Content strand  - </a:t>
            </a:r>
            <a:r>
              <a:rPr lang="en-AU" sz="3600" dirty="0">
                <a:solidFill>
                  <a:srgbClr val="00C8FF"/>
                </a:solidFill>
              </a:rPr>
              <a:t>Number and Algebra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708EA-733A-4660-8BD7-EB42149A1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altLang="en-US" dirty="0">
                <a:solidFill>
                  <a:srgbClr val="003087"/>
                </a:solidFill>
                <a:ea typeface="ＭＳ Ｐゴシック" charset="-128"/>
              </a:rPr>
              <a:t>Sub-strands</a:t>
            </a:r>
          </a:p>
          <a:p>
            <a:pPr lvl="1"/>
            <a:r>
              <a:rPr lang="en-AU" altLang="en-US" dirty="0">
                <a:solidFill>
                  <a:srgbClr val="003087"/>
                </a:solidFill>
                <a:ea typeface="ＭＳ Ｐゴシック" charset="-128"/>
              </a:rPr>
              <a:t>Number and Place Value</a:t>
            </a:r>
          </a:p>
          <a:p>
            <a:pPr lvl="1"/>
            <a:r>
              <a:rPr lang="en-AU" altLang="en-US" dirty="0">
                <a:solidFill>
                  <a:srgbClr val="003087"/>
                </a:solidFill>
                <a:ea typeface="ＭＳ Ｐゴシック" charset="-128"/>
              </a:rPr>
              <a:t>Real Numbers</a:t>
            </a:r>
          </a:p>
          <a:p>
            <a:pPr lvl="1"/>
            <a:r>
              <a:rPr lang="en-AU" altLang="en-US" dirty="0">
                <a:solidFill>
                  <a:srgbClr val="003087"/>
                </a:solidFill>
                <a:ea typeface="ＭＳ Ｐゴシック" charset="-128"/>
              </a:rPr>
              <a:t>Money and Financial Matters</a:t>
            </a:r>
          </a:p>
          <a:p>
            <a:pPr lvl="1"/>
            <a:r>
              <a:rPr lang="en-AU" altLang="en-US" b="1" dirty="0">
                <a:ea typeface="ＭＳ Ｐゴシック" charset="-128"/>
              </a:rPr>
              <a:t>Patterns and Algebra</a:t>
            </a:r>
          </a:p>
          <a:p>
            <a:pPr lvl="1"/>
            <a:r>
              <a:rPr lang="en-AU" altLang="en-US" dirty="0">
                <a:solidFill>
                  <a:srgbClr val="003087"/>
                </a:solidFill>
                <a:ea typeface="ＭＳ Ｐゴシック" charset="-128"/>
              </a:rPr>
              <a:t>Linear and Non-Linear Relationships</a:t>
            </a:r>
          </a:p>
          <a:p>
            <a:pPr marL="0" indent="0">
              <a:buNone/>
              <a:defRPr/>
            </a:pPr>
            <a:r>
              <a:rPr lang="en-AU" sz="2400" i="1" dirty="0">
                <a:solidFill>
                  <a:srgbClr val="003087"/>
                </a:solidFill>
              </a:rPr>
              <a:t>Keep the Key Concepts in mind (be aware of levels above (Yr. 9) and below Yr. 7)</a:t>
            </a:r>
          </a:p>
          <a:p>
            <a:pPr marL="0" indent="0">
              <a:buNone/>
              <a:defRPr/>
            </a:pPr>
            <a:endParaRPr lang="en-AU" sz="2400" i="1" dirty="0">
              <a:solidFill>
                <a:srgbClr val="003087"/>
              </a:solidFill>
            </a:endParaRPr>
          </a:p>
          <a:p>
            <a:pPr lvl="1">
              <a:defRPr/>
            </a:pPr>
            <a:r>
              <a:rPr lang="en-AU" dirty="0">
                <a:solidFill>
                  <a:srgbClr val="003087"/>
                </a:solidFill>
              </a:rPr>
              <a:t>Year 8 Functions and Graphs Linear functions</a:t>
            </a:r>
          </a:p>
          <a:p>
            <a:pPr lvl="3">
              <a:buFont typeface="Arial"/>
              <a:buChar char="–"/>
              <a:defRPr/>
            </a:pPr>
            <a:r>
              <a:rPr lang="en-AU" sz="2000" dirty="0">
                <a:solidFill>
                  <a:srgbClr val="003087"/>
                </a:solidFill>
              </a:rPr>
              <a:t>Garden Beds (From Maths 300)</a:t>
            </a:r>
          </a:p>
          <a:p>
            <a:pPr lvl="3">
              <a:buFont typeface="Arial"/>
              <a:buChar char="–"/>
              <a:defRPr/>
            </a:pPr>
            <a:r>
              <a:rPr lang="en-AU" sz="2000" dirty="0">
                <a:solidFill>
                  <a:srgbClr val="003087"/>
                </a:solidFill>
              </a:rPr>
              <a:t>Crossing the River (From Maths 300)</a:t>
            </a:r>
          </a:p>
          <a:p>
            <a:endParaRPr lang="en-AU" altLang="en-US" dirty="0">
              <a:solidFill>
                <a:srgbClr val="003087"/>
              </a:solidFill>
              <a:ea typeface="ＭＳ Ｐゴシック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8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8089A-3133-475C-92F4-AEBCA1976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088"/>
            <a:ext cx="10769600" cy="1039726"/>
          </a:xfrm>
        </p:spPr>
        <p:txBody>
          <a:bodyPr/>
          <a:lstStyle/>
          <a:p>
            <a:r>
              <a:rPr lang="en-AU" altLang="en-US" dirty="0">
                <a:solidFill>
                  <a:srgbClr val="00C8FF"/>
                </a:solidFill>
                <a:ea typeface="ＭＳ Ｐゴシック" charset="-128"/>
              </a:rPr>
              <a:t>Linear Algebra – Garden Beds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F94F4-7FF8-4640-9F38-8CF84E9C9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5300"/>
            <a:ext cx="10515600" cy="4411663"/>
          </a:xfrm>
          <a:ln>
            <a:noFill/>
          </a:ln>
        </p:spPr>
        <p:txBody>
          <a:bodyPr/>
          <a:lstStyle/>
          <a:p>
            <a:r>
              <a:rPr lang="en-AU" altLang="en-US" sz="3600" b="1" i="1" dirty="0">
                <a:solidFill>
                  <a:srgbClr val="558ED5"/>
                </a:solidFill>
                <a:ea typeface="ＭＳ Ｐゴシック" charset="-128"/>
              </a:rPr>
              <a:t>Problem: </a:t>
            </a:r>
            <a:r>
              <a:rPr lang="en-AU" altLang="en-US" sz="3600" dirty="0">
                <a:solidFill>
                  <a:srgbClr val="003087"/>
                </a:solidFill>
                <a:ea typeface="ＭＳ Ｐゴシック" charset="-128"/>
              </a:rPr>
              <a:t>“A Gardener wants to protect some plants by placing a border of tiles around the edge.”</a:t>
            </a:r>
          </a:p>
          <a:p>
            <a:pPr marL="0" indent="0">
              <a:buNone/>
            </a:pPr>
            <a:endParaRPr lang="en-AU" altLang="en-US" sz="3600" dirty="0">
              <a:solidFill>
                <a:srgbClr val="003087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en-AU" altLang="en-US" sz="3600" dirty="0">
                <a:solidFill>
                  <a:srgbClr val="003087"/>
                </a:solidFill>
                <a:ea typeface="ＭＳ Ｐゴシック" charset="-128"/>
              </a:rPr>
              <a:t> </a:t>
            </a:r>
            <a:r>
              <a:rPr lang="en-AU" altLang="en-US" dirty="0">
                <a:solidFill>
                  <a:srgbClr val="003087"/>
                </a:solidFill>
                <a:ea typeface="ＭＳ Ｐゴシック" charset="-128"/>
              </a:rPr>
              <a:t>A gardener has 100 plants in a row in the garden bed.</a:t>
            </a:r>
          </a:p>
          <a:p>
            <a:pPr marL="0" indent="0">
              <a:buNone/>
            </a:pPr>
            <a:r>
              <a:rPr lang="en-AU" altLang="en-US" dirty="0">
                <a:solidFill>
                  <a:srgbClr val="003087"/>
                </a:solidFill>
                <a:ea typeface="ＭＳ Ｐゴシック" charset="-128"/>
              </a:rPr>
              <a:t>  How many tiles will be needed to surround it (around the edge)?              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1BEC70-A511-4270-86FB-CA85E9C33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7091" y="5323162"/>
            <a:ext cx="469900" cy="403225"/>
          </a:xfrm>
          <a:prstGeom prst="rect">
            <a:avLst/>
          </a:prstGeom>
          <a:gradFill rotWithShape="1">
            <a:gsLst>
              <a:gs pos="0">
                <a:srgbClr val="DCFFA0"/>
              </a:gs>
              <a:gs pos="100000">
                <a:srgbClr val="A0CA4A"/>
              </a:gs>
            </a:gsLst>
            <a:lin ang="5400000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AU" altLang="en-US" sz="1800">
              <a:solidFill>
                <a:srgbClr val="FFFFFF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E15BAF-70E5-40C5-A94F-0615E8281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991" y="5323162"/>
            <a:ext cx="469900" cy="403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AU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3C75C2-091D-48E3-B705-5759AA428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5063" y="5323351"/>
            <a:ext cx="535016" cy="403225"/>
          </a:xfrm>
          <a:prstGeom prst="rect">
            <a:avLst/>
          </a:prstGeom>
          <a:gradFill rotWithShape="1">
            <a:gsLst>
              <a:gs pos="0">
                <a:srgbClr val="DCFFA0"/>
              </a:gs>
              <a:gs pos="100000">
                <a:srgbClr val="A0CA4A"/>
              </a:gs>
            </a:gsLst>
            <a:lin ang="5400000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AU" altLang="en-US" sz="1800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110B90-A97E-4915-BBF8-3C1C7C2FB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7888" y="5323162"/>
            <a:ext cx="457200" cy="403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AU" altLang="en-US" sz="1800" dirty="0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B10C38-A57F-421D-8AC5-DDC5FF428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7028" y="5323162"/>
            <a:ext cx="471328" cy="403225"/>
          </a:xfrm>
          <a:prstGeom prst="rect">
            <a:avLst/>
          </a:prstGeom>
          <a:gradFill rotWithShape="1">
            <a:gsLst>
              <a:gs pos="0">
                <a:srgbClr val="DCFFA0"/>
              </a:gs>
              <a:gs pos="100000">
                <a:srgbClr val="A0CA4A"/>
              </a:gs>
            </a:gsLst>
            <a:lin ang="5400000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AU" altLang="en-US" sz="1800">
              <a:solidFill>
                <a:srgbClr val="FFFFF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6D4C6C-1946-4DFC-8794-549E8E5C0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878" y="5752399"/>
            <a:ext cx="469900" cy="4032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AU" altLang="en-US" sz="180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19D7F3-4AC8-46F3-BDA3-2551A97E0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9191" y="5748043"/>
            <a:ext cx="469900" cy="4032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AU" altLang="en-US" sz="18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F9E82B-CFE7-4C47-B984-A7010A573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9198" y="5330027"/>
            <a:ext cx="469900" cy="4032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AU" altLang="en-US" sz="18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026683-941F-48FD-8407-B80EDB45B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9191" y="4912019"/>
            <a:ext cx="469900" cy="4032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en-AU" altLang="en-US" sz="1800">
              <a:solidFill>
                <a:srgbClr val="FFFFFF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3769A55-EB86-40CD-9FC5-3683E84B74FF}"/>
              </a:ext>
            </a:extLst>
          </p:cNvPr>
          <p:cNvCxnSpPr>
            <a:cxnSpLocks/>
          </p:cNvCxnSpPr>
          <p:nvPr/>
        </p:nvCxnSpPr>
        <p:spPr>
          <a:xfrm>
            <a:off x="889000" y="3255433"/>
            <a:ext cx="1024466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43E4E51-DE96-4BC9-A826-C4C0DD13C3AC}"/>
              </a:ext>
            </a:extLst>
          </p:cNvPr>
          <p:cNvCxnSpPr>
            <a:cxnSpLocks/>
          </p:cNvCxnSpPr>
          <p:nvPr/>
        </p:nvCxnSpPr>
        <p:spPr>
          <a:xfrm flipH="1">
            <a:off x="11099800" y="3255433"/>
            <a:ext cx="8467" cy="148431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D9E98D3-C5B8-4A9E-A4FB-3E8D38C9B0A4}"/>
              </a:ext>
            </a:extLst>
          </p:cNvPr>
          <p:cNvCxnSpPr>
            <a:cxnSpLocks/>
          </p:cNvCxnSpPr>
          <p:nvPr/>
        </p:nvCxnSpPr>
        <p:spPr>
          <a:xfrm flipV="1">
            <a:off x="927100" y="4725281"/>
            <a:ext cx="10092267" cy="1447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2036095-3701-4CEC-AFB7-5A226958D2E2}"/>
              </a:ext>
            </a:extLst>
          </p:cNvPr>
          <p:cNvCxnSpPr>
            <a:cxnSpLocks/>
          </p:cNvCxnSpPr>
          <p:nvPr/>
        </p:nvCxnSpPr>
        <p:spPr>
          <a:xfrm>
            <a:off x="935567" y="3153833"/>
            <a:ext cx="0" cy="158591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905E417-58EA-459D-ACC7-A1B03C3C70C1}"/>
              </a:ext>
            </a:extLst>
          </p:cNvPr>
          <p:cNvCxnSpPr/>
          <p:nvPr/>
        </p:nvCxnSpPr>
        <p:spPr>
          <a:xfrm flipH="1">
            <a:off x="4546600" y="2861733"/>
            <a:ext cx="20291" cy="846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803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A6465-A2D7-479D-9CAF-E36FDEDDA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>
                <a:solidFill>
                  <a:srgbClr val="00C8FF"/>
                </a:solidFill>
                <a:ea typeface="ＭＳ Ｐゴシック" charset="-128"/>
              </a:rPr>
              <a:t>Linear Algebra – Garden Beds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C4BAB-F22A-48E0-B90C-C69B25CAF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altLang="en-US" sz="3200" dirty="0">
                <a:solidFill>
                  <a:srgbClr val="003087"/>
                </a:solidFill>
                <a:ea typeface="ＭＳ Ｐゴシック" charset="-128"/>
              </a:rPr>
              <a:t>“What if there were 5 plants in a row, how many tiles will be needed?”</a:t>
            </a:r>
          </a:p>
          <a:p>
            <a:r>
              <a:rPr lang="en-AU" altLang="en-US" sz="3200" dirty="0">
                <a:solidFill>
                  <a:srgbClr val="003087"/>
                </a:solidFill>
                <a:ea typeface="ＭＳ Ｐゴシック" charset="-128"/>
              </a:rPr>
              <a:t>“What if there were 8 plants in a row, how many tiles will be needed?”</a:t>
            </a:r>
          </a:p>
          <a:p>
            <a:r>
              <a:rPr lang="en-AU" altLang="en-US" sz="3200" dirty="0">
                <a:solidFill>
                  <a:srgbClr val="003087"/>
                </a:solidFill>
                <a:ea typeface="ＭＳ Ｐゴシック" charset="-128"/>
              </a:rPr>
              <a:t>“A garden bed has 100 plants in a line. </a:t>
            </a:r>
            <a:r>
              <a:rPr lang="en-AU" altLang="en-US" sz="3200" dirty="0">
                <a:solidFill>
                  <a:srgbClr val="00B050"/>
                </a:solidFill>
                <a:ea typeface="ＭＳ Ｐゴシック" charset="-128"/>
              </a:rPr>
              <a:t>How many tiles will be needed to surround it?</a:t>
            </a:r>
            <a:r>
              <a:rPr lang="en-AU" altLang="en-US" sz="3200" dirty="0">
                <a:solidFill>
                  <a:srgbClr val="003087"/>
                </a:solidFill>
                <a:ea typeface="ＭＳ Ｐゴシック" charset="-128"/>
              </a:rPr>
              <a:t>”</a:t>
            </a:r>
          </a:p>
          <a:p>
            <a:pPr marL="0" indent="0">
              <a:buNone/>
            </a:pPr>
            <a:endParaRPr lang="en-AU" altLang="en-US" sz="3200" dirty="0">
              <a:solidFill>
                <a:srgbClr val="00B050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en-AU" altLang="en-US" sz="3200" dirty="0">
                <a:solidFill>
                  <a:srgbClr val="00B050"/>
                </a:solidFill>
                <a:ea typeface="ＭＳ Ｐゴシック" charset="-128"/>
              </a:rPr>
              <a:t>Can you find a general rule for n plants in a line?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22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84577-65AD-4119-AA1B-BF3C7560E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Garden beds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B42C6-4918-4B8A-947F-2BA6E487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95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altLang="en-US" dirty="0">
                <a:solidFill>
                  <a:srgbClr val="00B0F0"/>
                </a:solidFill>
                <a:ea typeface="ＭＳ Ｐゴシック" charset="-128"/>
              </a:rPr>
              <a:t>Task:</a:t>
            </a:r>
          </a:p>
          <a:p>
            <a:r>
              <a:rPr lang="en-AU" altLang="en-US" dirty="0">
                <a:solidFill>
                  <a:srgbClr val="003087"/>
                </a:solidFill>
                <a:ea typeface="ＭＳ Ｐゴシック" charset="-128"/>
              </a:rPr>
              <a:t>Using the 2 different coloured square tiles provided, or some dot paper, work in pairs to complete the “Worksheet: Garden Beds: Investigation Guide”</a:t>
            </a:r>
            <a:endParaRPr lang="en-US" dirty="0">
              <a:solidFill>
                <a:srgbClr val="003087"/>
              </a:solidFill>
            </a:endParaRPr>
          </a:p>
          <a:p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Extra challenge  - generalising or finding a rule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Feedback:</a:t>
            </a:r>
            <a:endParaRPr lang="en-AU" dirty="0">
              <a:solidFill>
                <a:srgbClr val="00B0F0"/>
              </a:solidFill>
              <a:ea typeface="ＭＳ Ｐゴシック" charset="-128"/>
            </a:endParaRPr>
          </a:p>
          <a:p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How to teach this?</a:t>
            </a:r>
          </a:p>
          <a:p>
            <a:pPr lvl="1"/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Start with the big question</a:t>
            </a:r>
          </a:p>
          <a:p>
            <a:pPr lvl="1"/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Scaffold</a:t>
            </a:r>
          </a:p>
          <a:p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Would you use this task? Discuss in table groups.</a:t>
            </a:r>
          </a:p>
          <a:p>
            <a:r>
              <a:rPr lang="en-AU" dirty="0">
                <a:solidFill>
                  <a:srgbClr val="003087"/>
                </a:solidFill>
                <a:ea typeface="ＭＳ Ｐゴシック" charset="-128"/>
              </a:rPr>
              <a:t>How would you use the task? What year level?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76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D85D3-8788-41A8-B822-EF28AA59F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>
                <a:ea typeface="ＭＳ Ｐゴシック" charset="-128"/>
              </a:rPr>
              <a:t>Linear Algebra – Crossing the River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9619A-CF39-4175-96D1-DC416DD9C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AU" altLang="en-US" sz="3000" b="1" i="1" dirty="0">
                <a:solidFill>
                  <a:srgbClr val="558ED5"/>
                </a:solidFill>
                <a:ea typeface="ＭＳ Ｐゴシック" charset="-128"/>
              </a:rPr>
              <a:t>Problem: </a:t>
            </a:r>
            <a:r>
              <a:rPr lang="en-AU" altLang="en-US" sz="3000" dirty="0">
                <a:solidFill>
                  <a:srgbClr val="003087"/>
                </a:solidFill>
                <a:ea typeface="ＭＳ Ｐゴシック" charset="-128"/>
              </a:rPr>
              <a:t>“A group of friends went camping on a small island in the middle of a lake. There were 8 adults and two children. When they went to cross the lake to return home, their boat was missing and only an old canoe was available. It could only carry either</a:t>
            </a:r>
          </a:p>
          <a:p>
            <a:pPr>
              <a:lnSpc>
                <a:spcPct val="80000"/>
              </a:lnSpc>
            </a:pPr>
            <a:r>
              <a:rPr lang="en-AU" altLang="en-US" sz="3000" dirty="0">
                <a:solidFill>
                  <a:srgbClr val="003087"/>
                </a:solidFill>
                <a:ea typeface="ＭＳ Ｐゴシック" charset="-128"/>
              </a:rPr>
              <a:t>One adult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AU" altLang="en-US" sz="2600" dirty="0">
                <a:solidFill>
                  <a:srgbClr val="003087"/>
                </a:solidFill>
                <a:ea typeface="ＭＳ Ｐゴシック" charset="-128"/>
              </a:rPr>
              <a:t>OR</a:t>
            </a:r>
          </a:p>
          <a:p>
            <a:pPr>
              <a:lnSpc>
                <a:spcPct val="80000"/>
              </a:lnSpc>
            </a:pPr>
            <a:r>
              <a:rPr lang="en-AU" altLang="en-US" sz="3000" dirty="0">
                <a:solidFill>
                  <a:srgbClr val="003087"/>
                </a:solidFill>
                <a:ea typeface="ＭＳ Ｐゴシック" charset="-128"/>
              </a:rPr>
              <a:t>One or two children</a:t>
            </a:r>
          </a:p>
          <a:p>
            <a:pPr>
              <a:lnSpc>
                <a:spcPct val="80000"/>
              </a:lnSpc>
            </a:pPr>
            <a:r>
              <a:rPr lang="en-AU" altLang="en-US" sz="3000" dirty="0">
                <a:solidFill>
                  <a:srgbClr val="003087"/>
                </a:solidFill>
                <a:ea typeface="ＭＳ Ｐゴシック" charset="-128"/>
              </a:rPr>
              <a:t>They did manage to get across the lake. </a:t>
            </a:r>
          </a:p>
          <a:p>
            <a:pPr marL="0" indent="0">
              <a:lnSpc>
                <a:spcPct val="80000"/>
              </a:lnSpc>
              <a:buNone/>
            </a:pPr>
            <a:endParaRPr lang="en-AU" altLang="en-US" sz="3000" dirty="0">
              <a:solidFill>
                <a:srgbClr val="00B050"/>
              </a:solidFill>
              <a:ea typeface="ＭＳ Ｐゴシック" charset="-128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AU" altLang="en-US" sz="3000" dirty="0">
                <a:solidFill>
                  <a:srgbClr val="00B050"/>
                </a:solidFill>
                <a:ea typeface="ＭＳ Ｐゴシック" charset="-128"/>
              </a:rPr>
              <a:t>How did they do it and how many trips did it take?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CE0BF9-79B3-4269-8825-44DC14BF7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775" y="3302721"/>
            <a:ext cx="2788391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81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1105</Words>
  <Application>Microsoft Office PowerPoint</Application>
  <PresentationFormat>Widescreen</PresentationFormat>
  <Paragraphs>167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Office Theme</vt:lpstr>
      <vt:lpstr>Embedding MATHS 300 in Secondary Programs  2018</vt:lpstr>
      <vt:lpstr>What is a Rich Task?</vt:lpstr>
      <vt:lpstr>What is a Rich Task?</vt:lpstr>
      <vt:lpstr>What is a Rich Task?</vt:lpstr>
      <vt:lpstr>Content strand  - Number and Algebra</vt:lpstr>
      <vt:lpstr>Linear Algebra – Garden Beds</vt:lpstr>
      <vt:lpstr>Linear Algebra – Garden Beds</vt:lpstr>
      <vt:lpstr>Garden beds</vt:lpstr>
      <vt:lpstr>Linear Algebra – Crossing the River</vt:lpstr>
      <vt:lpstr>Linear Algebra – Crossing the River</vt:lpstr>
      <vt:lpstr>Crossing the River Worksheet generalising or finding the rule</vt:lpstr>
      <vt:lpstr>Map of Australia Content strand: Measurement and Geometry</vt:lpstr>
      <vt:lpstr>Map of Australia</vt:lpstr>
      <vt:lpstr>Map of Australia - solutions</vt:lpstr>
      <vt:lpstr>Greedy Pig Content strand: Probability and Statistics</vt:lpstr>
      <vt:lpstr>Greedy Pig</vt:lpstr>
      <vt:lpstr>Why were these tasks RICH? </vt:lpstr>
      <vt:lpstr>One task for all…</vt:lpstr>
      <vt:lpstr>Find a task for you!</vt:lpstr>
      <vt:lpstr>Your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Saffin</dc:creator>
  <cp:lastModifiedBy>Helen Haralambous</cp:lastModifiedBy>
  <cp:revision>85</cp:revision>
  <cp:lastPrinted>2018-04-18T06:17:26Z</cp:lastPrinted>
  <dcterms:created xsi:type="dcterms:W3CDTF">2017-06-02T04:36:15Z</dcterms:created>
  <dcterms:modified xsi:type="dcterms:W3CDTF">2018-12-10T06:33:23Z</dcterms:modified>
</cp:coreProperties>
</file>