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70" r:id="rId11"/>
    <p:sldId id="264" r:id="rId12"/>
    <p:sldId id="266" r:id="rId13"/>
    <p:sldId id="267" r:id="rId14"/>
    <p:sldId id="271" r:id="rId15"/>
    <p:sldId id="265" r:id="rId16"/>
    <p:sldId id="273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2AFC-64E7-450C-A2DF-50FDAC0A03B4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13170-E48A-4890-BD20-A7668E9C14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48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46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29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00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C0F7-3D24-404F-82BA-51F2EDDE6B0B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47-B6E1-4E63-A285-B7AD30937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88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C0F7-3D24-404F-82BA-51F2EDDE6B0B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47-B6E1-4E63-A285-B7AD30937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93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C0F7-3D24-404F-82BA-51F2EDDE6B0B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47-B6E1-4E63-A285-B7AD30937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15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C0F7-3D24-404F-82BA-51F2EDDE6B0B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47-B6E1-4E63-A285-B7AD30937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56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C0F7-3D24-404F-82BA-51F2EDDE6B0B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47-B6E1-4E63-A285-B7AD30937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9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C0F7-3D24-404F-82BA-51F2EDDE6B0B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47-B6E1-4E63-A285-B7AD30937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414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C0F7-3D24-404F-82BA-51F2EDDE6B0B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47-B6E1-4E63-A285-B7AD30937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39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C0F7-3D24-404F-82BA-51F2EDDE6B0B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47-B6E1-4E63-A285-B7AD30937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648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C0F7-3D24-404F-82BA-51F2EDDE6B0B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47-B6E1-4E63-A285-B7AD30937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876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C0F7-3D24-404F-82BA-51F2EDDE6B0B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47-B6E1-4E63-A285-B7AD30937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60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C0F7-3D24-404F-82BA-51F2EDDE6B0B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47-B6E1-4E63-A285-B7AD30937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62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7C0F7-3D24-404F-82BA-51F2EDDE6B0B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5A47-B6E1-4E63-A285-B7AD309379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2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ologram2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022696"/>
            <a:ext cx="9144000" cy="2387600"/>
          </a:xfrm>
        </p:spPr>
        <p:txBody>
          <a:bodyPr/>
          <a:lstStyle/>
          <a:p>
            <a:r>
              <a:rPr lang="en-AU" dirty="0" smtClean="0"/>
              <a:t>Embedding Design Thinking</a:t>
            </a:r>
            <a:br>
              <a:rPr lang="en-AU" dirty="0" smtClean="0"/>
            </a:br>
            <a:r>
              <a:rPr lang="en-AU" sz="2400" dirty="0"/>
              <a:t>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4000" dirty="0" smtClean="0"/>
              <a:t>in class activities</a:t>
            </a:r>
            <a:endParaRPr lang="en-AU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96" y="469216"/>
            <a:ext cx="1566057" cy="1740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4715" y="4965895"/>
            <a:ext cx="346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Jan and Ming</a:t>
            </a:r>
          </a:p>
          <a:p>
            <a:pPr algn="ctr"/>
            <a:r>
              <a:rPr lang="en-AU" sz="2400" dirty="0"/>
              <a:t> </a:t>
            </a:r>
            <a:r>
              <a:rPr lang="en-AU" sz="2400" dirty="0" smtClean="0"/>
              <a:t>Nov 2018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15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34" y="1751528"/>
            <a:ext cx="8138375" cy="1854558"/>
          </a:xfrm>
        </p:spPr>
        <p:txBody>
          <a:bodyPr>
            <a:normAutofit fontScale="90000"/>
          </a:bodyPr>
          <a:lstStyle/>
          <a:p>
            <a:r>
              <a:rPr lang="en-AU" i="1" dirty="0" smtClean="0">
                <a:latin typeface="+mn-lt"/>
              </a:rPr>
              <a:t>How might we </a:t>
            </a:r>
            <a:r>
              <a:rPr lang="en-AU" dirty="0" smtClean="0">
                <a:latin typeface="+mn-lt"/>
              </a:rPr>
              <a:t>use geometry shapes to </a:t>
            </a:r>
            <a:r>
              <a:rPr lang="en-AU" dirty="0" smtClean="0">
                <a:solidFill>
                  <a:srgbClr val="FF0000"/>
                </a:solidFill>
                <a:latin typeface="+mn-lt"/>
              </a:rPr>
              <a:t>design</a:t>
            </a:r>
            <a:r>
              <a:rPr lang="en-AU" dirty="0" smtClean="0">
                <a:latin typeface="+mn-lt"/>
              </a:rPr>
              <a:t> a story board </a:t>
            </a:r>
            <a:r>
              <a:rPr lang="en-AU" dirty="0" smtClean="0">
                <a:solidFill>
                  <a:srgbClr val="FF0000"/>
                </a:solidFill>
                <a:latin typeface="+mn-lt"/>
              </a:rPr>
              <a:t>for</a:t>
            </a:r>
            <a:r>
              <a:rPr lang="en-AU" dirty="0" smtClean="0">
                <a:latin typeface="+mn-lt"/>
              </a:rPr>
              <a:t> students </a:t>
            </a:r>
            <a:r>
              <a:rPr lang="en-AU" dirty="0" smtClean="0">
                <a:solidFill>
                  <a:srgbClr val="FF0000"/>
                </a:solidFill>
                <a:latin typeface="+mn-lt"/>
              </a:rPr>
              <a:t>in order to </a:t>
            </a:r>
            <a:r>
              <a:rPr lang="en-AU" dirty="0" smtClean="0">
                <a:latin typeface="+mn-lt"/>
              </a:rPr>
              <a:t>help </a:t>
            </a:r>
            <a:r>
              <a:rPr lang="en-AU" smtClean="0">
                <a:latin typeface="+mn-lt"/>
              </a:rPr>
              <a:t>them understand </a:t>
            </a:r>
            <a:r>
              <a:rPr lang="en-AU" dirty="0" smtClean="0">
                <a:latin typeface="+mn-lt"/>
              </a:rPr>
              <a:t>the 2018 Melbourne Cup? </a:t>
            </a:r>
            <a:endParaRPr lang="en-AU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673" y="4441239"/>
            <a:ext cx="2588588" cy="1622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2434" y="566670"/>
            <a:ext cx="544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</a:t>
            </a:r>
            <a:r>
              <a:rPr lang="en-AU" b="1" dirty="0" smtClean="0">
                <a:solidFill>
                  <a:srgbClr val="00B050"/>
                </a:solidFill>
              </a:rPr>
              <a:t>“HOW MIGHT WE……” </a:t>
            </a:r>
            <a:r>
              <a:rPr lang="en-AU" dirty="0" smtClean="0"/>
              <a:t>questions such as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49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1363155" y="316244"/>
            <a:ext cx="753489" cy="953152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9900" y="681538"/>
            <a:ext cx="918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   </a:t>
            </a:r>
            <a:r>
              <a:rPr lang="en-AU" sz="4000" b="1" dirty="0" smtClean="0"/>
              <a:t>Ideate</a:t>
            </a:r>
            <a:r>
              <a:rPr lang="en-AU" sz="4000" dirty="0" smtClean="0"/>
              <a:t> (5 mins)</a:t>
            </a:r>
            <a:endParaRPr lang="en-A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98600" y="1676400"/>
            <a:ext cx="930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800" dirty="0" smtClean="0"/>
              <a:t> Generate and draw as many ideas as possible on post-its.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800" dirty="0" smtClean="0"/>
              <a:t> Share your design ideas with your groups and improve.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AU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800" dirty="0" smtClean="0"/>
              <a:t> Produce designs as a group.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0" y="4256087"/>
            <a:ext cx="1409700" cy="1343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400" y="3349625"/>
            <a:ext cx="152400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925" y="4655558"/>
            <a:ext cx="16002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1343794" y="386702"/>
            <a:ext cx="6161906" cy="50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b="1" dirty="0" smtClean="0">
                <a:solidFill>
                  <a:srgbClr val="434343"/>
                </a:solidFill>
                <a:latin typeface="Calibri" panose="020F0502020204030204" pitchFamily="34" charset="0"/>
                <a:ea typeface="Raleway ExtraBold"/>
                <a:cs typeface="Raleway ExtraBold"/>
                <a:sym typeface="Raleway ExtraBold"/>
              </a:rPr>
              <a:t>Proto</a:t>
            </a:r>
            <a:r>
              <a:rPr lang="en" sz="4000" b="1" dirty="0" smtClean="0">
                <a:solidFill>
                  <a:srgbClr val="6AA84F"/>
                </a:solidFill>
                <a:latin typeface="Calibri" panose="020F0502020204030204" pitchFamily="34" charset="0"/>
                <a:ea typeface="Raleway ExtraBold"/>
                <a:cs typeface="Raleway ExtraBold"/>
                <a:sym typeface="Raleway ExtraBold"/>
              </a:rPr>
              <a:t>type</a:t>
            </a:r>
            <a:r>
              <a:rPr lang="en" sz="7733" b="1" dirty="0" smtClean="0">
                <a:solidFill>
                  <a:srgbClr val="6AA84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" sz="4000" b="1" dirty="0" smtClean="0">
                <a:solidFill>
                  <a:srgbClr val="3A81BA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sz="4000" b="1" dirty="0">
              <a:solidFill>
                <a:srgbClr val="3A81BA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1324343" y="1623844"/>
            <a:ext cx="10675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558786">
              <a:buClr>
                <a:srgbClr val="6AA84F"/>
              </a:buClr>
              <a:buSzPts val="3000"/>
              <a:buFont typeface="Raleway Light"/>
              <a:buChar char="●"/>
            </a:pPr>
            <a:r>
              <a:rPr lang="en" sz="2800" dirty="0" smtClean="0">
                <a:ea typeface="Raleway Light"/>
                <a:cs typeface="Raleway Light"/>
                <a:sym typeface="Raleway Light"/>
              </a:rPr>
              <a:t>Getting </a:t>
            </a:r>
            <a:r>
              <a:rPr lang="en" sz="2800" dirty="0">
                <a:ea typeface="Raleway Light"/>
                <a:cs typeface="Raleway Light"/>
                <a:sym typeface="Raleway Light"/>
              </a:rPr>
              <a:t>the idea out of your head </a:t>
            </a:r>
            <a:endParaRPr sz="2800" dirty="0">
              <a:ea typeface="Raleway Light"/>
              <a:cs typeface="Raleway Light"/>
              <a:sym typeface="Raleway Light"/>
            </a:endParaRPr>
          </a:p>
          <a:p>
            <a:pPr marL="609585" indent="-558786">
              <a:buClr>
                <a:srgbClr val="6AA84F"/>
              </a:buClr>
              <a:buSzPts val="3000"/>
              <a:buFont typeface="Raleway Light"/>
              <a:buChar char="●"/>
            </a:pPr>
            <a:r>
              <a:rPr lang="en" sz="2800" dirty="0">
                <a:ea typeface="Raleway Light"/>
                <a:cs typeface="Raleway Light"/>
                <a:sym typeface="Raleway Light"/>
              </a:rPr>
              <a:t>Use materials </a:t>
            </a:r>
            <a:r>
              <a:rPr lang="en" sz="2800" dirty="0" smtClean="0">
                <a:ea typeface="Raleway Light"/>
                <a:cs typeface="Raleway Light"/>
                <a:sym typeface="Raleway Light"/>
              </a:rPr>
              <a:t>provided to produce a prototype.</a:t>
            </a:r>
            <a:endParaRPr sz="2800" dirty="0">
              <a:ea typeface="Raleway Light"/>
              <a:cs typeface="Raleway Light"/>
              <a:sym typeface="Raleway Light"/>
            </a:endParaRPr>
          </a:p>
          <a:p>
            <a:pPr marL="609585" indent="-558786">
              <a:buClr>
                <a:srgbClr val="6AA84F"/>
              </a:buClr>
              <a:buSzPts val="3000"/>
              <a:buFont typeface="Raleway Light"/>
              <a:buChar char="●"/>
            </a:pPr>
            <a:r>
              <a:rPr lang="en" sz="2800" dirty="0" smtClean="0">
                <a:ea typeface="Raleway Light"/>
                <a:cs typeface="Raleway Light"/>
                <a:sym typeface="Raleway Light"/>
              </a:rPr>
              <a:t>Communicate simply </a:t>
            </a:r>
            <a:endParaRPr sz="2800" dirty="0">
              <a:ea typeface="Raleway Light"/>
              <a:cs typeface="Raleway Light"/>
              <a:sym typeface="Raleway Light"/>
            </a:endParaRPr>
          </a:p>
          <a:p>
            <a:pPr>
              <a:spcBef>
                <a:spcPts val="800"/>
              </a:spcBef>
            </a:pPr>
            <a:endParaRPr sz="2800" dirty="0">
              <a:solidFill>
                <a:srgbClr val="666666"/>
              </a:solidFill>
              <a:ea typeface="Raleway Light"/>
              <a:cs typeface="Raleway Light"/>
              <a:sym typeface="Raleway Light"/>
            </a:endParaRPr>
          </a:p>
          <a:p>
            <a:pPr>
              <a:spcBef>
                <a:spcPts val="800"/>
              </a:spcBef>
            </a:pPr>
            <a:endParaRPr sz="2800" dirty="0">
              <a:solidFill>
                <a:srgbClr val="666666"/>
              </a:solidFill>
              <a:ea typeface="Raleway Light"/>
              <a:cs typeface="Raleway Light"/>
              <a:sym typeface="Raleway Light"/>
            </a:endParaRPr>
          </a:p>
          <a:p>
            <a:pPr>
              <a:spcBef>
                <a:spcPts val="800"/>
              </a:spcBef>
            </a:pPr>
            <a:endParaRPr sz="2800" dirty="0">
              <a:solidFill>
                <a:srgbClr val="666666"/>
              </a:solidFill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0029340" y="654864"/>
            <a:ext cx="454739" cy="563011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10153249" y="613908"/>
            <a:ext cx="454761" cy="459276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9350038" y="661292"/>
            <a:ext cx="592291" cy="479101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9350038" y="1205524"/>
            <a:ext cx="1300221" cy="1179771"/>
          </a:xfrm>
          <a:custGeom>
            <a:avLst/>
            <a:gdLst/>
            <a:ahLst/>
            <a:cxnLst/>
            <a:rect l="0" t="0" r="0" b="0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9347200" y="990771"/>
            <a:ext cx="1671588" cy="1540145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9890413" y="1257227"/>
            <a:ext cx="849361" cy="784489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" y="472738"/>
            <a:ext cx="8237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Test, Critique and Improve</a:t>
            </a:r>
            <a:endParaRPr lang="en-A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1556" y="1172417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Engage in a short-cycle innovation process to continually improve your groups’ design. </a:t>
            </a:r>
            <a:endParaRPr lang="en-AU" sz="3600" dirty="0"/>
          </a:p>
        </p:txBody>
      </p:sp>
      <p:sp>
        <p:nvSpPr>
          <p:cNvPr id="6" name="Rectangle 5"/>
          <p:cNvSpPr/>
          <p:nvPr/>
        </p:nvSpPr>
        <p:spPr>
          <a:xfrm>
            <a:off x="691256" y="2536346"/>
            <a:ext cx="85471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lvl="0">
              <a:spcBef>
                <a:spcPts val="600"/>
              </a:spcBef>
              <a:buClr>
                <a:srgbClr val="6AA84F"/>
              </a:buClr>
              <a:buSzPts val="3000"/>
            </a:pPr>
            <a:r>
              <a:rPr lang="en-AU" sz="2800" u="sng" dirty="0" smtClean="0">
                <a:latin typeface="Calibri" panose="020F0502020204030204" pitchFamily="34" charset="0"/>
                <a:ea typeface="Raleway Light"/>
                <a:cs typeface="Raleway Light"/>
                <a:sym typeface="Raleway Light"/>
              </a:rPr>
              <a:t>Things to remember:</a:t>
            </a:r>
          </a:p>
          <a:p>
            <a:pPr marL="457200" lvl="0" indent="-419100">
              <a:spcBef>
                <a:spcPts val="600"/>
              </a:spcBef>
              <a:buClr>
                <a:schemeClr val="accent5"/>
              </a:buClr>
              <a:buSzPts val="3000"/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Raleway Light"/>
                <a:ea typeface="Raleway Light"/>
                <a:cs typeface="Raleway Light"/>
                <a:sym typeface="Raleway Light"/>
              </a:rPr>
              <a:t>Listen and look mindfully</a:t>
            </a:r>
          </a:p>
          <a:p>
            <a:pPr marL="457200" lvl="0" indent="-419100">
              <a:buClr>
                <a:schemeClr val="accent5"/>
              </a:buClr>
              <a:buSzPts val="3000"/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Raleway Light"/>
                <a:ea typeface="Raleway Light"/>
                <a:cs typeface="Raleway Light"/>
                <a:sym typeface="Raleway Light"/>
              </a:rPr>
              <a:t>Hard on content, soft on people</a:t>
            </a:r>
          </a:p>
          <a:p>
            <a:pPr marL="457200" lvl="0" indent="-419100">
              <a:buClr>
                <a:schemeClr val="accent5"/>
              </a:buClr>
              <a:buSzPts val="3000"/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Raleway Light"/>
                <a:ea typeface="Raleway Light"/>
                <a:cs typeface="Raleway Light"/>
                <a:sym typeface="Raleway Light"/>
              </a:rPr>
              <a:t>Be kind - but realistic</a:t>
            </a:r>
          </a:p>
          <a:p>
            <a:pPr marL="457200" lvl="0" indent="-419100">
              <a:buClr>
                <a:schemeClr val="accent5"/>
              </a:buClr>
              <a:buSzPts val="3000"/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Raleway Light"/>
                <a:ea typeface="Raleway Light"/>
                <a:cs typeface="Raleway Light"/>
                <a:sym typeface="Raleway Light"/>
              </a:rPr>
              <a:t>Be specific - focus on the parts to make the whole better</a:t>
            </a:r>
          </a:p>
          <a:p>
            <a:pPr marL="457200" lvl="0" indent="-419100">
              <a:buClr>
                <a:schemeClr val="accent5"/>
              </a:buClr>
              <a:buSzPts val="3000"/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Raleway Light"/>
                <a:ea typeface="Raleway Light"/>
                <a:cs typeface="Raleway Light"/>
                <a:sym typeface="Raleway Light"/>
              </a:rPr>
              <a:t>Be helpful - give feedforward </a:t>
            </a:r>
          </a:p>
          <a:p>
            <a:pPr marL="457200" lvl="0" indent="-419100">
              <a:buClr>
                <a:schemeClr val="accent5"/>
              </a:buClr>
              <a:buSzPts val="3000"/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Raleway Light"/>
                <a:ea typeface="Raleway Light"/>
                <a:cs typeface="Raleway Light"/>
                <a:sym typeface="Raleway Light"/>
              </a:rPr>
              <a:t>Hold your ideas lightly</a:t>
            </a:r>
          </a:p>
          <a:p>
            <a:pPr marL="457200" lvl="0" indent="-419100">
              <a:buClr>
                <a:schemeClr val="accent5"/>
              </a:buClr>
              <a:buSzPts val="3000"/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Raleway Light"/>
                <a:ea typeface="Raleway Light"/>
                <a:cs typeface="Raleway Light"/>
                <a:sym typeface="Raleway Light"/>
              </a:rPr>
              <a:t>Make the changes you want to make</a:t>
            </a:r>
            <a:endParaRPr lang="en-AU" sz="2400" dirty="0"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80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9846"/>
          </a:xfrm>
        </p:spPr>
        <p:txBody>
          <a:bodyPr>
            <a:normAutofit/>
          </a:bodyPr>
          <a:lstStyle/>
          <a:p>
            <a:r>
              <a:rPr lang="en-AU" sz="4000" b="1" dirty="0" smtClean="0"/>
              <a:t>Pitching </a:t>
            </a:r>
            <a:endParaRPr lang="en-A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3962"/>
            <a:ext cx="9898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Present your design and tell  a short story about the 2018 Melbourne Cup</a:t>
            </a:r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057" y="3596086"/>
            <a:ext cx="1549400" cy="1525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3701143"/>
            <a:ext cx="1575096" cy="18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444500"/>
            <a:ext cx="817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Link it to your curriculum area</a:t>
            </a:r>
          </a:p>
          <a:p>
            <a:endParaRPr lang="en-AU" sz="40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AU" sz="3200" i="1" dirty="0" smtClean="0">
                <a:solidFill>
                  <a:srgbClr val="FF0000"/>
                </a:solidFill>
              </a:rPr>
              <a:t>How might we use the activity in class?</a:t>
            </a:r>
            <a:endParaRPr lang="en-AU" sz="3200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74" y="444500"/>
            <a:ext cx="1508125" cy="1199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614" y="4474973"/>
            <a:ext cx="2730500" cy="1757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259" y="3747752"/>
            <a:ext cx="1286350" cy="2339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5949" y="3129566"/>
            <a:ext cx="5549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Calculating perimeters and areas</a:t>
            </a:r>
          </a:p>
          <a:p>
            <a:endParaRPr lang="en-AU" dirty="0" smtClean="0"/>
          </a:p>
          <a:p>
            <a:r>
              <a:rPr lang="en-AU" dirty="0" smtClean="0"/>
              <a:t>May use this activity in teaching </a:t>
            </a:r>
            <a:r>
              <a:rPr lang="en-AU" b="1" dirty="0"/>
              <a:t>M</a:t>
            </a:r>
            <a:r>
              <a:rPr lang="en-AU" b="1" dirty="0" smtClean="0"/>
              <a:t>easurement</a:t>
            </a:r>
            <a:r>
              <a:rPr lang="en-AU" dirty="0" smtClean="0"/>
              <a:t> and </a:t>
            </a:r>
            <a:r>
              <a:rPr lang="en-AU" b="1" dirty="0"/>
              <a:t>G</a:t>
            </a:r>
            <a:r>
              <a:rPr lang="en-AU" b="1" dirty="0" smtClean="0"/>
              <a:t>eometry</a:t>
            </a:r>
          </a:p>
          <a:p>
            <a:r>
              <a:rPr lang="en-AU" dirty="0" smtClean="0"/>
              <a:t> - naming shapes </a:t>
            </a:r>
          </a:p>
          <a:p>
            <a:r>
              <a:rPr lang="en-AU" dirty="0" smtClean="0"/>
              <a:t> - calculating </a:t>
            </a:r>
            <a:r>
              <a:rPr lang="en-AU" dirty="0"/>
              <a:t>unknown angles</a:t>
            </a:r>
          </a:p>
          <a:p>
            <a:r>
              <a:rPr lang="en-AU" dirty="0" smtClean="0"/>
              <a:t> - writing definitions of shapes   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3834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660400"/>
            <a:ext cx="8089900" cy="707886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00B050"/>
                </a:solidFill>
              </a:rPr>
              <a:t>Beyond the activity</a:t>
            </a:r>
            <a:endParaRPr lang="en-AU" sz="40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3" y="4410214"/>
            <a:ext cx="2071688" cy="2117954"/>
          </a:xfrm>
          <a:prstGeom prst="rect">
            <a:avLst/>
          </a:prstGeom>
        </p:spPr>
      </p:pic>
      <p:sp>
        <p:nvSpPr>
          <p:cNvPr id="5" name="Shape 262"/>
          <p:cNvSpPr/>
          <p:nvPr/>
        </p:nvSpPr>
        <p:spPr>
          <a:xfrm>
            <a:off x="9810295" y="485323"/>
            <a:ext cx="1340211" cy="1305377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004" y="1726017"/>
            <a:ext cx="98137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We have used Design Thinking: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400" dirty="0"/>
              <a:t>t</a:t>
            </a:r>
            <a:r>
              <a:rPr lang="en-AU" sz="2400" dirty="0" smtClean="0"/>
              <a:t>o run a class activity on study skills for Year 10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400" dirty="0" smtClean="0"/>
              <a:t>to create an assessment task called “Design a 21</a:t>
            </a:r>
            <a:r>
              <a:rPr lang="en-AU" sz="2400" baseline="30000" dirty="0" smtClean="0"/>
              <a:t>st</a:t>
            </a:r>
            <a:r>
              <a:rPr lang="en-AU" sz="2400" dirty="0" smtClean="0"/>
              <a:t> Century Middle School Precinct and Create and Solve Advanced Trigonometry Problems” for Year 9 High flyers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400" dirty="0"/>
              <a:t>t</a:t>
            </a:r>
            <a:r>
              <a:rPr lang="en-AU" sz="2400" dirty="0" smtClean="0"/>
              <a:t>o design a learning task for Counting Methods for Year 11 Methods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400" dirty="0" smtClean="0"/>
              <a:t>to create an assessment task on Calculus for Year 12 Methods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4847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660400"/>
            <a:ext cx="8089900" cy="707886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00B050"/>
                </a:solidFill>
              </a:rPr>
              <a:t>Beyond the activity</a:t>
            </a:r>
            <a:endParaRPr lang="en-AU" sz="4000" b="1" dirty="0">
              <a:solidFill>
                <a:srgbClr val="00B05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028700" y="1790700"/>
            <a:ext cx="7994650" cy="2286000"/>
          </a:xfrm>
          <a:prstGeom prst="wedgeRoundRectCallout">
            <a:avLst>
              <a:gd name="adj1" fmla="val -32177"/>
              <a:gd name="adj2" fmla="val 60941"/>
              <a:gd name="adj3" fmla="val 16667"/>
            </a:avLst>
          </a:prstGeom>
          <a:ln w="3175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i="1" dirty="0">
                <a:latin typeface="Arial Black" panose="020B0A04020102020204" pitchFamily="34" charset="0"/>
                <a:cs typeface="Aharoni" panose="02010803020104030203" pitchFamily="2" charset="-79"/>
              </a:rPr>
              <a:t>H</a:t>
            </a:r>
            <a:r>
              <a:rPr lang="en-AU" sz="2400" b="1" i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ow to use Design Thinking to create learning tasks and project-based learning in your curriculum area?</a:t>
            </a:r>
            <a:endParaRPr lang="en-AU" sz="2400" b="1" i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3" y="4410214"/>
            <a:ext cx="2071688" cy="2117954"/>
          </a:xfrm>
          <a:prstGeom prst="rect">
            <a:avLst/>
          </a:prstGeom>
        </p:spPr>
      </p:pic>
      <p:sp>
        <p:nvSpPr>
          <p:cNvPr id="5" name="Shape 262"/>
          <p:cNvSpPr/>
          <p:nvPr/>
        </p:nvSpPr>
        <p:spPr>
          <a:xfrm>
            <a:off x="9810295" y="485323"/>
            <a:ext cx="1340211" cy="1305377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1785937"/>
            <a:ext cx="23622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66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AU" b="1" dirty="0" smtClean="0"/>
              <a:t>Session outline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745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AU" dirty="0" smtClean="0"/>
              <a:t> Warming up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 </a:t>
            </a:r>
            <a:r>
              <a:rPr lang="en-AU" dirty="0" smtClean="0"/>
              <a:t>Experiencing teamwork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 smtClean="0"/>
              <a:t> An view of the Design Thinking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 smtClean="0"/>
              <a:t> The Challenge – Creating a story board in groups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 smtClean="0"/>
              <a:t> Pitching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 smtClean="0"/>
              <a:t> Linking to curriculum areas and beyond the activity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78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2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t="7945" b="9375"/>
          <a:stretch/>
        </p:blipFill>
        <p:spPr>
          <a:xfrm>
            <a:off x="2981177" y="1877858"/>
            <a:ext cx="5375031" cy="28207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72197" y="450166"/>
            <a:ext cx="928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Warming up</a:t>
            </a:r>
            <a:endParaRPr lang="en-AU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5138057"/>
            <a:ext cx="1020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A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One, two, three, four, I declare a thumb war”, “Five, six, seven, eight, this should be a piece of cake!”</a:t>
            </a:r>
            <a:endParaRPr lang="en-A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0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An overview of the Design Thinking Process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</a:t>
            </a:r>
            <a:r>
              <a:rPr lang="en-AU" dirty="0" smtClean="0"/>
              <a:t> </a:t>
            </a:r>
            <a:r>
              <a:rPr lang="en-AU" dirty="0"/>
              <a:t>human centred approach to collaborative and creative problem </a:t>
            </a:r>
            <a:r>
              <a:rPr lang="en-AU" dirty="0" smtClean="0"/>
              <a:t>solving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111" y="2701925"/>
            <a:ext cx="7287061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98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 smtClean="0">
                <a:latin typeface="Calibri" panose="020F0502020204030204" pitchFamily="34" charset="0"/>
              </a:rPr>
              <a:t>Experiencing teamwork </a:t>
            </a:r>
            <a:br>
              <a:rPr lang="en-AU" sz="4000" b="1" dirty="0" smtClean="0">
                <a:latin typeface="Calibri" panose="020F0502020204030204" pitchFamily="34" charset="0"/>
              </a:rPr>
            </a:br>
            <a:r>
              <a:rPr lang="en-AU" sz="3600" dirty="0" smtClean="0">
                <a:latin typeface="Calibri" panose="020F0502020204030204" pitchFamily="34" charset="0"/>
              </a:rPr>
              <a:t>– Producing holographic images</a:t>
            </a:r>
            <a:endParaRPr lang="en-AU" sz="36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43" y="365125"/>
            <a:ext cx="2579914" cy="2110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4686" y="2801257"/>
            <a:ext cx="656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0000"/>
                </a:solidFill>
                <a:hlinkClick r:id="rId3" action="ppaction://hlinkfile"/>
              </a:rPr>
              <a:t>Producing 3D image</a:t>
            </a:r>
            <a:endParaRPr lang="en-A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7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b="1" dirty="0" smtClean="0"/>
              <a:t>The challenge</a:t>
            </a:r>
            <a:br>
              <a:rPr lang="en-AU" sz="4000" b="1" dirty="0" smtClean="0"/>
            </a:br>
            <a:r>
              <a:rPr lang="en-AU" sz="4000" b="1" dirty="0" smtClean="0"/>
              <a:t>– </a:t>
            </a:r>
            <a:r>
              <a:rPr lang="en-AU" sz="2800" b="1" i="1" dirty="0" smtClean="0"/>
              <a:t>Design a story board which tells a story about the 2018 Melbourne Cup to the students of WSC’s </a:t>
            </a:r>
            <a:r>
              <a:rPr lang="en-AU" sz="2800" b="1" i="1" dirty="0" smtClean="0"/>
              <a:t>Sister </a:t>
            </a:r>
            <a:r>
              <a:rPr lang="en-AU" sz="2800" b="1" i="1" dirty="0" smtClean="0"/>
              <a:t>Schools</a:t>
            </a:r>
            <a:endParaRPr lang="en-A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93472" y="1947984"/>
            <a:ext cx="10405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You need to: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 smtClean="0"/>
              <a:t>go through the Design Thinking procedure.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 smtClean="0"/>
              <a:t>use at least 4 types of shapes such as triangles, rectangles/squares, parallelograms, trapezia, circles and/or semicircles.     </a:t>
            </a:r>
          </a:p>
          <a:p>
            <a:r>
              <a:rPr lang="en-AU" sz="2000" dirty="0"/>
              <a:t> </a:t>
            </a:r>
            <a:r>
              <a:rPr lang="en-AU" sz="2000" dirty="0" smtClean="0"/>
              <a:t> </a:t>
            </a:r>
            <a:endParaRPr lang="en-A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042" y="4219648"/>
            <a:ext cx="1534975" cy="1734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16" y="4603543"/>
            <a:ext cx="1899227" cy="1350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835" y="4310861"/>
            <a:ext cx="1343228" cy="1642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821" y="5953818"/>
            <a:ext cx="1219200" cy="323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021" y="5953818"/>
            <a:ext cx="1219200" cy="323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418" y="5953818"/>
            <a:ext cx="1219200" cy="32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69" y="5953818"/>
            <a:ext cx="1219200" cy="323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569" y="5953818"/>
            <a:ext cx="1219200" cy="323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769" y="5953818"/>
            <a:ext cx="1219200" cy="323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969" y="5953818"/>
            <a:ext cx="12192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94382"/>
              </p:ext>
            </p:extLst>
          </p:nvPr>
        </p:nvGraphicFramePr>
        <p:xfrm>
          <a:off x="872491" y="647097"/>
          <a:ext cx="10431888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9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946">
                <a:tc gridSpan="4">
                  <a:txBody>
                    <a:bodyPr/>
                    <a:lstStyle/>
                    <a:p>
                      <a:r>
                        <a:rPr lang="en-AU" sz="4000" b="0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AU" sz="4000" b="0" baseline="0" dirty="0" smtClean="0">
                          <a:solidFill>
                            <a:schemeClr val="tx1"/>
                          </a:solidFill>
                        </a:rPr>
                        <a:t> intentions &amp; more …</a:t>
                      </a:r>
                      <a:endParaRPr lang="en-AU" sz="4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AU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46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Knowledge set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baseline="0" dirty="0" smtClean="0"/>
                        <a:t>Mindset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Skills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Tools &amp;</a:t>
                      </a:r>
                      <a:r>
                        <a:rPr lang="en-AU" sz="3200" baseline="0" dirty="0" smtClean="0"/>
                        <a:t> Materials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4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Understanding of Design Thinking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2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Investigating</a:t>
                      </a:r>
                      <a:r>
                        <a:rPr lang="en-AU" sz="2400" baseline="0" dirty="0" smtClean="0"/>
                        <a:t> uses of the Design Thinking in class 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Quicksand"/>
                          <a:cs typeface="Quicksand"/>
                          <a:sym typeface="Quicksand"/>
                        </a:rPr>
                        <a:t>Collaborative </a:t>
                      </a:r>
                    </a:p>
                    <a:p>
                      <a:pPr marL="28575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Quicksand"/>
                          <a:cs typeface="Quicksand"/>
                          <a:sym typeface="Quicksand"/>
                        </a:rPr>
                        <a:t>Growth</a:t>
                      </a:r>
                    </a:p>
                    <a:p>
                      <a:pPr marL="28575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Quicksand"/>
                          <a:cs typeface="Quicksand"/>
                          <a:sym typeface="Quicksand"/>
                        </a:rPr>
                        <a:t>Reflective</a:t>
                      </a:r>
                    </a:p>
                    <a:p>
                      <a:pPr marL="28575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Quicksand"/>
                          <a:cs typeface="Quicksand"/>
                          <a:sym typeface="Quicksand"/>
                        </a:rPr>
                        <a:t>Innovative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Quicksand"/>
                          <a:cs typeface="Quicksand"/>
                          <a:sym typeface="Quicksand"/>
                        </a:rPr>
                        <a:t>Creative</a:t>
                      </a:r>
                    </a:p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Collaboration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Critique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Brains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Post-its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Pens, pencils,</a:t>
                      </a:r>
                      <a:r>
                        <a:rPr lang="en-AU" sz="2400" baseline="0" dirty="0" smtClean="0"/>
                        <a:t> scissors and glue sticks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 smtClean="0"/>
                        <a:t>Colour paper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3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182" y="365123"/>
            <a:ext cx="7558825" cy="1325563"/>
          </a:xfrm>
        </p:spPr>
        <p:txBody>
          <a:bodyPr/>
          <a:lstStyle/>
          <a:p>
            <a:r>
              <a:rPr lang="en-AU" sz="4000" b="1" dirty="0" smtClean="0"/>
              <a:t>Empathize</a:t>
            </a:r>
            <a:r>
              <a:rPr lang="en-AU" b="1" dirty="0" smtClean="0"/>
              <a:t> </a:t>
            </a:r>
            <a:r>
              <a:rPr lang="en-AU" dirty="0" smtClean="0"/>
              <a:t>(1 min)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90057"/>
            <a:ext cx="105228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3600" dirty="0" smtClean="0"/>
              <a:t> Work in groups to develop a deep understanding of  </a:t>
            </a:r>
          </a:p>
          <a:p>
            <a:r>
              <a:rPr lang="en-AU" sz="3600" dirty="0" smtClean="0"/>
              <a:t>     the challenge </a:t>
            </a:r>
          </a:p>
          <a:p>
            <a:r>
              <a:rPr lang="en-AU" sz="3600" dirty="0"/>
              <a:t> </a:t>
            </a:r>
            <a:r>
              <a:rPr lang="en-AU" sz="3600" dirty="0" smtClean="0"/>
              <a:t>    </a:t>
            </a:r>
            <a:r>
              <a:rPr lang="en-AU" sz="2400" b="1" dirty="0" smtClean="0"/>
              <a:t>-</a:t>
            </a:r>
            <a:r>
              <a:rPr lang="en-AU" sz="3600" i="1" dirty="0" smtClean="0"/>
              <a:t> </a:t>
            </a:r>
            <a:r>
              <a:rPr lang="en-AU" sz="2800" dirty="0" smtClean="0"/>
              <a:t>What is the challenge?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 - Who are the people involved in the challenge?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 - What are the key requirements?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 - </a:t>
            </a:r>
            <a:r>
              <a:rPr lang="en-AU" sz="2800" dirty="0"/>
              <a:t>O</a:t>
            </a:r>
            <a:r>
              <a:rPr lang="en-AU" sz="2800" dirty="0" smtClean="0"/>
              <a:t>bserve, interview and try to understand different perspectives.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 - Record your findings as a reference point.</a:t>
            </a:r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449" y="5277646"/>
            <a:ext cx="1147683" cy="1155653"/>
          </a:xfrm>
          <a:prstGeom prst="rect">
            <a:avLst/>
          </a:prstGeom>
        </p:spPr>
      </p:pic>
      <p:sp>
        <p:nvSpPr>
          <p:cNvPr id="6" name="Shape 251"/>
          <p:cNvSpPr/>
          <p:nvPr/>
        </p:nvSpPr>
        <p:spPr>
          <a:xfrm>
            <a:off x="9829800" y="459410"/>
            <a:ext cx="1285855" cy="1136991"/>
          </a:xfrm>
          <a:custGeom>
            <a:avLst/>
            <a:gdLst/>
            <a:ahLst/>
            <a:cxnLst/>
            <a:rect l="0" t="0" r="0" b="0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" name="Shape 252"/>
          <p:cNvSpPr/>
          <p:nvPr/>
        </p:nvSpPr>
        <p:spPr>
          <a:xfrm>
            <a:off x="10440073" y="733130"/>
            <a:ext cx="288437" cy="298328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" name="Shape 252"/>
          <p:cNvSpPr/>
          <p:nvPr/>
        </p:nvSpPr>
        <p:spPr>
          <a:xfrm>
            <a:off x="10118237" y="733130"/>
            <a:ext cx="321836" cy="298328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Shape 252"/>
          <p:cNvSpPr/>
          <p:nvPr/>
        </p:nvSpPr>
        <p:spPr>
          <a:xfrm>
            <a:off x="10251583" y="919782"/>
            <a:ext cx="302117" cy="315699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489744"/>
            <a:ext cx="10515600" cy="979488"/>
          </a:xfrm>
        </p:spPr>
        <p:txBody>
          <a:bodyPr/>
          <a:lstStyle/>
          <a:p>
            <a:r>
              <a:rPr lang="en-AU" dirty="0" smtClean="0"/>
              <a:t>       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616744"/>
            <a:ext cx="828808" cy="852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5908" y="817345"/>
            <a:ext cx="8365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Define</a:t>
            </a:r>
            <a:endParaRPr lang="en-A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7100" y="1852832"/>
            <a:ext cx="957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Articulate the challenge including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AU" sz="2800" dirty="0" smtClean="0"/>
              <a:t>the key requirements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AU" sz="2800" dirty="0"/>
              <a:t>p</a:t>
            </a:r>
            <a:r>
              <a:rPr lang="en-AU" sz="2800" dirty="0" smtClean="0"/>
              <a:t>eople involved in the challenge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AU" sz="2800" dirty="0"/>
              <a:t>t</a:t>
            </a:r>
            <a:r>
              <a:rPr lang="en-AU" sz="2800" dirty="0" smtClean="0"/>
              <a:t>he available resources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7304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569</Words>
  <Application>Microsoft Office PowerPoint</Application>
  <PresentationFormat>Widescreen</PresentationFormat>
  <Paragraphs>99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Aharoni</vt:lpstr>
      <vt:lpstr>Arial</vt:lpstr>
      <vt:lpstr>Arial Black</vt:lpstr>
      <vt:lpstr>Calibri</vt:lpstr>
      <vt:lpstr>Calibri Light</vt:lpstr>
      <vt:lpstr>Dosis</vt:lpstr>
      <vt:lpstr>Quicksand</vt:lpstr>
      <vt:lpstr>Raleway ExtraBold</vt:lpstr>
      <vt:lpstr>Raleway Light</vt:lpstr>
      <vt:lpstr>Wingdings</vt:lpstr>
      <vt:lpstr>Office Theme</vt:lpstr>
      <vt:lpstr>Embedding Design Thinking   in class activities</vt:lpstr>
      <vt:lpstr>Session outline</vt:lpstr>
      <vt:lpstr>PowerPoint Presentation</vt:lpstr>
      <vt:lpstr>An overview of the Design Thinking Process</vt:lpstr>
      <vt:lpstr>Experiencing teamwork  – Producing holographic images</vt:lpstr>
      <vt:lpstr>The challenge – Design a story board which tells a story about the 2018 Melbourne Cup to the students of WSC’s Sister Schools</vt:lpstr>
      <vt:lpstr>PowerPoint Presentation</vt:lpstr>
      <vt:lpstr>Empathize (1 min)</vt:lpstr>
      <vt:lpstr>       </vt:lpstr>
      <vt:lpstr>How might we use geometry shapes to design a story board for students in order to help them understand the 2018 Melbourne Cup? </vt:lpstr>
      <vt:lpstr>PowerPoint Presentation</vt:lpstr>
      <vt:lpstr>PowerPoint Presentation</vt:lpstr>
      <vt:lpstr>PowerPoint Presentation</vt:lpstr>
      <vt:lpstr>Pitching </vt:lpstr>
      <vt:lpstr>PowerPoint Presentation</vt:lpstr>
      <vt:lpstr>PowerPoint Presentation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Thinking -Creating activities</dc:title>
  <dc:creator>Ming Gao</dc:creator>
  <cp:lastModifiedBy>Boschert, Heather E</cp:lastModifiedBy>
  <cp:revision>74</cp:revision>
  <dcterms:created xsi:type="dcterms:W3CDTF">2018-11-03T23:06:54Z</dcterms:created>
  <dcterms:modified xsi:type="dcterms:W3CDTF">2018-12-05T21:20:27Z</dcterms:modified>
</cp:coreProperties>
</file>