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1" r:id="rId4"/>
    <p:sldId id="260" r:id="rId5"/>
    <p:sldId id="264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jela Draskovic" initials="DD" lastIdx="1" clrIdx="0">
    <p:extLst>
      <p:ext uri="{19B8F6BF-5375-455C-9EA6-DF929625EA0E}">
        <p15:presenceInfo xmlns:p15="http://schemas.microsoft.com/office/powerpoint/2012/main" userId="S-1-5-21-3265757753-880208791-1035079160-11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2-11T12:19:07.460" idx="1">
    <p:pos x="10" y="10"/>
    <p:text/>
    <p:extLst>
      <p:ext uri="{C676402C-5697-4E1C-873F-D02D1690AC5C}">
        <p15:threadingInfo xmlns:p15="http://schemas.microsoft.com/office/powerpoint/2012/main" timeZoneBias="-660"/>
      </p:ext>
    </p:extLst>
  </p:cm>
</p:cmLst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2-05T12:07:20.76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313 1,'-5'0,"-8"0,-11 0,-8 0,-4 0,0 0,0 0,1 0,1 0,1 0,11 0,15 0,9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2-05T12:07:24.01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33,'47'2,"-1"2,21 5,-20-1,0-3,15-1,44-3,22 1,46-8,14-23,27-1,-185 28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614A68-47C6-4399-8375-081E31D56547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D38CF5-BC4C-48EF-B1DC-F68CD01EC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13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8429105" y="465513"/>
            <a:ext cx="3075710" cy="8728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133309" y="1026334"/>
            <a:ext cx="3268288" cy="2869882"/>
          </a:xfrm>
        </p:spPr>
        <p:txBody>
          <a:bodyPr anchor="t">
            <a:noAutofit/>
          </a:bodyPr>
          <a:lstStyle>
            <a:lvl1pPr algn="ctr">
              <a:defRPr sz="4400"/>
            </a:lvl1pPr>
          </a:lstStyle>
          <a:p>
            <a:r>
              <a:rPr lang="en-US" dirty="0"/>
              <a:t>Presentation title goes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170024" y="4121900"/>
            <a:ext cx="3194859" cy="223733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 </a:t>
            </a:r>
          </a:p>
          <a:p>
            <a:r>
              <a:rPr lang="en-US" dirty="0"/>
              <a:t>Job title</a:t>
            </a:r>
          </a:p>
          <a:p>
            <a:endParaRPr lang="en-US" dirty="0"/>
          </a:p>
          <a:p>
            <a:r>
              <a:rPr lang="en-US" dirty="0"/>
              <a:t>Date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4814" y="-19247"/>
            <a:ext cx="7606146" cy="694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18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33179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4486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15496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10304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885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7" y="340821"/>
            <a:ext cx="3932237" cy="110974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1378" y="1450570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7" y="2020367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0707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7" y="274319"/>
            <a:ext cx="3932237" cy="117625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0321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97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 goes here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Level 1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 rot="5400000">
            <a:off x="8646395" y="3312395"/>
            <a:ext cx="6858000" cy="2332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838200" y="1510183"/>
            <a:ext cx="2246105" cy="78613"/>
          </a:xfrm>
          <a:prstGeom prst="rect">
            <a:avLst/>
          </a:prstGeom>
        </p:spPr>
      </p:pic>
      <p:pic>
        <p:nvPicPr>
          <p:cNvPr id="5" name="Picture 4" descr="A picture containing thing&#10;&#10;Description generated with high confidence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7969" y="548640"/>
            <a:ext cx="2618774" cy="741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386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B0F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70C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B0F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geogebra.org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7" Type="http://schemas.openxmlformats.org/officeDocument/2006/relationships/comments" Target="../comments/commen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customXml" Target="../ink/ink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urveymonkey.com/r/MAV180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GeoGebra in the classroom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93496" y="4121900"/>
            <a:ext cx="4333461" cy="2237336"/>
          </a:xfrm>
        </p:spPr>
        <p:txBody>
          <a:bodyPr/>
          <a:lstStyle/>
          <a:p>
            <a:r>
              <a:rPr lang="en-US" dirty="0"/>
              <a:t>Danijela Draskovic</a:t>
            </a:r>
          </a:p>
          <a:p>
            <a:r>
              <a:rPr lang="en-US" dirty="0"/>
              <a:t>ddraskovic@mav.vic.edu.au</a:t>
            </a:r>
          </a:p>
        </p:txBody>
      </p:sp>
    </p:spTree>
    <p:extLst>
      <p:ext uri="{BB962C8B-B14F-4D97-AF65-F5344CB8AC3E}">
        <p14:creationId xmlns:p14="http://schemas.microsoft.com/office/powerpoint/2010/main" val="2649676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33261"/>
            <a:ext cx="10645588" cy="4667249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GeoGebra is fantastic and FREE!</a:t>
            </a:r>
          </a:p>
          <a:p>
            <a:r>
              <a:rPr lang="en-US" dirty="0"/>
              <a:t>It is good for Geometry, Algebra, Graphing, Calculus, Spreadsheets, Statistics, Probability and it has CAS functionality!</a:t>
            </a:r>
          </a:p>
          <a:p>
            <a:r>
              <a:rPr lang="en-US" dirty="0"/>
              <a:t>Fully Dynamic and Interactive</a:t>
            </a:r>
          </a:p>
          <a:p>
            <a:r>
              <a:rPr lang="en-US" dirty="0"/>
              <a:t>Easy-to-use interface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https://www.geogebra.org/download</a:t>
            </a:r>
            <a:r>
              <a:rPr lang="en-US" dirty="0">
                <a:solidFill>
                  <a:srgbClr val="00B05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00B050"/>
                </a:solidFill>
              </a:rPr>
              <a:t>Please download GeoGebra Classic 6 if you haven’t already</a:t>
            </a:r>
          </a:p>
          <a:p>
            <a:endParaRPr lang="en-US" dirty="0"/>
          </a:p>
        </p:txBody>
      </p:sp>
      <p:pic>
        <p:nvPicPr>
          <p:cNvPr id="1026" name="Picture 2" descr="Image result for GeoGebra 6">
            <a:extLst>
              <a:ext uri="{FF2B5EF4-FFF2-40B4-BE49-F238E27FC236}">
                <a16:creationId xmlns:a16="http://schemas.microsoft.com/office/drawing/2014/main" id="{DAAF5692-944D-4C88-8368-3DB8E3E29E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 amt="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1250" y="3574473"/>
            <a:ext cx="3403867" cy="3154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6499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E2729-A28C-4DED-A110-4D357EBAE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How you can use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E3F5-B5AE-4B7B-8E62-EA8DDE0F4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90382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Pre-prepared applets to model concepts </a:t>
            </a:r>
            <a:r>
              <a:rPr lang="en-US" dirty="0">
                <a:solidFill>
                  <a:srgbClr val="00B050"/>
                </a:solidFill>
              </a:rPr>
              <a:t>[beginners]</a:t>
            </a:r>
          </a:p>
          <a:p>
            <a:r>
              <a:rPr lang="en-US" dirty="0"/>
              <a:t>Create your own graphs, interactive graphics </a:t>
            </a:r>
            <a:r>
              <a:rPr lang="en-US" dirty="0">
                <a:solidFill>
                  <a:srgbClr val="00B050"/>
                </a:solidFill>
              </a:rPr>
              <a:t>[beginners - intermediate]</a:t>
            </a:r>
          </a:p>
          <a:p>
            <a:r>
              <a:rPr lang="en-US" dirty="0"/>
              <a:t>Create rich tasks by setting up worksheets in GeoGebra that students can enter solutions in and get instant feedback </a:t>
            </a:r>
            <a:r>
              <a:rPr lang="en-US" dirty="0">
                <a:solidFill>
                  <a:srgbClr val="00B050"/>
                </a:solidFill>
              </a:rPr>
              <a:t>[intermediate – advanced]</a:t>
            </a:r>
          </a:p>
          <a:p>
            <a:r>
              <a:rPr lang="en-US" dirty="0"/>
              <a:t>Get students to create their own applets, models, graphics </a:t>
            </a:r>
            <a:r>
              <a:rPr lang="en-US" dirty="0">
                <a:solidFill>
                  <a:srgbClr val="00B050"/>
                </a:solidFill>
              </a:rPr>
              <a:t>[any level]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1945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C016B-F673-4EF9-935A-654CE3403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Today’s Workshop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302A3-87C9-4856-9F86-57D7831FB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3200" dirty="0">
                <a:solidFill>
                  <a:srgbClr val="00B050"/>
                </a:solidFill>
              </a:rPr>
              <a:t>What maths will we do?</a:t>
            </a:r>
          </a:p>
          <a:p>
            <a:pPr>
              <a:buFontTx/>
              <a:buChar char="-"/>
            </a:pPr>
            <a:r>
              <a:rPr lang="en-AU" sz="2400" dirty="0"/>
              <a:t>Transformations of linear and quadratic functions. </a:t>
            </a:r>
          </a:p>
          <a:p>
            <a:pPr>
              <a:buFontTx/>
              <a:buChar char="-"/>
            </a:pPr>
            <a:r>
              <a:rPr lang="en-AU" sz="2400" dirty="0"/>
              <a:t>Trigonometry: where do sin, cos and tan come from? Exploring the symmetry of the unit circle.</a:t>
            </a:r>
          </a:p>
          <a:p>
            <a:pPr>
              <a:buFontTx/>
              <a:buChar char="-"/>
            </a:pPr>
            <a:r>
              <a:rPr lang="en-AU" sz="2400" dirty="0"/>
              <a:t>Pythagoras’ Theorem. Stepping students through the process of modelling it themselves (plus a rich extension task to enhance their problem solving &amp; geometry)</a:t>
            </a:r>
          </a:p>
        </p:txBody>
      </p:sp>
    </p:spTree>
    <p:extLst>
      <p:ext uri="{BB962C8B-B14F-4D97-AF65-F5344CB8AC3E}">
        <p14:creationId xmlns:p14="http://schemas.microsoft.com/office/powerpoint/2010/main" val="608940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5082B-CAE8-427F-9AEB-AF15E2580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Let’s Begin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8A911-13A8-4E02-BF65-B66F28921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Open GeoGebra app</a:t>
            </a:r>
          </a:p>
          <a:p>
            <a:r>
              <a:rPr lang="en-AU" dirty="0"/>
              <a:t>You must open the files from within the app itself.  </a:t>
            </a:r>
          </a:p>
          <a:p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7730B16-8960-443C-B190-24E0BE56D9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95" b="17682"/>
          <a:stretch/>
        </p:blipFill>
        <p:spPr>
          <a:xfrm>
            <a:off x="838200" y="2954136"/>
            <a:ext cx="7817994" cy="3643599"/>
          </a:xfrm>
          <a:prstGeom prst="rect">
            <a:avLst/>
          </a:prstGeom>
          <a:ln w="28575">
            <a:solidFill>
              <a:srgbClr val="FFFF00"/>
            </a:solidFill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A020969F-5A6C-454E-B646-573A40563FDF}"/>
                  </a:ext>
                </a:extLst>
              </p14:cNvPr>
              <p14:cNvContentPartPr/>
              <p14:nvPr/>
            </p14:nvContentPartPr>
            <p14:xfrm>
              <a:off x="8410387" y="3295751"/>
              <a:ext cx="113040" cy="36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A020969F-5A6C-454E-B646-573A40563FD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356387" y="3188111"/>
                <a:ext cx="22068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D1B00283-39CF-4788-800D-9DEA01454114}"/>
                  </a:ext>
                </a:extLst>
              </p14:cNvPr>
              <p14:cNvContentPartPr/>
              <p14:nvPr/>
            </p14:nvContentPartPr>
            <p14:xfrm>
              <a:off x="7134187" y="3882911"/>
              <a:ext cx="416880" cy="2484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D1B00283-39CF-4788-800D-9DEA0145411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080187" y="3775271"/>
                <a:ext cx="524520" cy="24048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D041F4D1-BD16-46D6-AEBC-0FADD30E4817}"/>
              </a:ext>
            </a:extLst>
          </p:cNvPr>
          <p:cNvSpPr/>
          <p:nvPr/>
        </p:nvSpPr>
        <p:spPr>
          <a:xfrm>
            <a:off x="9059594" y="2574388"/>
            <a:ext cx="2715064" cy="2461846"/>
          </a:xfrm>
          <a:prstGeom prst="wedgeRoundRectCallout">
            <a:avLst>
              <a:gd name="adj1" fmla="val -42595"/>
              <a:gd name="adj2" fmla="val 95071"/>
              <a:gd name="adj3" fmla="val 16667"/>
            </a:avLst>
          </a:prstGeom>
          <a:solidFill>
            <a:schemeClr val="accent4">
              <a:alpha val="50000"/>
            </a:schemeClr>
          </a:solidFill>
          <a:ln w="28575">
            <a:solidFill>
              <a:schemeClr val="accent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>
                <a:solidFill>
                  <a:schemeClr val="tx2"/>
                </a:solidFill>
              </a:rPr>
              <a:t>From now on the presentation will continue from within GeoGebra, not the PowerPoint.</a:t>
            </a:r>
          </a:p>
        </p:txBody>
      </p:sp>
    </p:spTree>
    <p:extLst>
      <p:ext uri="{BB962C8B-B14F-4D97-AF65-F5344CB8AC3E}">
        <p14:creationId xmlns:p14="http://schemas.microsoft.com/office/powerpoint/2010/main" val="3833334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F5BE2-5E5A-4098-8EC6-A12A5264C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Your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290C6-7A33-42F8-A402-94870563D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u="sng" dirty="0">
                <a:solidFill>
                  <a:schemeClr val="accent1">
                    <a:lumMod val="75000"/>
                  </a:schemeClr>
                </a:solidFill>
              </a:rPr>
              <a:t>https://www.surveymonkey.com/r/MAV1806</a:t>
            </a:r>
            <a:r>
              <a:rPr lang="en-AU" dirty="0">
                <a:solidFill>
                  <a:schemeClr val="accent1">
                    <a:lumMod val="75000"/>
                  </a:schemeClr>
                </a:solidFill>
              </a:rPr>
              <a:t> (Thursday)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u="sng" dirty="0">
                <a:solidFill>
                  <a:schemeClr val="accent1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https://www.surveymonkey.com/r/MAV1807</a:t>
            </a:r>
            <a:r>
              <a:rPr lang="en-AU" dirty="0">
                <a:solidFill>
                  <a:schemeClr val="accent1">
                    <a:lumMod val="75000"/>
                  </a:schemeClr>
                </a:solidFill>
              </a:rPr>
              <a:t> (Friday)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22121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20026</TotalTime>
  <Words>256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GeoGebra in the classroom</vt:lpstr>
      <vt:lpstr>Overview</vt:lpstr>
      <vt:lpstr>How you can use it</vt:lpstr>
      <vt:lpstr>Today’s Workshop </vt:lpstr>
      <vt:lpstr>Let’s Begin</vt:lpstr>
      <vt:lpstr>Your feedback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Saffin</dc:creator>
  <cp:lastModifiedBy>Danijela Draskovic</cp:lastModifiedBy>
  <cp:revision>12</cp:revision>
  <dcterms:created xsi:type="dcterms:W3CDTF">2017-06-02T04:36:15Z</dcterms:created>
  <dcterms:modified xsi:type="dcterms:W3CDTF">2018-12-11T01:21:13Z</dcterms:modified>
</cp:coreProperties>
</file>