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9822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4A68-47C6-4399-8375-081E31D5654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8CF5-BC4C-48EF-B1DC-F68CD01E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429105" y="465513"/>
            <a:ext cx="3075710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3309" y="1026334"/>
            <a:ext cx="3268288" cy="2869882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024" y="4121900"/>
            <a:ext cx="3194859" cy="22373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</a:t>
            </a:r>
          </a:p>
          <a:p>
            <a:r>
              <a:rPr lang="en-US" dirty="0"/>
              <a:t>Job title</a:t>
            </a:r>
          </a:p>
          <a:p>
            <a:endParaRPr lang="en-US" dirty="0"/>
          </a:p>
          <a:p>
            <a:r>
              <a:rPr lang="en-US" dirty="0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814" y="-19247"/>
            <a:ext cx="7606146" cy="69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17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48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1549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30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40821"/>
            <a:ext cx="3932237" cy="11097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378" y="145057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2036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70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74319"/>
            <a:ext cx="3932237" cy="11762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2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8646395" y="3312395"/>
            <a:ext cx="6858000" cy="233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8200" y="1510183"/>
            <a:ext cx="2246105" cy="78613"/>
          </a:xfrm>
          <a:prstGeom prst="rect">
            <a:avLst/>
          </a:prstGeom>
        </p:spPr>
      </p:pic>
      <p:pic>
        <p:nvPicPr>
          <p:cNvPr id="5" name="Picture 4" descr="A picture containing thing&#10;&#10;Description generated with high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69" y="548640"/>
            <a:ext cx="2618774" cy="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63.png"/><Relationship Id="rId7" Type="http://schemas.openxmlformats.org/officeDocument/2006/relationships/image" Target="../media/image60.wmf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7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65.png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6.png"/><Relationship Id="rId9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Specialist Mathematics</a:t>
            </a:r>
            <a:br>
              <a:rPr lang="en-US" dirty="0"/>
            </a:br>
            <a:r>
              <a:rPr lang="en-US" dirty="0"/>
              <a:t>Exam 2</a:t>
            </a:r>
            <a:br>
              <a:rPr lang="en-US" dirty="0"/>
            </a:br>
            <a:r>
              <a:rPr lang="en-US" dirty="0"/>
              <a:t>Section B</a:t>
            </a:r>
            <a:br>
              <a:rPr lang="en-US" dirty="0"/>
            </a:b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64967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498396"/>
              </p:ext>
            </p:extLst>
          </p:nvPr>
        </p:nvGraphicFramePr>
        <p:xfrm>
          <a:off x="942975" y="2894013"/>
          <a:ext cx="13469938" cy="441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Document" r:id="rId3" imgW="5720559" imgH="1876235" progId="Word.Document.12">
                  <p:embed/>
                </p:oleObj>
              </mc:Choice>
              <mc:Fallback>
                <p:oleObj name="Document" r:id="rId3" imgW="5720559" imgH="1876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2975" y="2894013"/>
                        <a:ext cx="13469938" cy="441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77" y="1880647"/>
            <a:ext cx="8712200" cy="116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BE5E1-7CCF-47E6-A149-FC4327140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516" y="5001461"/>
            <a:ext cx="4680284" cy="1069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41071-D8EC-4C51-BBBF-0C91603D59FE}"/>
              </a:ext>
            </a:extLst>
          </p:cNvPr>
          <p:cNvSpPr txBox="1"/>
          <p:nvPr/>
        </p:nvSpPr>
        <p:spPr>
          <a:xfrm>
            <a:off x="6673516" y="4209258"/>
            <a:ext cx="489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Many students were unsure how to proceed.</a:t>
            </a:r>
          </a:p>
          <a:p>
            <a:r>
              <a:rPr lang="en-AU" sz="2000" dirty="0">
                <a:solidFill>
                  <a:schemeClr val="accent1"/>
                </a:solidFill>
              </a:rPr>
              <a:t>Some answers were not given in exact form.</a:t>
            </a:r>
          </a:p>
        </p:txBody>
      </p:sp>
    </p:spTree>
    <p:extLst>
      <p:ext uri="{BB962C8B-B14F-4D97-AF65-F5344CB8AC3E}">
        <p14:creationId xmlns:p14="http://schemas.microsoft.com/office/powerpoint/2010/main" val="26071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05214"/>
              </p:ext>
            </p:extLst>
          </p:nvPr>
        </p:nvGraphicFramePr>
        <p:xfrm>
          <a:off x="946150" y="3154363"/>
          <a:ext cx="11245850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Document" r:id="rId3" imgW="5727700" imgH="1308100" progId="Word.Document.12">
                  <p:embed/>
                </p:oleObj>
              </mc:Choice>
              <mc:Fallback>
                <p:oleObj name="Document" r:id="rId3" imgW="5727700" imgH="130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150" y="3154363"/>
                        <a:ext cx="11245850" cy="257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01" y="1766301"/>
            <a:ext cx="8559800" cy="901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48B9F2-F2A4-4CF1-B6FA-ACE13CE51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811" y="4879885"/>
            <a:ext cx="5047653" cy="964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2D17F-42B0-49EF-B27F-3174EF6F1177}"/>
              </a:ext>
            </a:extLst>
          </p:cNvPr>
          <p:cNvSpPr txBox="1"/>
          <p:nvPr/>
        </p:nvSpPr>
        <p:spPr>
          <a:xfrm>
            <a:off x="6413811" y="3909680"/>
            <a:ext cx="4832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Issues:	integrating from 0 to 30</a:t>
            </a:r>
          </a:p>
          <a:p>
            <a:r>
              <a:rPr lang="en-AU" sz="2000" dirty="0">
                <a:solidFill>
                  <a:schemeClr val="accent1"/>
                </a:solidFill>
              </a:rPr>
              <a:t>	giving the time after 2 seconds</a:t>
            </a:r>
          </a:p>
          <a:p>
            <a:r>
              <a:rPr lang="en-AU" sz="2000" dirty="0">
                <a:solidFill>
                  <a:schemeClr val="accent1"/>
                </a:solidFill>
              </a:rPr>
              <a:t>	no attempt</a:t>
            </a:r>
          </a:p>
        </p:txBody>
      </p:sp>
    </p:spTree>
    <p:extLst>
      <p:ext uri="{BB962C8B-B14F-4D97-AF65-F5344CB8AC3E}">
        <p14:creationId xmlns:p14="http://schemas.microsoft.com/office/powerpoint/2010/main" val="32513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921798"/>
            <a:ext cx="8432800" cy="850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1291" y="3175881"/>
                <a:ext cx="859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/>
                        </a:rPr>
                        <m:t>𝟓</m:t>
                      </m:r>
                      <m:r>
                        <a:rPr lang="en-AU" b="1" i="1" smtClean="0">
                          <a:latin typeface="Cambria Math"/>
                        </a:rPr>
                        <m:t>.</m:t>
                      </m:r>
                      <m:r>
                        <a:rPr lang="en-AU" b="1" i="1" smtClean="0">
                          <a:latin typeface="Cambria Math"/>
                        </a:rPr>
                        <m:t>𝟖</m:t>
                      </m:r>
                      <m:r>
                        <a:rPr lang="en-AU" b="1" i="1" smtClean="0">
                          <a:latin typeface="Cambria Math"/>
                        </a:rPr>
                        <m:t> </m:t>
                      </m:r>
                      <m:r>
                        <a:rPr lang="en-AU" b="1" i="1" smtClean="0"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91" y="3175881"/>
                <a:ext cx="8590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00211E4-6D42-4808-8DFE-1F4D2D325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472" y="4950722"/>
            <a:ext cx="4374328" cy="960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0529A9-352E-4BE2-91F6-8A2F67F0DD4C}"/>
              </a:ext>
            </a:extLst>
          </p:cNvPr>
          <p:cNvSpPr txBox="1"/>
          <p:nvPr/>
        </p:nvSpPr>
        <p:spPr>
          <a:xfrm>
            <a:off x="6979472" y="4325816"/>
            <a:ext cx="424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Consequential upon 2 d. </a:t>
            </a:r>
            <a:r>
              <a:rPr lang="en-AU" sz="2000" dirty="0" err="1">
                <a:solidFill>
                  <a:schemeClr val="accent1"/>
                </a:solidFill>
              </a:rPr>
              <a:t>i</a:t>
            </a:r>
            <a:r>
              <a:rPr lang="en-AU" sz="20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7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038123"/>
              </p:ext>
            </p:extLst>
          </p:nvPr>
        </p:nvGraphicFramePr>
        <p:xfrm>
          <a:off x="946150" y="2955925"/>
          <a:ext cx="1124585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Document" r:id="rId3" imgW="5727700" imgH="1511300" progId="Word.Document.12">
                  <p:embed/>
                </p:oleObj>
              </mc:Choice>
              <mc:Fallback>
                <p:oleObj name="Document" r:id="rId3" imgW="5727700" imgH="151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150" y="2955925"/>
                        <a:ext cx="11245850" cy="296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52" y="1887506"/>
            <a:ext cx="8623300" cy="111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7450" y="4928020"/>
            <a:ext cx="484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Omission of 19.6 was common.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E59E5-CF02-45D1-917A-773C8675B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450" y="5526312"/>
            <a:ext cx="5738984" cy="7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070" y="1096752"/>
            <a:ext cx="5523289" cy="57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3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9" y="2015513"/>
            <a:ext cx="85471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5910" y="2975019"/>
                <a:ext cx="113819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AU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U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910" y="2975019"/>
                <a:ext cx="1138197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EC4701-8C33-4EE3-8ECB-4F2A490FF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436" y="5066287"/>
            <a:ext cx="4610364" cy="10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42" y="2042744"/>
            <a:ext cx="8675287" cy="72401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0299"/>
              </p:ext>
            </p:extLst>
          </p:nvPr>
        </p:nvGraphicFramePr>
        <p:xfrm>
          <a:off x="956053" y="2843043"/>
          <a:ext cx="3691831" cy="145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r:id="rId4" imgW="2311400" imgH="914400" progId="Equation.3">
                  <p:embed/>
                </p:oleObj>
              </mc:Choice>
              <mc:Fallback>
                <p:oleObj r:id="rId4" imgW="2311400" imgH="914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053" y="2843043"/>
                        <a:ext cx="3691831" cy="1458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59668" y="3763733"/>
                <a:ext cx="4185633" cy="104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>
                    <a:solidFill>
                      <a:schemeClr val="accent1"/>
                    </a:solidFill>
                  </a:rPr>
                  <a:t>Only one of the functions should be defined at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AU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AU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AU" sz="2000" dirty="0">
                    <a:solidFill>
                      <a:schemeClr val="accent1"/>
                    </a:solidFill>
                  </a:rPr>
                  <a:t>.</a:t>
                </a:r>
              </a:p>
              <a:p>
                <a:r>
                  <a:rPr lang="en-AU" sz="2000" dirty="0">
                    <a:solidFill>
                      <a:schemeClr val="accent1"/>
                    </a:solidFill>
                  </a:rPr>
                  <a:t>A variety of correct equivalents seen.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668" y="3763733"/>
                <a:ext cx="4185633" cy="1045671"/>
              </a:xfrm>
              <a:prstGeom prst="rect">
                <a:avLst/>
              </a:prstGeom>
              <a:blipFill>
                <a:blip r:embed="rId6"/>
                <a:stretch>
                  <a:fillRect l="-1456" t="-2907" b="-93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A884961-5495-4F31-9550-FBCAC3E71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590" y="4907435"/>
            <a:ext cx="4114210" cy="91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69" y="1825013"/>
            <a:ext cx="8648700" cy="87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5182" y="3067888"/>
                <a:ext cx="8397026" cy="1374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𝐴𝑟𝑒𝑎</m:t>
                      </m:r>
                      <m:r>
                        <a:rPr lang="en-AU" b="0" i="1" smtClean="0">
                          <a:latin typeface="Cambria Math"/>
                        </a:rPr>
                        <m:t>=4</m:t>
                      </m:r>
                      <m:d>
                        <m:dPr>
                          <m:begChr m:val="["/>
                          <m:endChr m:val="]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ad>
                                <m:radPr>
                                  <m:degHide m:val="on"/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sup>
                            <m:e>
                              <m:sSup>
                                <m:sSup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b="0" i="0" smtClean="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AU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ad>
                                <m:radPr>
                                  <m:degHide m:val="on"/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sub>
                            <m:sup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b="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AU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AU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AU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=9.9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82" y="3067888"/>
                <a:ext cx="8397026" cy="1374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9A49FF4-AF5C-4516-9C54-ACE1F3E05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852" y="5273002"/>
            <a:ext cx="5850948" cy="843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072B6A-AF06-474B-B56E-BAA45287B42A}"/>
              </a:ext>
            </a:extLst>
          </p:cNvPr>
          <p:cNvSpPr txBox="1"/>
          <p:nvPr/>
        </p:nvSpPr>
        <p:spPr>
          <a:xfrm>
            <a:off x="5502852" y="4809392"/>
            <a:ext cx="576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Missing factor of 3 was the most common issue.</a:t>
            </a:r>
          </a:p>
        </p:txBody>
      </p:sp>
    </p:spTree>
    <p:extLst>
      <p:ext uri="{BB962C8B-B14F-4D97-AF65-F5344CB8AC3E}">
        <p14:creationId xmlns:p14="http://schemas.microsoft.com/office/powerpoint/2010/main" val="39646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13" y="1754892"/>
            <a:ext cx="8521700" cy="850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6235" y="4133065"/>
                <a:ext cx="3382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  <a:ea typeface="Cambria Math"/>
                        </a:rPr>
                        <m:t>Acute</m:t>
                      </m:r>
                      <m:r>
                        <a:rPr lang="en-AU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  <a:ea typeface="Cambria Math"/>
                        </a:rPr>
                        <m:t>angle</m:t>
                      </m:r>
                      <m:r>
                        <a:rPr lang="en-AU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  <a:ea typeface="Cambria Math"/>
                        </a:rPr>
                        <m:t>required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AU" b="0" i="1" smtClean="0">
                          <a:latin typeface="Cambria Math"/>
                        </a:rPr>
                        <m:t>67.4</m:t>
                      </m:r>
                      <m:r>
                        <a:rPr lang="en-AU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35" y="4133065"/>
                <a:ext cx="3382656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67963" y="2726429"/>
                <a:ext cx="4971939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Calculate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the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gradient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of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a:rPr lang="en-AU" b="0" i="1" smtClean="0">
                        <a:latin typeface="Cambria Math"/>
                      </a:rPr>
                      <m:t>𝑦</m:t>
                    </m:r>
                    <m:r>
                      <a:rPr lang="en-AU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en-AU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AU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AU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at</m:t>
                    </m:r>
                    <m:r>
                      <a:rPr lang="en-AU" b="0" i="1" smtClean="0">
                        <a:latin typeface="Cambria Math"/>
                      </a:rPr>
                      <m:t> (0,0)</m:t>
                    </m:r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63" y="2726429"/>
                <a:ext cx="4971939" cy="506870"/>
              </a:xfrm>
              <a:prstGeom prst="rect">
                <a:avLst/>
              </a:prstGeom>
              <a:blipFill>
                <a:blip r:embed="rId4"/>
                <a:stretch>
                  <a:fillRect r="-123" b="-60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67963" y="3579067"/>
                <a:ext cx="1579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=56.3099°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63" y="3579067"/>
                <a:ext cx="1579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0C5B461-EEFE-4506-AF9C-A24E3BD28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485" y="5483713"/>
            <a:ext cx="5900315" cy="850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116E08-9459-42C7-BA4D-0B39755EF6F6}"/>
              </a:ext>
            </a:extLst>
          </p:cNvPr>
          <p:cNvSpPr txBox="1"/>
          <p:nvPr/>
        </p:nvSpPr>
        <p:spPr>
          <a:xfrm>
            <a:off x="5453485" y="5029597"/>
            <a:ext cx="5809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Many did not attempt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0343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62" y="1618856"/>
            <a:ext cx="8597900" cy="1651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223155"/>
              </p:ext>
            </p:extLst>
          </p:nvPr>
        </p:nvGraphicFramePr>
        <p:xfrm>
          <a:off x="2323970" y="3018589"/>
          <a:ext cx="5953560" cy="92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2" r:id="rId4" imgW="4089400" imgH="635000" progId="Equation.3">
                  <p:embed/>
                </p:oleObj>
              </mc:Choice>
              <mc:Fallback>
                <p:oleObj r:id="rId4" imgW="4089400" imgH="635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970" y="3018589"/>
                        <a:ext cx="5953560" cy="929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729657"/>
              </p:ext>
            </p:extLst>
          </p:nvPr>
        </p:nvGraphicFramePr>
        <p:xfrm>
          <a:off x="2161824" y="3948399"/>
          <a:ext cx="4455531" cy="94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" r:id="rId6" imgW="3111500" imgH="660400" progId="Equation.3">
                  <p:embed/>
                </p:oleObj>
              </mc:Choice>
              <mc:Fallback>
                <p:oleObj r:id="rId6" imgW="3111500" imgH="660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824" y="3948399"/>
                        <a:ext cx="4455531" cy="940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870834"/>
              </p:ext>
            </p:extLst>
          </p:nvPr>
        </p:nvGraphicFramePr>
        <p:xfrm>
          <a:off x="2189408" y="4868213"/>
          <a:ext cx="2202288" cy="80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" r:id="rId8" imgW="1459866" imgH="533169" progId="Equation.3">
                  <p:embed/>
                </p:oleObj>
              </mc:Choice>
              <mc:Fallback>
                <p:oleObj r:id="rId8" imgW="1459866" imgH="53316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408" y="4868213"/>
                        <a:ext cx="2202288" cy="806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938546"/>
              </p:ext>
            </p:extLst>
          </p:nvPr>
        </p:nvGraphicFramePr>
        <p:xfrm>
          <a:off x="2228045" y="5686097"/>
          <a:ext cx="1983347" cy="75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" r:id="rId10" imgW="1307532" imgH="495085" progId="Equation.3">
                  <p:embed/>
                </p:oleObj>
              </mc:Choice>
              <mc:Fallback>
                <p:oleObj r:id="rId10" imgW="1307532" imgH="49508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045" y="5686097"/>
                        <a:ext cx="1983347" cy="752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278769" y="5893221"/>
            <a:ext cx="2732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where </a:t>
            </a:r>
            <a:r>
              <a:rPr kumimoji="0" lang="en-AU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A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16</a:t>
            </a:r>
            <a:r>
              <a:rPr kumimoji="0" lang="en-AU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</a:t>
            </a:r>
            <a:r>
              <a:rPr kumimoji="0" lang="en-A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144</a:t>
            </a:r>
            <a:endParaRPr kumimoji="0" lang="en-A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FFE6F8-BA41-430B-B298-A4F15031B2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8268" y="5377603"/>
            <a:ext cx="4455532" cy="801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C42D5F-8A04-4722-A499-0D88F447471E}"/>
              </a:ext>
            </a:extLst>
          </p:cNvPr>
          <p:cNvSpPr txBox="1"/>
          <p:nvPr/>
        </p:nvSpPr>
        <p:spPr>
          <a:xfrm>
            <a:off x="6898268" y="4552106"/>
            <a:ext cx="482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Issues:	not applying the arc length formula</a:t>
            </a:r>
          </a:p>
          <a:p>
            <a:r>
              <a:rPr lang="en-AU" sz="2000" dirty="0">
                <a:solidFill>
                  <a:schemeClr val="accent1"/>
                </a:solidFill>
              </a:rPr>
              <a:t>	‘show that’ not always followed</a:t>
            </a:r>
          </a:p>
        </p:txBody>
      </p:sp>
    </p:spTree>
    <p:extLst>
      <p:ext uri="{BB962C8B-B14F-4D97-AF65-F5344CB8AC3E}">
        <p14:creationId xmlns:p14="http://schemas.microsoft.com/office/powerpoint/2010/main" val="38499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7887" y="2260121"/>
            <a:ext cx="5460521" cy="376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8575"/>
            <a:ext cx="10111155" cy="1776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14AB6-540A-48F5-BF5D-5921A7CAB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918" y="4900935"/>
            <a:ext cx="5011882" cy="1120303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69740F-CDB4-453E-90B2-4C35B0FB5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70160"/>
              </p:ext>
            </p:extLst>
          </p:nvPr>
        </p:nvGraphicFramePr>
        <p:xfrm>
          <a:off x="2671884" y="3671433"/>
          <a:ext cx="754477" cy="75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5" imgW="431640" imgH="431640" progId="Equation.DSMT4">
                  <p:embed/>
                </p:oleObj>
              </mc:Choice>
              <mc:Fallback>
                <p:oleObj name="Equation" r:id="rId5" imgW="431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1884" y="3671433"/>
                        <a:ext cx="754477" cy="754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35FFB30-2E2B-428D-B3A6-299300DF1FEF}"/>
              </a:ext>
            </a:extLst>
          </p:cNvPr>
          <p:cNvSpPr txBox="1"/>
          <p:nvPr/>
        </p:nvSpPr>
        <p:spPr>
          <a:xfrm>
            <a:off x="6341918" y="4148597"/>
            <a:ext cx="501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A significant number of students did not state the horizontal asymptote.</a:t>
            </a:r>
          </a:p>
        </p:txBody>
      </p:sp>
    </p:spTree>
    <p:extLst>
      <p:ext uri="{BB962C8B-B14F-4D97-AF65-F5344CB8AC3E}">
        <p14:creationId xmlns:p14="http://schemas.microsoft.com/office/powerpoint/2010/main" val="99649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69" y="1760597"/>
            <a:ext cx="8636000" cy="87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6697" y="3332360"/>
                <a:ext cx="291823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4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cis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AU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or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equivalent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97" y="3332360"/>
                <a:ext cx="2918235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14F9C76-8943-4CA8-842C-5F6A757B9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223" y="5354515"/>
            <a:ext cx="4221578" cy="946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68A1B-457B-459B-B158-29E74789C688}"/>
              </a:ext>
            </a:extLst>
          </p:cNvPr>
          <p:cNvSpPr txBox="1"/>
          <p:nvPr/>
        </p:nvSpPr>
        <p:spPr>
          <a:xfrm>
            <a:off x="7132223" y="4572000"/>
            <a:ext cx="412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A diagram would help students avoid quadrant errors.</a:t>
            </a:r>
          </a:p>
        </p:txBody>
      </p:sp>
    </p:spTree>
    <p:extLst>
      <p:ext uri="{BB962C8B-B14F-4D97-AF65-F5344CB8AC3E}">
        <p14:creationId xmlns:p14="http://schemas.microsoft.com/office/powerpoint/2010/main" val="7767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82" y="1763178"/>
            <a:ext cx="9078750" cy="768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7982" y="2685959"/>
                <a:ext cx="3615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Show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using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the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quadratic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formula</m:t>
                      </m:r>
                      <m:r>
                        <a:rPr lang="en-AU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82" y="2685959"/>
                <a:ext cx="3615092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63852" y="2589201"/>
                <a:ext cx="34499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or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by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completing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the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square</m:t>
                      </m:r>
                    </m:oMath>
                  </m:oMathPara>
                </a14:m>
                <a:endParaRPr lang="en-AU" b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and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applying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the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null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factor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law</m:t>
                      </m:r>
                      <m:r>
                        <a:rPr lang="en-AU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52" y="2589201"/>
                <a:ext cx="3449982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423" y="3235532"/>
                <a:ext cx="2606034" cy="1504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AU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/>
                        </a:rPr>
                        <m:t>+4</m:t>
                      </m:r>
                      <m:r>
                        <a:rPr lang="en-AU" b="0" i="1" smtClean="0">
                          <a:latin typeface="Cambria Math"/>
                        </a:rPr>
                        <m:t>𝑧</m:t>
                      </m:r>
                      <m:r>
                        <a:rPr lang="en-AU" b="0" i="1" smtClean="0">
                          <a:latin typeface="Cambria Math"/>
                        </a:rPr>
                        <m:t>+16=0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/>
                              <a:ea typeface="Cambria Math"/>
                            </a:rPr>
                            <m:t>−4±</m:t>
                          </m:r>
                          <m:rad>
                            <m:radPr>
                              <m:degHide m:val="on"/>
                              <m:ctrlPr>
                                <a:rPr lang="en-AU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i="1">
                                  <a:latin typeface="Cambria Math"/>
                                  <a:ea typeface="Cambria Math"/>
                                </a:rPr>
                                <m:t>16−64</m:t>
                              </m:r>
                            </m:e>
                          </m:rad>
                        </m:num>
                        <m:den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pPr algn="ctr"/>
                <a:r>
                  <a:rPr lang="en-AU" dirty="0"/>
                  <a:t>And so on to evaluate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23" y="3235532"/>
                <a:ext cx="2606034" cy="1504258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29295" y="3292843"/>
                <a:ext cx="256589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            </m:t>
                      </m:r>
                      <m:sSup>
                        <m:sSup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AU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/>
                        </a:rPr>
                        <m:t>+4</m:t>
                      </m:r>
                      <m:r>
                        <a:rPr lang="en-AU" b="0" i="1" smtClean="0">
                          <a:latin typeface="Cambria Math"/>
                        </a:rPr>
                        <m:t>𝑧</m:t>
                      </m:r>
                      <m:r>
                        <a:rPr lang="en-AU" b="0" i="1" smtClean="0">
                          <a:latin typeface="Cambria Math"/>
                        </a:rPr>
                        <m:t>+16=0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/>
                          <a:ea typeface="Cambria Math"/>
                        </a:rPr>
                        <m:t>∴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A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AU" i="1">
                          <a:latin typeface="Cambria Math"/>
                        </a:rPr>
                        <m:t>+4</m:t>
                      </m:r>
                      <m:r>
                        <a:rPr lang="en-AU" i="1">
                          <a:latin typeface="Cambria Math"/>
                        </a:rPr>
                        <m:t>𝑧</m:t>
                      </m:r>
                      <m:r>
                        <a:rPr lang="en-AU" i="1">
                          <a:latin typeface="Cambria Math"/>
                        </a:rPr>
                        <m:t>+4+12=0</m:t>
                      </m:r>
                    </m:oMath>
                  </m:oMathPara>
                </a14:m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AU" i="1" smtClean="0">
                          <a:latin typeface="Cambria Math"/>
                          <a:ea typeface="Cambria Math"/>
                        </a:rPr>
                        <m:t>∴</m:t>
                      </m:r>
                      <m:sSup>
                        <m:sSupPr>
                          <m:ctrlPr>
                            <a:rPr lang="en-AU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−12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AU" dirty="0"/>
              </a:p>
              <a:p>
                <a:pPr algn="ctr"/>
                <a:endParaRPr lang="en-AU" dirty="0"/>
              </a:p>
              <a:p>
                <a:pPr algn="ctr"/>
                <a:r>
                  <a:rPr lang="en-AU" dirty="0"/>
                  <a:t>And so on to evaluate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295" y="3292843"/>
                <a:ext cx="2565895" cy="1477328"/>
              </a:xfrm>
              <a:prstGeom prst="rect">
                <a:avLst/>
              </a:prstGeom>
              <a:blipFill>
                <a:blip r:embed="rId7"/>
                <a:stretch>
                  <a:fillRect b="-53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41F7070-50F7-433F-8398-B2ABF39E5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8843" y="5478266"/>
            <a:ext cx="4364957" cy="9714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90288A-7019-4802-94C4-F193E55A6AFC}"/>
              </a:ext>
            </a:extLst>
          </p:cNvPr>
          <p:cNvSpPr txBox="1"/>
          <p:nvPr/>
        </p:nvSpPr>
        <p:spPr>
          <a:xfrm>
            <a:off x="6988843" y="5020407"/>
            <a:ext cx="423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‘show that’, roots v factors</a:t>
            </a:r>
          </a:p>
        </p:txBody>
      </p:sp>
    </p:spTree>
    <p:extLst>
      <p:ext uri="{BB962C8B-B14F-4D97-AF65-F5344CB8AC3E}">
        <p14:creationId xmlns:p14="http://schemas.microsoft.com/office/powerpoint/2010/main" val="42204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89" y="1722871"/>
            <a:ext cx="8737600" cy="74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1492" y="2553811"/>
                <a:ext cx="4741876" cy="511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0" smtClean="0">
                          <a:latin typeface="Cambria Math"/>
                        </a:rPr>
                        <m:t>−2−2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AU" b="0" i="1" smtClean="0">
                          <a:latin typeface="Cambria Math"/>
                        </a:rPr>
                        <m:t>𝑖</m:t>
                      </m:r>
                      <m:r>
                        <a:rPr lang="en-AU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2−2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AU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acc>
                        </m:e>
                      </m:d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/>
                            </a:rPr>
                            <m:t>2−2</m:t>
                          </m:r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AU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AU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2" y="2553811"/>
                <a:ext cx="4741876" cy="511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61492" y="3202630"/>
                <a:ext cx="2878673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0" smtClean="0">
                          <a:latin typeface="Cambria Math"/>
                        </a:rPr>
                        <m:t>−2+2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AU" b="0" i="1" smtClean="0">
                          <a:latin typeface="Cambria Math"/>
                        </a:rPr>
                        <m:t>𝑖</m:t>
                      </m:r>
                      <m:r>
                        <a:rPr lang="en-AU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/>
                            </a:rPr>
                            <m:t>2−2</m:t>
                          </m:r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AU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92" y="3202630"/>
                <a:ext cx="2878673" cy="424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7224" y="3763733"/>
                <a:ext cx="21804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or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equivalent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forms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224" y="3763733"/>
                <a:ext cx="218040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1A73F7C-DC5C-4154-A810-F44323EC7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747" y="5280337"/>
            <a:ext cx="4211053" cy="9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78" y="1941519"/>
            <a:ext cx="8724900" cy="71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9256" y="3050073"/>
                <a:ext cx="3854901" cy="1764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Let</m:t>
                      </m:r>
                      <m:r>
                        <a:rPr lang="en-AU" b="0" i="1" smtClean="0">
                          <a:latin typeface="Cambria Math"/>
                        </a:rPr>
                        <m:t> </m:t>
                      </m:r>
                      <m:r>
                        <a:rPr lang="en-AU" b="0" i="1" smtClean="0">
                          <a:latin typeface="Cambria Math"/>
                        </a:rPr>
                        <m:t>𝑧</m:t>
                      </m:r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r>
                        <a:rPr lang="en-AU" b="0" i="1" smtClean="0">
                          <a:latin typeface="Cambria Math"/>
                        </a:rPr>
                        <m:t>𝑥</m:t>
                      </m:r>
                      <m:r>
                        <a:rPr lang="en-AU" b="0" i="1" smtClean="0">
                          <a:latin typeface="Cambria Math"/>
                        </a:rPr>
                        <m:t>+</m:t>
                      </m:r>
                      <m:r>
                        <a:rPr lang="en-AU" b="0" i="1" smtClean="0">
                          <a:latin typeface="Cambria Math"/>
                        </a:rPr>
                        <m:t>𝑦𝑖</m:t>
                      </m:r>
                      <m:r>
                        <a:rPr lang="en-AU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to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get</m:t>
                      </m:r>
                    </m:oMath>
                  </m:oMathPara>
                </a14:m>
                <a:endParaRPr lang="en-AU" b="0" dirty="0"/>
              </a:p>
              <a:p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AU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A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and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then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simplify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256" y="3050073"/>
                <a:ext cx="3854901" cy="1764009"/>
              </a:xfrm>
              <a:prstGeom prst="rect">
                <a:avLst/>
              </a:prstGeom>
              <a:blipFill>
                <a:blip r:embed="rId4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3F4BFE4-9173-4911-B099-8ADEFF06D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555" y="5373258"/>
            <a:ext cx="5332245" cy="910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DFB66E-20CA-438E-ADE9-B41873E32099}"/>
              </a:ext>
            </a:extLst>
          </p:cNvPr>
          <p:cNvSpPr txBox="1"/>
          <p:nvPr/>
        </p:nvSpPr>
        <p:spPr>
          <a:xfrm>
            <a:off x="6021555" y="4665372"/>
            <a:ext cx="5237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A smaller proportion used a perpendicular bisector approach.</a:t>
            </a:r>
          </a:p>
        </p:txBody>
      </p:sp>
    </p:spTree>
    <p:extLst>
      <p:ext uri="{BB962C8B-B14F-4D97-AF65-F5344CB8AC3E}">
        <p14:creationId xmlns:p14="http://schemas.microsoft.com/office/powerpoint/2010/main" val="1335953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91" y="1728201"/>
            <a:ext cx="8763000" cy="9779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27" y="2472721"/>
            <a:ext cx="866616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D669BA-9456-4D9B-A5D0-C223C9F16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234" y="5687389"/>
            <a:ext cx="4501566" cy="784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3647AC-8BCF-4563-8FE9-81798BAC3937}"/>
              </a:ext>
            </a:extLst>
          </p:cNvPr>
          <p:cNvSpPr txBox="1"/>
          <p:nvPr/>
        </p:nvSpPr>
        <p:spPr>
          <a:xfrm>
            <a:off x="7807569" y="5125915"/>
            <a:ext cx="3546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Accuracy and clarity matter.</a:t>
            </a:r>
          </a:p>
        </p:txBody>
      </p:sp>
    </p:spTree>
    <p:extLst>
      <p:ext uri="{BB962C8B-B14F-4D97-AF65-F5344CB8AC3E}">
        <p14:creationId xmlns:p14="http://schemas.microsoft.com/office/powerpoint/2010/main" val="2795748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70829" y="2682815"/>
                <a:ext cx="484584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𝑛𝑖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𝑞𝑖</m:t>
                      </m:r>
                    </m:oMath>
                  </m:oMathPara>
                </a14:m>
                <a:endParaRPr lang="en-AU" b="0" i="1" dirty="0">
                  <a:latin typeface="Cambria Math"/>
                </a:endParaRPr>
              </a:p>
              <a:p>
                <a:endParaRPr lang="en-AU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/>
                        </a:rPr>
                        <m:t>−2−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AU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</m:t>
                      </m:r>
                      <m:r>
                        <a:rPr lang="en-AU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/>
                        </a:rPr>
                        <m:t>𝑚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−4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𝑛𝑖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       =−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𝑛𝑖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−4      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29" y="2682815"/>
                <a:ext cx="4845847" cy="2862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371" y="2682815"/>
            <a:ext cx="866616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8" y="1299799"/>
            <a:ext cx="10167674" cy="14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5A5D0F-B3D7-42D9-86A2-D901A8839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9896" y="5712833"/>
            <a:ext cx="3963904" cy="8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79" y="1843417"/>
            <a:ext cx="8763000" cy="889000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6" y="2536333"/>
            <a:ext cx="866616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35649" y="2974094"/>
                <a:ext cx="2430730" cy="194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𝐴</m:t>
                      </m:r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/>
                        </a:rPr>
                        <m:t>(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AU" b="0" dirty="0">
                  <a:ea typeface="Cambria Math"/>
                </a:endParaRPr>
              </a:p>
              <a:p>
                <a:endParaRPr lang="en-AU" dirty="0"/>
              </a:p>
              <a:p>
                <a:r>
                  <a:rPr lang="en-AU" dirty="0"/>
                  <a:t>with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AU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32</m:t>
                        </m:r>
                        <m:r>
                          <a:rPr lang="el-GR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AU" b="0" i="1" smtClean="0">
                        <a:latin typeface="Cambria Math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49" y="2974094"/>
                <a:ext cx="2430730" cy="1948610"/>
              </a:xfrm>
              <a:prstGeom prst="rect">
                <a:avLst/>
              </a:prstGeom>
              <a:blipFill>
                <a:blip r:embed="rId5"/>
                <a:stretch>
                  <a:fillRect l="-2261" b="-12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063EB23-BBCB-45AE-AF01-826A0BA22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439" y="5565846"/>
            <a:ext cx="4768362" cy="826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30B635-3527-49CA-84FE-BEA97BF8E7F9}"/>
              </a:ext>
            </a:extLst>
          </p:cNvPr>
          <p:cNvSpPr txBox="1"/>
          <p:nvPr/>
        </p:nvSpPr>
        <p:spPr>
          <a:xfrm>
            <a:off x="6585439" y="5169877"/>
            <a:ext cx="46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Incorrect sector angles often used.</a:t>
            </a:r>
          </a:p>
        </p:txBody>
      </p:sp>
    </p:spTree>
    <p:extLst>
      <p:ext uri="{BB962C8B-B14F-4D97-AF65-F5344CB8AC3E}">
        <p14:creationId xmlns:p14="http://schemas.microsoft.com/office/powerpoint/2010/main" val="25463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91" y="2019884"/>
            <a:ext cx="85217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4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1666290"/>
            <a:ext cx="7720140" cy="5191710"/>
            <a:chOff x="3356391" y="1378830"/>
            <a:chExt cx="7720140" cy="51917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6391" y="1378830"/>
              <a:ext cx="7720140" cy="519171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550794" y="3008241"/>
              <a:ext cx="206062" cy="275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Oval 7"/>
            <p:cNvSpPr/>
            <p:nvPr/>
          </p:nvSpPr>
          <p:spPr>
            <a:xfrm>
              <a:off x="6849414" y="4174339"/>
              <a:ext cx="206062" cy="275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688428" y="4613739"/>
              <a:ext cx="528033" cy="1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406980" y="2893159"/>
              <a:ext cx="12879" cy="548541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208086" y="2961510"/>
            <a:ext cx="8017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97434" y="4415068"/>
            <a:ext cx="8017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Jet ski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8366" y="4461799"/>
            <a:ext cx="4928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Significant numbers of students did not label the direction of motion or identify the paths.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73EFA-E475-40CB-A8E4-FDE3E8BF3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366" y="5191710"/>
            <a:ext cx="5032845" cy="8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62" y="2062815"/>
            <a:ext cx="8597900" cy="43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31" y="4446746"/>
            <a:ext cx="8509000" cy="74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81384" y="2782669"/>
                <a:ext cx="5434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/>
                  <a:t>Equate speeds of objects and solve by hand/CAS to get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𝑡</m:t>
                    </m:r>
                    <m:r>
                      <a:rPr lang="en-AU" b="0" i="1" smtClean="0">
                        <a:latin typeface="Cambria Math"/>
                      </a:rPr>
                      <m:t>=</m:t>
                    </m:r>
                    <m:r>
                      <a:rPr lang="en-AU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384" y="2782669"/>
                <a:ext cx="5434884" cy="646331"/>
              </a:xfrm>
              <a:prstGeom prst="rect">
                <a:avLst/>
              </a:prstGeom>
              <a:blipFill>
                <a:blip r:embed="rId5"/>
                <a:stretch>
                  <a:fillRect t="-4673" r="-2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70468" y="5402183"/>
                <a:ext cx="843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/>
                            </a:rPr>
                            <m:t>3,3</m:t>
                          </m:r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68" y="5402183"/>
                <a:ext cx="8430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11E9C23-6165-4837-B75D-29A036A02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6099" y="3582714"/>
            <a:ext cx="4475147" cy="830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BE1FF-7D5D-463C-BBC3-13860781E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0131" y="5660662"/>
            <a:ext cx="3571115" cy="7818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44D16-F81A-4BE7-A4C7-01B653FB42AB}"/>
              </a:ext>
            </a:extLst>
          </p:cNvPr>
          <p:cNvSpPr txBox="1"/>
          <p:nvPr/>
        </p:nvSpPr>
        <p:spPr>
          <a:xfrm>
            <a:off x="7176099" y="2874822"/>
            <a:ext cx="434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The most common error was equating velocity vectors rather than speeds.</a:t>
            </a:r>
          </a:p>
        </p:txBody>
      </p:sp>
    </p:spTree>
    <p:extLst>
      <p:ext uri="{BB962C8B-B14F-4D97-AF65-F5344CB8AC3E}">
        <p14:creationId xmlns:p14="http://schemas.microsoft.com/office/powerpoint/2010/main" val="240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75554"/>
              </p:ext>
            </p:extLst>
          </p:nvPr>
        </p:nvGraphicFramePr>
        <p:xfrm>
          <a:off x="1841468" y="3998532"/>
          <a:ext cx="1279801" cy="3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3" imgW="723900" imgH="203200" progId="Equation.3">
                  <p:embed/>
                </p:oleObj>
              </mc:Choice>
              <mc:Fallback>
                <p:oleObj name="Equation" r:id="rId3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468" y="3998532"/>
                        <a:ext cx="1279801" cy="3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00" y="1835130"/>
            <a:ext cx="9993811" cy="1174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3890" y="3004636"/>
                <a:ext cx="2075641" cy="714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AU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890" y="3004636"/>
                <a:ext cx="2075641" cy="714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6469E92-7E1D-49B6-8670-A17840E5A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552" y="5039978"/>
            <a:ext cx="5629248" cy="986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995E1-D3AA-4F28-8B38-691217E603D8}"/>
              </a:ext>
            </a:extLst>
          </p:cNvPr>
          <p:cNvSpPr txBox="1"/>
          <p:nvPr/>
        </p:nvSpPr>
        <p:spPr>
          <a:xfrm>
            <a:off x="5724552" y="4290646"/>
            <a:ext cx="55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Some students did not give the coordinates in the required form.</a:t>
            </a:r>
          </a:p>
        </p:txBody>
      </p:sp>
    </p:spTree>
    <p:extLst>
      <p:ext uri="{BB962C8B-B14F-4D97-AF65-F5344CB8AC3E}">
        <p14:creationId xmlns:p14="http://schemas.microsoft.com/office/powerpoint/2010/main" val="874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98" y="1874896"/>
            <a:ext cx="87503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966" y="4213192"/>
            <a:ext cx="8178800" cy="77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40282" y="2472666"/>
                <a:ext cx="5419176" cy="1020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𝑑</m:t>
                      </m:r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AU" b="0" i="1" smtClean="0">
                          <a:latin typeface="Cambria Math"/>
                        </a:rPr>
                        <m:t>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AU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AU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b="0" i="0" smtClean="0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⁡(</m:t>
                                  </m:r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AU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AU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AU" b="0" i="0" smtClean="0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⁡(</m:t>
                                  </m:r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282" y="2472666"/>
                <a:ext cx="5419176" cy="1020921"/>
              </a:xfrm>
              <a:prstGeom prst="rect">
                <a:avLst/>
              </a:prstGeom>
              <a:blipFill>
                <a:blip r:embed="rId5"/>
                <a:stretch>
                  <a:fillRect b="-41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17574" y="5486398"/>
                <a:ext cx="670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0.33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74" y="5486398"/>
                <a:ext cx="67037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645511F-917E-422A-BD60-B054328003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1111" y="3441700"/>
            <a:ext cx="3962071" cy="872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7BF8D4-6E62-4D0C-B823-51308BD847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893" y="5620275"/>
            <a:ext cx="3869289" cy="8725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A063C-F156-44DA-99FB-B163238C6D9E}"/>
              </a:ext>
            </a:extLst>
          </p:cNvPr>
          <p:cNvSpPr txBox="1"/>
          <p:nvPr/>
        </p:nvSpPr>
        <p:spPr>
          <a:xfrm>
            <a:off x="7671111" y="2945423"/>
            <a:ext cx="396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Take care with CAS expressions.</a:t>
            </a:r>
          </a:p>
        </p:txBody>
      </p:sp>
    </p:spTree>
    <p:extLst>
      <p:ext uri="{BB962C8B-B14F-4D97-AF65-F5344CB8AC3E}">
        <p14:creationId xmlns:p14="http://schemas.microsoft.com/office/powerpoint/2010/main" val="10205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13" y="1683813"/>
            <a:ext cx="8610600" cy="1968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9542" y="4134263"/>
                <a:ext cx="475174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Equating</m:t>
                      </m:r>
                      <m:r>
                        <a:rPr lang="en-AU" b="0" i="1" smtClean="0">
                          <a:latin typeface="Cambria Math"/>
                        </a:rPr>
                        <m:t> </m:t>
                      </m:r>
                      <m:r>
                        <a:rPr lang="en-AU" b="1" i="1" smtClean="0">
                          <a:latin typeface="Cambria Math"/>
                        </a:rPr>
                        <m:t>𝒋</m:t>
                      </m:r>
                      <m:r>
                        <a:rPr lang="en-AU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components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then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gives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a:rPr lang="en-AU" b="0" i="1" smtClean="0">
                          <a:latin typeface="Cambria Math"/>
                        </a:rPr>
                        <m:t>𝑎</m:t>
                      </m:r>
                      <m:r>
                        <a:rPr lang="en-AU" b="0" i="1" smtClean="0">
                          <a:latin typeface="Cambria Math"/>
                        </a:rPr>
                        <m:t>=3+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42" y="4134263"/>
                <a:ext cx="4751749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7535" y="3656123"/>
                <a:ext cx="44357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Equating</m:t>
                      </m:r>
                      <m:r>
                        <a:rPr lang="en-AU" b="0" i="1" smtClean="0">
                          <a:latin typeface="Cambria Math"/>
                        </a:rPr>
                        <m:t> </m:t>
                      </m:r>
                      <m:r>
                        <a:rPr lang="en-AU" b="1" i="1" smtClean="0">
                          <a:latin typeface="Cambria Math"/>
                        </a:rPr>
                        <m:t>𝒊</m:t>
                      </m:r>
                      <m:r>
                        <a:rPr lang="en-AU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components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gives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a:rPr lang="en-AU" b="0" i="1" smtClean="0">
                          <a:latin typeface="Cambria Math"/>
                        </a:rPr>
                        <m:t>𝑡</m:t>
                      </m:r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𝑡𝑎𝑛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AU" b="0" i="1" smtClean="0">
                          <a:latin typeface="Cambria Math"/>
                        </a:rPr>
                        <m:t>(2)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535" y="3656123"/>
                <a:ext cx="443576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37D0F8E-7437-4E3F-94AB-E159CE12B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889" y="5381102"/>
            <a:ext cx="5585911" cy="856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E61A33-2551-4273-9850-567380FFA843}"/>
              </a:ext>
            </a:extLst>
          </p:cNvPr>
          <p:cNvSpPr txBox="1"/>
          <p:nvPr/>
        </p:nvSpPr>
        <p:spPr>
          <a:xfrm>
            <a:off x="5767888" y="4970434"/>
            <a:ext cx="558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Exact values unless otherwise specified.</a:t>
            </a:r>
          </a:p>
        </p:txBody>
      </p:sp>
    </p:spTree>
    <p:extLst>
      <p:ext uri="{BB962C8B-B14F-4D97-AF65-F5344CB8AC3E}">
        <p14:creationId xmlns:p14="http://schemas.microsoft.com/office/powerpoint/2010/main" val="21790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30" y="1666699"/>
            <a:ext cx="8661400" cy="189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39702" y="3948398"/>
                <a:ext cx="926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79.8 %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702" y="3948398"/>
                <a:ext cx="92685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F0064C0-A6C0-4B58-BBAE-DE28F987A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077" y="5230117"/>
            <a:ext cx="4583723" cy="1006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FA4EA5-A9D8-445B-9343-437A52DC6850}"/>
              </a:ext>
            </a:extLst>
          </p:cNvPr>
          <p:cNvSpPr txBox="1"/>
          <p:nvPr/>
        </p:nvSpPr>
        <p:spPr>
          <a:xfrm>
            <a:off x="6770077" y="4583786"/>
            <a:ext cx="450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Instructions to give a percentage to 1 </a:t>
            </a:r>
            <a:r>
              <a:rPr lang="en-AU" sz="2000" dirty="0" err="1">
                <a:solidFill>
                  <a:schemeClr val="accent1"/>
                </a:solidFill>
              </a:rPr>
              <a:t>d.p.</a:t>
            </a:r>
            <a:r>
              <a:rPr lang="en-AU" sz="2000" dirty="0">
                <a:solidFill>
                  <a:schemeClr val="accent1"/>
                </a:solidFill>
              </a:rPr>
              <a:t> were often not followed.</a:t>
            </a:r>
          </a:p>
        </p:txBody>
      </p:sp>
    </p:spTree>
    <p:extLst>
      <p:ext uri="{BB962C8B-B14F-4D97-AF65-F5344CB8AC3E}">
        <p14:creationId xmlns:p14="http://schemas.microsoft.com/office/powerpoint/2010/main" val="3641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833" y="339369"/>
            <a:ext cx="10515600" cy="1039726"/>
          </a:xfrm>
        </p:spPr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33" y="1797947"/>
            <a:ext cx="8521700" cy="12065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47045"/>
              </p:ext>
            </p:extLst>
          </p:nvPr>
        </p:nvGraphicFramePr>
        <p:xfrm>
          <a:off x="2929779" y="3218763"/>
          <a:ext cx="5106571" cy="54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r:id="rId5" imgW="2413000" imgH="254000" progId="Equation.DSMT4">
                  <p:embed/>
                </p:oleObj>
              </mc:Choice>
              <mc:Fallback>
                <p:oleObj r:id="rId5" imgW="24130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779" y="3218763"/>
                        <a:ext cx="5106571" cy="544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59871" y="3938648"/>
                <a:ext cx="5494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latin typeface="Cambria Math"/>
                        </a:rPr>
                        <m:t>Var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10</m:t>
                          </m:r>
                          <m:r>
                            <a:rPr lang="en-AU" sz="24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AU" sz="2400" b="0" i="1" smtClean="0">
                          <a:latin typeface="Cambria Math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latin typeface="Cambria Math"/>
                        </a:rPr>
                        <m:t>Var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AU" sz="2400" b="0" i="1" smtClean="0">
                          <a:latin typeface="Cambria Math"/>
                        </a:rPr>
                        <m:t>=10</m:t>
                      </m:r>
                      <m:r>
                        <a:rPr lang="en-AU" sz="2400" b="0" i="1" smtClean="0">
                          <a:latin typeface="Cambria Math"/>
                          <a:ea typeface="Cambria Math"/>
                        </a:rPr>
                        <m:t>∙36=360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871" y="3938648"/>
                <a:ext cx="54947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59871" y="4482895"/>
                <a:ext cx="2881686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latin typeface="Cambria Math"/>
                          <a:ea typeface="Cambria Math"/>
                        </a:rPr>
                        <m:t>sd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/>
                              <a:ea typeface="Cambria Math"/>
                            </a:rPr>
                            <m:t>crate</m:t>
                          </m:r>
                        </m:e>
                      </m:d>
                      <m:r>
                        <a:rPr lang="en-AU" sz="2400" b="0" i="1" smtClean="0">
                          <a:latin typeface="Cambria Math"/>
                          <a:ea typeface="Cambria Math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871" y="4482895"/>
                <a:ext cx="2881686" cy="505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3EBC9D6-2619-4EBE-8163-53B25F5E6F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7862" y="5611513"/>
            <a:ext cx="5106571" cy="8994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21AE1D-8789-4038-BDBE-19FA33C81522}"/>
              </a:ext>
            </a:extLst>
          </p:cNvPr>
          <p:cNvSpPr txBox="1"/>
          <p:nvPr/>
        </p:nvSpPr>
        <p:spPr>
          <a:xfrm>
            <a:off x="6197861" y="5134459"/>
            <a:ext cx="510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Errors occurred when calculating the variance.</a:t>
            </a:r>
          </a:p>
        </p:txBody>
      </p:sp>
    </p:spTree>
    <p:extLst>
      <p:ext uri="{BB962C8B-B14F-4D97-AF65-F5344CB8AC3E}">
        <p14:creationId xmlns:p14="http://schemas.microsoft.com/office/powerpoint/2010/main" val="18709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56" y="1787288"/>
            <a:ext cx="86868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56079" y="3218934"/>
                <a:ext cx="1167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/>
                        </a:rPr>
                        <m:t>99.6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079" y="3218934"/>
                <a:ext cx="116730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23766AD-DB1E-422B-A274-C44EEA95D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242" y="5481590"/>
            <a:ext cx="4141558" cy="9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3" y="1687144"/>
            <a:ext cx="8623300" cy="1409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6068" y="3096845"/>
                <a:ext cx="8881475" cy="2099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0.999=1−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Pr</m:t>
                      </m:r>
                      <m:r>
                        <a:rPr lang="en-AU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latin typeface="Cambria Math"/>
                                </a:rPr>
                                <m:t>20000−20050</m:t>
                              </m:r>
                            </m:num>
                            <m:den>
                              <m:r>
                                <a:rPr lang="en-AU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b="0" dirty="0"/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This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gives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a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a:rPr lang="en-AU" b="0" i="1" smtClean="0">
                        <a:latin typeface="Cambria Math"/>
                      </a:rPr>
                      <m:t>𝑧</m:t>
                    </m:r>
                    <m:r>
                      <a:rPr lang="en-AU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score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of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a:rPr lang="en-AU" b="0" i="1" smtClean="0">
                        <a:latin typeface="Cambria Math"/>
                      </a:rPr>
                      <m:t>−3.0902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and</m:t>
                    </m:r>
                    <m:r>
                      <a:rPr lang="en-AU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AU" b="0" i="1" smtClean="0">
                        <a:latin typeface="Cambria Math"/>
                        <a:ea typeface="Cambria Math"/>
                      </a:rPr>
                      <m:t>=16.</m:t>
                    </m:r>
                  </m:oMath>
                </a14:m>
                <a:r>
                  <a:rPr lang="en-AU" b="0" dirty="0">
                    <a:ea typeface="Cambria Math"/>
                  </a:rPr>
                  <a:t>18</a:t>
                </a:r>
              </a:p>
              <a:p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  <a:ea typeface="Cambria Math"/>
                        </a:rPr>
                        <m:t>sd</m:t>
                      </m:r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=5.1</m:t>
                      </m:r>
                    </m:oMath>
                  </m:oMathPara>
                </a14:m>
                <a:endParaRPr lang="en-AU" b="0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68" y="3096845"/>
                <a:ext cx="8881475" cy="20996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CE6F328-6067-44C0-B3C9-C18CB2D31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237" y="5633384"/>
            <a:ext cx="5072563" cy="7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03600"/>
            <a:ext cx="12700" cy="3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3" y="1697429"/>
            <a:ext cx="8559800" cy="208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43960" y="3780229"/>
                <a:ext cx="44448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𝑝</m:t>
                      </m:r>
                      <m:r>
                        <a:rPr lang="en-AU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value</m:t>
                      </m:r>
                      <m:r>
                        <a:rPr lang="en-AU" b="0" i="1" smtClean="0">
                          <a:latin typeface="Cambria Math"/>
                        </a:rPr>
                        <m:t>=0.0569</m:t>
                      </m:r>
                    </m:oMath>
                  </m:oMathPara>
                </a14:m>
                <a:endParaRPr lang="en-AU" b="0" dirty="0"/>
              </a:p>
              <a:p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𝑝</m:t>
                      </m:r>
                      <m:r>
                        <a:rPr lang="en-AU" b="0" i="1" smtClean="0">
                          <a:latin typeface="Cambria Math"/>
                        </a:rPr>
                        <m:t>&gt;0.05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so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claim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should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not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be</m:t>
                      </m:r>
                      <m:r>
                        <a:rPr lang="en-AU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/>
                        </a:rPr>
                        <m:t>rejected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960" y="3780229"/>
                <a:ext cx="4444807" cy="923330"/>
              </a:xfrm>
              <a:prstGeom prst="rect">
                <a:avLst/>
              </a:prstGeom>
              <a:blipFill>
                <a:blip r:embed="rId4"/>
                <a:stretch>
                  <a:fillRect b="-46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091B5C7-CFC1-4CDD-ACFF-C368B2400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766" y="5486400"/>
            <a:ext cx="5252034" cy="920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435B8D-53A3-459F-9AF3-7243299A5B49}"/>
              </a:ext>
            </a:extLst>
          </p:cNvPr>
          <p:cNvSpPr txBox="1"/>
          <p:nvPr/>
        </p:nvSpPr>
        <p:spPr>
          <a:xfrm>
            <a:off x="6083300" y="4774635"/>
            <a:ext cx="518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Some students did not continue to explicitly answer the question.</a:t>
            </a:r>
          </a:p>
        </p:txBody>
      </p:sp>
    </p:spTree>
    <p:extLst>
      <p:ext uri="{BB962C8B-B14F-4D97-AF65-F5344CB8AC3E}">
        <p14:creationId xmlns:p14="http://schemas.microsoft.com/office/powerpoint/2010/main" val="21060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85777" y="4700682"/>
                <a:ext cx="58969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A common error was the inclusion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0,0</m:t>
                        </m:r>
                      </m:e>
                    </m:d>
                    <m:r>
                      <a:rPr lang="en-AU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777" y="4700682"/>
                <a:ext cx="5896969" cy="400110"/>
              </a:xfrm>
              <a:prstGeom prst="rect">
                <a:avLst/>
              </a:prstGeom>
              <a:blipFill>
                <a:blip r:embed="rId3"/>
                <a:stretch>
                  <a:fillRect l="-1033" t="-7576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7" y="1670781"/>
            <a:ext cx="9929225" cy="110830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35547"/>
              </p:ext>
            </p:extLst>
          </p:nvPr>
        </p:nvGraphicFramePr>
        <p:xfrm>
          <a:off x="1550649" y="2841629"/>
          <a:ext cx="15001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5" imgW="723900" imgH="203200" progId="Equation.3">
                  <p:embed/>
                </p:oleObj>
              </mc:Choice>
              <mc:Fallback>
                <p:oleObj name="Equation" r:id="rId5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0649" y="2841629"/>
                        <a:ext cx="15001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5C4B2C9-43F3-4D06-81A6-A3F24C0E4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777" y="5213748"/>
            <a:ext cx="5968023" cy="10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85" y="1556217"/>
            <a:ext cx="9421792" cy="1481330"/>
          </a:xfrm>
          <a:prstGeom prst="rect">
            <a:avLst/>
          </a:prstGeom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32" y="3037547"/>
            <a:ext cx="56292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7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77" y="1883182"/>
            <a:ext cx="4629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B8DD45-F3B3-47DA-9440-F5F311F9E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346" y="5539231"/>
            <a:ext cx="6034454" cy="8604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A0904C-C456-4EC6-84C5-3BEEC13A74FF}"/>
              </a:ext>
            </a:extLst>
          </p:cNvPr>
          <p:cNvSpPr/>
          <p:nvPr/>
        </p:nvSpPr>
        <p:spPr>
          <a:xfrm>
            <a:off x="5825520" y="3976954"/>
            <a:ext cx="552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Students are advised to set their CAS window as shown in the exam paper.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Required points were sometimes not marked clearly or in the correct position.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449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97" y="1699470"/>
            <a:ext cx="9332891" cy="170180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240184"/>
              </p:ext>
            </p:extLst>
          </p:nvPr>
        </p:nvGraphicFramePr>
        <p:xfrm>
          <a:off x="1592799" y="3532188"/>
          <a:ext cx="3768305" cy="608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Equation" r:id="rId4" imgW="2044440" imgH="330120" progId="Equation.3">
                  <p:embed/>
                </p:oleObj>
              </mc:Choice>
              <mc:Fallback>
                <p:oleObj name="Equation" r:id="rId4" imgW="2044440" imgH="330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799" y="3532188"/>
                        <a:ext cx="3768305" cy="608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617040"/>
              </p:ext>
            </p:extLst>
          </p:nvPr>
        </p:nvGraphicFramePr>
        <p:xfrm>
          <a:off x="1592799" y="5559256"/>
          <a:ext cx="11049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6" imgW="533400" imgH="165100" progId="Equation.3">
                  <p:embed/>
                </p:oleObj>
              </mc:Choice>
              <mc:Fallback>
                <p:oleObj name="Equation" r:id="rId6" imgW="533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2799" y="5559256"/>
                        <a:ext cx="1104900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259" y="4607974"/>
            <a:ext cx="9109565" cy="692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B1B639-A25E-4649-9DAC-799007D195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8366" y="3960683"/>
            <a:ext cx="4265434" cy="761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77D50-2C80-4417-A4E4-3E581CE826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2047" y="5559256"/>
            <a:ext cx="3491753" cy="777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A7BB72-EDB8-4D4C-8E61-0E6E15CB3FCB}"/>
              </a:ext>
            </a:extLst>
          </p:cNvPr>
          <p:cNvSpPr txBox="1"/>
          <p:nvPr/>
        </p:nvSpPr>
        <p:spPr>
          <a:xfrm>
            <a:off x="7088366" y="3264606"/>
            <a:ext cx="417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Errors: 	failure to square f(x)</a:t>
            </a:r>
          </a:p>
          <a:p>
            <a:r>
              <a:rPr lang="en-AU" sz="2000" dirty="0">
                <a:solidFill>
                  <a:schemeClr val="accent1"/>
                </a:solidFill>
              </a:rPr>
              <a:t>	π on one side only</a:t>
            </a:r>
          </a:p>
        </p:txBody>
      </p:sp>
    </p:spTree>
    <p:extLst>
      <p:ext uri="{BB962C8B-B14F-4D97-AF65-F5344CB8AC3E}">
        <p14:creationId xmlns:p14="http://schemas.microsoft.com/office/powerpoint/2010/main" val="33174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20" y="1739777"/>
            <a:ext cx="8623300" cy="157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78142"/>
              </p:ext>
            </p:extLst>
          </p:nvPr>
        </p:nvGraphicFramePr>
        <p:xfrm>
          <a:off x="792978" y="3736704"/>
          <a:ext cx="11245875" cy="189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Document" r:id="rId4" imgW="5727769" imgH="968443" progId="Word.Document.12">
                  <p:embed/>
                </p:oleObj>
              </mc:Choice>
              <mc:Fallback>
                <p:oleObj name="Document" r:id="rId4" imgW="5727769" imgH="968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978" y="3736704"/>
                        <a:ext cx="11245875" cy="1895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753582"/>
              </p:ext>
            </p:extLst>
          </p:nvPr>
        </p:nvGraphicFramePr>
        <p:xfrm>
          <a:off x="3709055" y="3616039"/>
          <a:ext cx="9926637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Document" r:id="rId6" imgW="5720559" imgH="1572155" progId="Word.Document.12">
                  <p:embed/>
                </p:oleObj>
              </mc:Choice>
              <mc:Fallback>
                <p:oleObj name="Document" r:id="rId6" imgW="5720559" imgH="1572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9055" y="3616039"/>
                        <a:ext cx="9926637" cy="272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1CB4D7B-E69B-48B0-8712-848341398E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808" y="5502939"/>
            <a:ext cx="4414514" cy="795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8B8E97-C597-4FC6-8827-9E0D3194271B}"/>
              </a:ext>
            </a:extLst>
          </p:cNvPr>
          <p:cNvSpPr txBox="1"/>
          <p:nvPr/>
        </p:nvSpPr>
        <p:spPr>
          <a:xfrm>
            <a:off x="7048808" y="4684250"/>
            <a:ext cx="430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Most correct answers used constant acceleration formulae.</a:t>
            </a:r>
          </a:p>
        </p:txBody>
      </p:sp>
    </p:spTree>
    <p:extLst>
      <p:ext uri="{BB962C8B-B14F-4D97-AF65-F5344CB8AC3E}">
        <p14:creationId xmlns:p14="http://schemas.microsoft.com/office/powerpoint/2010/main" val="37569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99" y="3763733"/>
            <a:ext cx="17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142898"/>
              </p:ext>
            </p:extLst>
          </p:nvPr>
        </p:nvGraphicFramePr>
        <p:xfrm>
          <a:off x="1557619" y="2764256"/>
          <a:ext cx="1124585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Document" r:id="rId3" imgW="5727700" imgH="1206500" progId="Word.Document.12">
                  <p:embed/>
                </p:oleObj>
              </mc:Choice>
              <mc:Fallback>
                <p:oleObj name="Document" r:id="rId3" imgW="5727700" imgH="120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619" y="2764256"/>
                        <a:ext cx="11245850" cy="236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67" y="1869227"/>
            <a:ext cx="8788400" cy="63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1A60A8-007B-427C-8B51-D21F33BB8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531" y="5132806"/>
            <a:ext cx="4705269" cy="10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643</Words>
  <Application>Microsoft Office PowerPoint</Application>
  <PresentationFormat>Widescreen</PresentationFormat>
  <Paragraphs>138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Document</vt:lpstr>
      <vt:lpstr>Equation.3</vt:lpstr>
      <vt:lpstr>Equation.DSMT4</vt:lpstr>
      <vt:lpstr>Specialist Mathematics Exam 2 Section B 2017</vt:lpstr>
      <vt:lpstr>Question 1</vt:lpstr>
      <vt:lpstr>Question 1</vt:lpstr>
      <vt:lpstr>Question 1</vt:lpstr>
      <vt:lpstr>Question 1</vt:lpstr>
      <vt:lpstr>Question 1</vt:lpstr>
      <vt:lpstr>Question 1</vt:lpstr>
      <vt:lpstr>Question 2</vt:lpstr>
      <vt:lpstr>Question 2</vt:lpstr>
      <vt:lpstr>Question 2</vt:lpstr>
      <vt:lpstr>Question 2</vt:lpstr>
      <vt:lpstr>Question 2</vt:lpstr>
      <vt:lpstr>Question 2</vt:lpstr>
      <vt:lpstr>Question 3</vt:lpstr>
      <vt:lpstr>Question 3</vt:lpstr>
      <vt:lpstr>Question 3</vt:lpstr>
      <vt:lpstr>Question 3</vt:lpstr>
      <vt:lpstr>Question 3</vt:lpstr>
      <vt:lpstr>Question 3</vt:lpstr>
      <vt:lpstr>Question 4</vt:lpstr>
      <vt:lpstr>Question 4</vt:lpstr>
      <vt:lpstr>Question 4</vt:lpstr>
      <vt:lpstr>Question 4</vt:lpstr>
      <vt:lpstr>Question 4</vt:lpstr>
      <vt:lpstr>Question 4</vt:lpstr>
      <vt:lpstr>Question 4</vt:lpstr>
      <vt:lpstr>Question 5</vt:lpstr>
      <vt:lpstr>Question 5</vt:lpstr>
      <vt:lpstr>Question 5</vt:lpstr>
      <vt:lpstr>Question 5</vt:lpstr>
      <vt:lpstr>Question 5</vt:lpstr>
      <vt:lpstr>Question 6</vt:lpstr>
      <vt:lpstr>Question 6</vt:lpstr>
      <vt:lpstr>Question 6</vt:lpstr>
      <vt:lpstr>Question 6</vt:lpstr>
      <vt:lpstr>Question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Saffin</dc:creator>
  <cp:lastModifiedBy>Helen Haralambous</cp:lastModifiedBy>
  <cp:revision>99</cp:revision>
  <dcterms:created xsi:type="dcterms:W3CDTF">2017-06-02T04:36:15Z</dcterms:created>
  <dcterms:modified xsi:type="dcterms:W3CDTF">2018-12-09T22:30:41Z</dcterms:modified>
</cp:coreProperties>
</file>