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407" r:id="rId2"/>
    <p:sldId id="409" r:id="rId3"/>
    <p:sldId id="410" r:id="rId4"/>
    <p:sldId id="412" r:id="rId5"/>
    <p:sldId id="414" r:id="rId6"/>
    <p:sldId id="415" r:id="rId7"/>
    <p:sldId id="416" r:id="rId8"/>
    <p:sldId id="417" r:id="rId9"/>
    <p:sldId id="420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75" r:id="rId18"/>
    <p:sldId id="476" r:id="rId19"/>
    <p:sldId id="429" r:id="rId20"/>
    <p:sldId id="430" r:id="rId21"/>
    <p:sldId id="432" r:id="rId22"/>
    <p:sldId id="477" r:id="rId23"/>
    <p:sldId id="478" r:id="rId24"/>
    <p:sldId id="479" r:id="rId25"/>
    <p:sldId id="480" r:id="rId26"/>
    <p:sldId id="481" r:id="rId27"/>
    <p:sldId id="482" r:id="rId28"/>
    <p:sldId id="483" r:id="rId29"/>
    <p:sldId id="484" r:id="rId30"/>
    <p:sldId id="485" r:id="rId31"/>
    <p:sldId id="486" r:id="rId32"/>
    <p:sldId id="487" r:id="rId33"/>
    <p:sldId id="488" r:id="rId34"/>
    <p:sldId id="489" r:id="rId35"/>
    <p:sldId id="490" r:id="rId36"/>
    <p:sldId id="491" r:id="rId37"/>
    <p:sldId id="492" r:id="rId38"/>
    <p:sldId id="493" r:id="rId39"/>
    <p:sldId id="494" r:id="rId40"/>
    <p:sldId id="495" r:id="rId41"/>
    <p:sldId id="496" r:id="rId42"/>
    <p:sldId id="497" r:id="rId43"/>
    <p:sldId id="498" r:id="rId44"/>
    <p:sldId id="499" r:id="rId45"/>
    <p:sldId id="500" r:id="rId46"/>
    <p:sldId id="501" r:id="rId47"/>
    <p:sldId id="502" r:id="rId48"/>
    <p:sldId id="503" r:id="rId49"/>
    <p:sldId id="504" r:id="rId50"/>
    <p:sldId id="505" r:id="rId51"/>
    <p:sldId id="506" r:id="rId52"/>
    <p:sldId id="507" r:id="rId53"/>
    <p:sldId id="508" r:id="rId54"/>
    <p:sldId id="509" r:id="rId55"/>
    <p:sldId id="510" r:id="rId56"/>
    <p:sldId id="511" r:id="rId57"/>
    <p:sldId id="512" r:id="rId58"/>
    <p:sldId id="513" r:id="rId59"/>
    <p:sldId id="514" r:id="rId60"/>
    <p:sldId id="516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4A68-47C6-4399-8375-081E31D56547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38CF5-BC4C-48EF-B1DC-F68CD01E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1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0F68D-5394-4750-9F27-D19DCCD8B32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778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429105" y="465513"/>
            <a:ext cx="3075710" cy="872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3309" y="1026334"/>
            <a:ext cx="3268288" cy="2869882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70024" y="4121900"/>
            <a:ext cx="3194859" cy="223733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</a:t>
            </a:r>
          </a:p>
          <a:p>
            <a:r>
              <a:rPr lang="en-US" dirty="0"/>
              <a:t>Job title</a:t>
            </a:r>
          </a:p>
          <a:p>
            <a:endParaRPr lang="en-US" dirty="0"/>
          </a:p>
          <a:p>
            <a:r>
              <a:rPr lang="en-US" dirty="0"/>
              <a:t>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814" y="-19247"/>
            <a:ext cx="7606146" cy="694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8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317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48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15496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30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85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40821"/>
            <a:ext cx="3932237" cy="11097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378" y="145057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2036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70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274319"/>
            <a:ext cx="3932237" cy="11762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32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8646395" y="3312395"/>
            <a:ext cx="6858000" cy="233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38200" y="1510183"/>
            <a:ext cx="2246105" cy="78613"/>
          </a:xfrm>
          <a:prstGeom prst="rect">
            <a:avLst/>
          </a:prstGeom>
        </p:spPr>
      </p:pic>
      <p:pic>
        <p:nvPicPr>
          <p:cNvPr id="5" name="Picture 4" descr="A picture containing thing&#10;&#10;Description generated with high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969" y="548640"/>
            <a:ext cx="2618774" cy="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8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V_Solns2017VCAAMMExam2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emf"/><Relationship Id="rId4" Type="http://schemas.openxmlformats.org/officeDocument/2006/relationships/image" Target="../media/image13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png"/><Relationship Id="rId4" Type="http://schemas.openxmlformats.org/officeDocument/2006/relationships/image" Target="../media/image14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emf"/><Relationship Id="rId4" Type="http://schemas.openxmlformats.org/officeDocument/2006/relationships/image" Target="../media/image1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Meet the Assessors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9268" y="3811350"/>
            <a:ext cx="4045789" cy="2237336"/>
          </a:xfrm>
        </p:spPr>
        <p:txBody>
          <a:bodyPr/>
          <a:lstStyle/>
          <a:p>
            <a:r>
              <a:rPr lang="en-US" dirty="0"/>
              <a:t>Math Methods</a:t>
            </a:r>
          </a:p>
          <a:p>
            <a:r>
              <a:rPr lang="en-US" dirty="0"/>
              <a:t>2018</a:t>
            </a:r>
          </a:p>
          <a:p>
            <a:r>
              <a:rPr lang="en-US" dirty="0"/>
              <a:t>Allason McNamara</a:t>
            </a:r>
          </a:p>
          <a:p>
            <a:r>
              <a:rPr lang="en-US" dirty="0"/>
              <a:t>mcnamaraa@trinity.vic.edu.au</a:t>
            </a:r>
          </a:p>
        </p:txBody>
      </p:sp>
    </p:spTree>
    <p:extLst>
      <p:ext uri="{BB962C8B-B14F-4D97-AF65-F5344CB8AC3E}">
        <p14:creationId xmlns:p14="http://schemas.microsoft.com/office/powerpoint/2010/main" val="398892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>
              <a:defRPr/>
            </a:pPr>
            <a:r>
              <a:rPr lang="en-AU" dirty="0"/>
              <a:t>B Question 7 (D 29)						32%</a:t>
            </a:r>
          </a:p>
        </p:txBody>
      </p:sp>
      <p:sp>
        <p:nvSpPr>
          <p:cNvPr id="2" name="Rectangle 26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86" y="1822618"/>
            <a:ext cx="5014841" cy="2499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71" y="2505841"/>
            <a:ext cx="4602479" cy="34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>
              <a:defRPr/>
            </a:pPr>
            <a:r>
              <a:rPr lang="en-AU" dirty="0"/>
              <a:t>D Question 10 (B 23)						47%</a:t>
            </a:r>
          </a:p>
        </p:txBody>
      </p:sp>
      <p:sp>
        <p:nvSpPr>
          <p:cNvPr id="2" name="Rectangle 26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20" y="1661158"/>
            <a:ext cx="8439562" cy="3376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321" y="2929170"/>
            <a:ext cx="2463300" cy="337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036" y="2929170"/>
            <a:ext cx="1490400" cy="91000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11" y="4007220"/>
            <a:ext cx="2254250" cy="2061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8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>
              <a:defRPr/>
            </a:pPr>
            <a:r>
              <a:rPr lang="en-AU" dirty="0"/>
              <a:t>C Question 12 (B 18)						45%</a:t>
            </a:r>
          </a:p>
        </p:txBody>
      </p:sp>
      <p:sp>
        <p:nvSpPr>
          <p:cNvPr id="2" name="Rectangle 26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37" y="1726044"/>
            <a:ext cx="6356451" cy="3630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806" y="2559234"/>
            <a:ext cx="3270172" cy="346200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4"/>
          <a:srcRect b="17263"/>
          <a:stretch/>
        </p:blipFill>
        <p:spPr bwMode="auto">
          <a:xfrm>
            <a:off x="7233626" y="2972637"/>
            <a:ext cx="3281974" cy="2203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88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>
              <a:defRPr/>
            </a:pPr>
            <a:r>
              <a:rPr lang="en-AU" dirty="0"/>
              <a:t>E Question 13 (C 17)						46%</a:t>
            </a:r>
          </a:p>
        </p:txBody>
      </p:sp>
      <p:sp>
        <p:nvSpPr>
          <p:cNvPr id="2" name="Rectangle 26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88" y="1806777"/>
            <a:ext cx="5538581" cy="2877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65" y="2039709"/>
            <a:ext cx="3104726" cy="204177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6"/>
          <a:stretch/>
        </p:blipFill>
        <p:spPr bwMode="auto">
          <a:xfrm>
            <a:off x="3984594" y="3382393"/>
            <a:ext cx="2183293" cy="2837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371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>
              <a:defRPr/>
            </a:pPr>
            <a:r>
              <a:rPr lang="en-AU" dirty="0"/>
              <a:t>C Question 16 (D 17)						41%</a:t>
            </a:r>
          </a:p>
        </p:txBody>
      </p:sp>
      <p:sp>
        <p:nvSpPr>
          <p:cNvPr id="2" name="Rectangle 26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88455"/>
            <a:ext cx="9484291" cy="2887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835" y="3422911"/>
            <a:ext cx="4936802" cy="196772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4"/>
          <a:srcRect b="40492"/>
          <a:stretch/>
        </p:blipFill>
        <p:spPr bwMode="auto">
          <a:xfrm>
            <a:off x="7686032" y="3470594"/>
            <a:ext cx="3476548" cy="1629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571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AU" dirty="0"/>
              <a:t>D Question 17 (B 37)						21%</a:t>
            </a:r>
          </a:p>
        </p:txBody>
      </p:sp>
      <p:sp>
        <p:nvSpPr>
          <p:cNvPr id="2" name="Rectangle 26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26044"/>
            <a:ext cx="4786223" cy="4963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475" y="3124019"/>
            <a:ext cx="4429800" cy="20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4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AU" dirty="0"/>
              <a:t>D Question 18 (C 25)						38%</a:t>
            </a:r>
          </a:p>
        </p:txBody>
      </p:sp>
      <p:sp>
        <p:nvSpPr>
          <p:cNvPr id="2" name="Rectangle 26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62" y="1726043"/>
            <a:ext cx="9559602" cy="29408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545" y="3099652"/>
            <a:ext cx="2740726" cy="327371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4"/>
          <a:srcRect b="28134"/>
          <a:stretch/>
        </p:blipFill>
        <p:spPr bwMode="auto">
          <a:xfrm>
            <a:off x="6748732" y="3196466"/>
            <a:ext cx="3430438" cy="2074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05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AU" dirty="0"/>
              <a:t>B Question 20 (C, D 18)					47%</a:t>
            </a:r>
          </a:p>
        </p:txBody>
      </p:sp>
      <p:sp>
        <p:nvSpPr>
          <p:cNvPr id="2" name="Rectangle 26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26043"/>
            <a:ext cx="7068530" cy="4070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820" y="2801220"/>
            <a:ext cx="4616101" cy="24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70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AU" dirty="0"/>
              <a:t>B Question 20 (C, D 18)					47%</a:t>
            </a:r>
          </a:p>
        </p:txBody>
      </p:sp>
      <p:sp>
        <p:nvSpPr>
          <p:cNvPr id="2" name="Rectangle 26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9688"/>
            <a:ext cx="3267271" cy="3353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409" y="1859688"/>
            <a:ext cx="4177487" cy="249665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4"/>
          <a:srcRect b="32787"/>
          <a:stretch/>
        </p:blipFill>
        <p:spPr bwMode="auto">
          <a:xfrm>
            <a:off x="7407561" y="3536291"/>
            <a:ext cx="3437279" cy="1866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3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AU" dirty="0"/>
              <a:t>Give an exact answer unless otherwise stated.</a:t>
            </a:r>
          </a:p>
          <a:p>
            <a:pPr marL="109537" indent="0">
              <a:buNone/>
              <a:defRPr/>
            </a:pPr>
            <a:endParaRPr lang="en-AU" dirty="0"/>
          </a:p>
          <a:p>
            <a:pPr lvl="1">
              <a:defRPr/>
            </a:pPr>
            <a:endParaRPr lang="en-AU" dirty="0"/>
          </a:p>
          <a:p>
            <a:pPr>
              <a:defRPr/>
            </a:pPr>
            <a:r>
              <a:rPr lang="en-AU" dirty="0"/>
              <a:t>No calculator syntax.</a:t>
            </a:r>
          </a:p>
          <a:p>
            <a:pPr>
              <a:defRPr/>
            </a:pPr>
            <a:r>
              <a:rPr lang="en-AU" dirty="0"/>
              <a:t>Show working for questions worth more than one mark. (Rule and answer)</a:t>
            </a:r>
          </a:p>
          <a:p>
            <a:pPr>
              <a:defRPr/>
            </a:pPr>
            <a:r>
              <a:rPr lang="en-AU" dirty="0"/>
              <a:t>Work to more decimal places than the required answer.</a:t>
            </a:r>
          </a:p>
          <a:p>
            <a:pPr>
              <a:defRPr/>
            </a:pPr>
            <a:r>
              <a:rPr lang="en-AU" dirty="0"/>
              <a:t>Use the variables that are given within the question. (SAC questions)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AU" dirty="0"/>
              <a:t>Extended Answer</a:t>
            </a:r>
            <a:endParaRPr lang="en-US" dirty="0"/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287714" y="2388066"/>
          <a:ext cx="9366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4" name="Equation" r:id="rId3" imgW="444307" imgH="368140" progId="Equation.3">
                  <p:embed/>
                </p:oleObj>
              </mc:Choice>
              <mc:Fallback>
                <p:oleObj name="Equation" r:id="rId3" imgW="444307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4" y="2388066"/>
                        <a:ext cx="9366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4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815013" y="2388065"/>
          <a:ext cx="10731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5" name="Equation" r:id="rId5" imgW="558800" imgH="368300" progId="Equation.3">
                  <p:embed/>
                </p:oleObj>
              </mc:Choice>
              <mc:Fallback>
                <p:oleObj name="Equation" r:id="rId5" imgW="558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2388065"/>
                        <a:ext cx="107315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H="1">
            <a:off x="2927351" y="2329072"/>
            <a:ext cx="1223963" cy="720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79277" y="2484697"/>
            <a:ext cx="1584325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35639" y="2402096"/>
            <a:ext cx="1368425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735639" y="2458067"/>
            <a:ext cx="1081087" cy="503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85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Assessment Report for Exam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http://www.vcaa.vic.edu.au/Documents/exams/mathematics/2017/mm2_examrep17.pdf</a:t>
            </a:r>
          </a:p>
        </p:txBody>
      </p:sp>
    </p:spTree>
    <p:extLst>
      <p:ext uri="{BB962C8B-B14F-4D97-AF65-F5344CB8AC3E}">
        <p14:creationId xmlns:p14="http://schemas.microsoft.com/office/powerpoint/2010/main" val="1353944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Reread questions.</a:t>
            </a:r>
          </a:p>
          <a:p>
            <a:r>
              <a:rPr lang="en-AU" dirty="0"/>
              <a:t>Take time when drawing graphs – scale axes, check if coordinates are required, one sharp line…</a:t>
            </a:r>
          </a:p>
          <a:p>
            <a:r>
              <a:rPr lang="en-AU" dirty="0"/>
              <a:t>Don’t assume steps in </a:t>
            </a:r>
            <a:r>
              <a:rPr lang="en-AU" i="1" dirty="0"/>
              <a:t>Show That </a:t>
            </a:r>
            <a:r>
              <a:rPr lang="en-AU" dirty="0"/>
              <a:t>questions.</a:t>
            </a:r>
          </a:p>
          <a:p>
            <a:r>
              <a:rPr lang="en-AU" dirty="0"/>
              <a:t>Use brackets correctly.</a:t>
            </a:r>
          </a:p>
          <a:p>
            <a:r>
              <a:rPr lang="en-AU" dirty="0"/>
              <a:t>Transcribe formulas correctly (reread the calculator).</a:t>
            </a:r>
          </a:p>
          <a:p>
            <a:r>
              <a:rPr lang="en-AU" dirty="0"/>
              <a:t>Put units in the final answer.</a:t>
            </a:r>
          </a:p>
          <a:p>
            <a:r>
              <a:rPr lang="en-AU" dirty="0"/>
              <a:t>Check that the final answer makes sense.</a:t>
            </a:r>
          </a:p>
          <a:p>
            <a:r>
              <a:rPr lang="en-AU" dirty="0"/>
              <a:t>Use the calculator.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Extended Answer</a:t>
            </a:r>
          </a:p>
        </p:txBody>
      </p:sp>
    </p:spTree>
    <p:extLst>
      <p:ext uri="{BB962C8B-B14F-4D97-AF65-F5344CB8AC3E}">
        <p14:creationId xmlns:p14="http://schemas.microsoft.com/office/powerpoint/2010/main" val="323317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1a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825232"/>
              </p:ext>
            </p:extLst>
          </p:nvPr>
        </p:nvGraphicFramePr>
        <p:xfrm>
          <a:off x="4754897" y="680471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7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20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74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1.7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20197"/>
            <a:ext cx="7872150" cy="4119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395" y="2189925"/>
            <a:ext cx="4697097" cy="157981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404501" y="3941948"/>
            <a:ext cx="3184884" cy="22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1b.i.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3423"/>
              </p:ext>
            </p:extLst>
          </p:nvPr>
        </p:nvGraphicFramePr>
        <p:xfrm>
          <a:off x="4401215" y="632894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Marks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16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9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75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1.6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14471"/>
            <a:ext cx="7752615" cy="1076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205" y="3358498"/>
            <a:ext cx="3018804" cy="165344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4"/>
          <a:srcRect b="60640"/>
          <a:stretch/>
        </p:blipFill>
        <p:spPr bwMode="auto">
          <a:xfrm>
            <a:off x="6029522" y="3633693"/>
            <a:ext cx="3545799" cy="929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16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1b.ii.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691099"/>
              </p:ext>
            </p:extLst>
          </p:nvPr>
        </p:nvGraphicFramePr>
        <p:xfrm>
          <a:off x="4991112" y="632894"/>
          <a:ext cx="2416810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22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78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0.8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57328"/>
            <a:ext cx="2741763" cy="530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349" y="2659521"/>
            <a:ext cx="4551226" cy="217989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4"/>
          <a:srcRect b="66302"/>
          <a:stretch/>
        </p:blipFill>
        <p:spPr bwMode="auto">
          <a:xfrm>
            <a:off x="6970563" y="2947657"/>
            <a:ext cx="3389761" cy="11153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344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1c.i.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9728"/>
            <a:ext cx="7190615" cy="139616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1166"/>
              </p:ext>
            </p:extLst>
          </p:nvPr>
        </p:nvGraphicFramePr>
        <p:xfrm>
          <a:off x="4513358" y="632894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17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20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64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1.5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99" y="3500091"/>
            <a:ext cx="4064182" cy="1218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90" y="4841490"/>
            <a:ext cx="2133468" cy="5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6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1c.ii.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774523"/>
              </p:ext>
            </p:extLst>
          </p:nvPr>
        </p:nvGraphicFramePr>
        <p:xfrm>
          <a:off x="4887595" y="668644"/>
          <a:ext cx="2416810" cy="4448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37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63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0.6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32146"/>
            <a:ext cx="4420100" cy="11257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/>
          <a:srcRect b="27322"/>
          <a:stretch/>
        </p:blipFill>
        <p:spPr bwMode="auto">
          <a:xfrm>
            <a:off x="6177291" y="2830267"/>
            <a:ext cx="3492919" cy="2181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72" y="1909558"/>
            <a:ext cx="5646325" cy="5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1d.i.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907883"/>
              </p:ext>
            </p:extLst>
          </p:nvPr>
        </p:nvGraphicFramePr>
        <p:xfrm>
          <a:off x="4887595" y="632894"/>
          <a:ext cx="2416810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38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62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0.6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7" y="1607897"/>
            <a:ext cx="6548135" cy="4232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663" y="2238887"/>
            <a:ext cx="3621338" cy="292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433" y="3162510"/>
            <a:ext cx="3693732" cy="179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8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1d.ii.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96935"/>
              </p:ext>
            </p:extLst>
          </p:nvPr>
        </p:nvGraphicFramePr>
        <p:xfrm>
          <a:off x="4660007" y="632894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40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18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42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1.0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89" y="1976781"/>
            <a:ext cx="5727293" cy="86993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/>
          <a:srcRect b="33515"/>
          <a:stretch/>
        </p:blipFill>
        <p:spPr bwMode="auto">
          <a:xfrm>
            <a:off x="6096000" y="3163834"/>
            <a:ext cx="3453442" cy="1675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5" y="3122246"/>
            <a:ext cx="4309876" cy="9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7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8664"/>
            <a:ext cx="7831347" cy="2202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460" y="3272227"/>
            <a:ext cx="3280918" cy="32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68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2a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307917"/>
              </p:ext>
            </p:extLst>
          </p:nvPr>
        </p:nvGraphicFramePr>
        <p:xfrm>
          <a:off x="4887595" y="641520"/>
          <a:ext cx="2416810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11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89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0.9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6920"/>
            <a:ext cx="8166559" cy="638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17" y="2744907"/>
            <a:ext cx="86010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dirty="0">
                <a:hlinkClick r:id="rId2" action="ppaction://hlinkfile"/>
              </a:rPr>
              <a:t>MAV_Solns2017VCAAMMExam2.pdf</a:t>
            </a:r>
            <a:r>
              <a:rPr lang="en-US" dirty="0"/>
              <a:t>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>
                <a:effectLst>
                  <a:outerShdw blurRad="38100" dist="38100" dir="2700000" algn="tl">
                    <a:srgbClr val="C0C0C0"/>
                  </a:outerShdw>
                </a:effectLst>
              </a:rPr>
              <a:t>MAV Solutions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450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2b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6" y="1791494"/>
            <a:ext cx="6095948" cy="787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297" y="2660125"/>
            <a:ext cx="3805713" cy="156681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335311"/>
              </p:ext>
            </p:extLst>
          </p:nvPr>
        </p:nvGraphicFramePr>
        <p:xfrm>
          <a:off x="4637429" y="710547"/>
          <a:ext cx="2416810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16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84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0.8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2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2c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82208"/>
              </p:ext>
            </p:extLst>
          </p:nvPr>
        </p:nvGraphicFramePr>
        <p:xfrm>
          <a:off x="4496105" y="723600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29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42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29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1.0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87" y="1763325"/>
            <a:ext cx="8792731" cy="677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58" y="2736109"/>
            <a:ext cx="5280302" cy="1439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165" y="4194419"/>
            <a:ext cx="4833341" cy="73126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7488860" y="2904484"/>
            <a:ext cx="3242400" cy="240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7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2620"/>
            <a:ext cx="10831055" cy="455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65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2d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715067" y="632894"/>
          <a:ext cx="2416810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64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36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0.4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94338"/>
            <a:ext cx="5898941" cy="569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063" y="2498326"/>
            <a:ext cx="6505096" cy="73125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/>
          <a:srcRect b="63752"/>
          <a:stretch/>
        </p:blipFill>
        <p:spPr bwMode="auto">
          <a:xfrm>
            <a:off x="3149031" y="3457114"/>
            <a:ext cx="3588109" cy="979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635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2e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7191"/>
              </p:ext>
            </p:extLst>
          </p:nvPr>
        </p:nvGraphicFramePr>
        <p:xfrm>
          <a:off x="4637429" y="632894"/>
          <a:ext cx="2416810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10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91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0.9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38" y="1904565"/>
            <a:ext cx="8692261" cy="1106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377" y="3219131"/>
            <a:ext cx="2274925" cy="73569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/>
          <a:srcRect b="41530"/>
          <a:stretch/>
        </p:blipFill>
        <p:spPr bwMode="auto">
          <a:xfrm>
            <a:off x="5435720" y="3010618"/>
            <a:ext cx="3414982" cy="1636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034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2f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11" y="1657246"/>
            <a:ext cx="8972047" cy="373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2f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81" y="1850693"/>
            <a:ext cx="7766991" cy="737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00" y="2587926"/>
            <a:ext cx="5463031" cy="290428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/>
          <a:srcRect b="33515"/>
          <a:stretch/>
        </p:blipFill>
        <p:spPr bwMode="auto">
          <a:xfrm>
            <a:off x="6883747" y="2683090"/>
            <a:ext cx="3951030" cy="2052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85603"/>
              </p:ext>
            </p:extLst>
          </p:nvPr>
        </p:nvGraphicFramePr>
        <p:xfrm>
          <a:off x="4216760" y="648568"/>
          <a:ext cx="3568700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67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21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0.5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6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2g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39" y="1918653"/>
            <a:ext cx="7023027" cy="557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530" y="2655890"/>
            <a:ext cx="7777158" cy="112247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b="13844"/>
          <a:stretch/>
        </p:blipFill>
        <p:spPr bwMode="auto">
          <a:xfrm>
            <a:off x="4424391" y="3879430"/>
            <a:ext cx="3649933" cy="2236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519442"/>
              </p:ext>
            </p:extLst>
          </p:nvPr>
        </p:nvGraphicFramePr>
        <p:xfrm>
          <a:off x="4758198" y="632894"/>
          <a:ext cx="2416810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93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7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0.1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8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2h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9011"/>
            <a:ext cx="8850712" cy="736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185" y="2809151"/>
            <a:ext cx="6991544" cy="136603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/>
          <a:srcRect b="13844"/>
          <a:stretch/>
        </p:blipFill>
        <p:spPr bwMode="auto">
          <a:xfrm>
            <a:off x="3790356" y="4258993"/>
            <a:ext cx="3266052" cy="2072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820098"/>
              </p:ext>
            </p:extLst>
          </p:nvPr>
        </p:nvGraphicFramePr>
        <p:xfrm>
          <a:off x="4945062" y="632894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745728428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3832279168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86715883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1143160809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163995778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169703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94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0.1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268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7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3a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311518"/>
              </p:ext>
            </p:extLst>
          </p:nvPr>
        </p:nvGraphicFramePr>
        <p:xfrm>
          <a:off x="4311650" y="632894"/>
          <a:ext cx="3568700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15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12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44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29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1.9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6" y="1609621"/>
            <a:ext cx="8785773" cy="4161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669" y="3301288"/>
            <a:ext cx="3829500" cy="24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715" y="6684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Scaling 2017 </a:t>
            </a:r>
            <a:br>
              <a:rPr lang="en-AU" dirty="0"/>
            </a:br>
            <a:endParaRPr lang="en-AU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Mean 34.0 (33.6) and SD 8.4 (8.4) </a:t>
            </a:r>
            <a:endParaRPr lang="en-US" dirty="0"/>
          </a:p>
          <a:p>
            <a:r>
              <a:rPr lang="en-US" dirty="0"/>
              <a:t>20 (21)     </a:t>
            </a:r>
          </a:p>
          <a:p>
            <a:r>
              <a:rPr lang="en-US" dirty="0"/>
              <a:t>25 (28)    </a:t>
            </a:r>
          </a:p>
          <a:p>
            <a:r>
              <a:rPr lang="en-US" dirty="0"/>
              <a:t>30 (35)  +1   </a:t>
            </a:r>
          </a:p>
          <a:p>
            <a:r>
              <a:rPr lang="en-US" dirty="0"/>
              <a:t>35 (40)   </a:t>
            </a:r>
          </a:p>
          <a:p>
            <a:r>
              <a:rPr lang="en-US" dirty="0"/>
              <a:t>40 (45)   </a:t>
            </a:r>
          </a:p>
          <a:p>
            <a:r>
              <a:rPr lang="en-US" dirty="0"/>
              <a:t>45 (49)   +1</a:t>
            </a:r>
            <a:endParaRPr lang="en-US" sz="1900" dirty="0"/>
          </a:p>
          <a:p>
            <a:r>
              <a:rPr lang="en-US" dirty="0"/>
              <a:t>50 (51)   +1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2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3b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3520"/>
            <a:ext cx="2929839" cy="626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445" y="2645852"/>
            <a:ext cx="2071071" cy="84784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b="13959"/>
          <a:stretch/>
        </p:blipFill>
        <p:spPr bwMode="auto">
          <a:xfrm>
            <a:off x="4915217" y="2663825"/>
            <a:ext cx="3348889" cy="2261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556855"/>
              </p:ext>
            </p:extLst>
          </p:nvPr>
        </p:nvGraphicFramePr>
        <p:xfrm>
          <a:off x="4521984" y="632894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24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6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70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1.5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68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3c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684496"/>
              </p:ext>
            </p:extLst>
          </p:nvPr>
        </p:nvGraphicFramePr>
        <p:xfrm>
          <a:off x="4461599" y="632894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21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30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49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1.3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74573"/>
            <a:ext cx="2676171" cy="437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240" y="2554294"/>
            <a:ext cx="3682661" cy="322819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/>
          <a:srcRect b="31694"/>
          <a:stretch/>
        </p:blipFill>
        <p:spPr bwMode="auto">
          <a:xfrm>
            <a:off x="6096000" y="2554294"/>
            <a:ext cx="3841630" cy="2259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56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3d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58137"/>
              </p:ext>
            </p:extLst>
          </p:nvPr>
        </p:nvGraphicFramePr>
        <p:xfrm>
          <a:off x="4677260" y="632894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59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11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30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0.7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43" y="1858026"/>
            <a:ext cx="6831901" cy="626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369" y="2673505"/>
            <a:ext cx="6128549" cy="87195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4"/>
          <a:srcRect b="56102"/>
          <a:stretch/>
        </p:blipFill>
        <p:spPr bwMode="auto">
          <a:xfrm>
            <a:off x="4219334" y="3734003"/>
            <a:ext cx="3846363" cy="1407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475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3e.i.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711081"/>
              </p:ext>
            </p:extLst>
          </p:nvPr>
        </p:nvGraphicFramePr>
        <p:xfrm>
          <a:off x="4504732" y="632894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26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16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58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1.3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25" y="1750080"/>
            <a:ext cx="8260074" cy="2028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36" y="3778370"/>
            <a:ext cx="5376809" cy="155685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/>
          <a:srcRect b="61567"/>
          <a:stretch/>
        </p:blipFill>
        <p:spPr bwMode="auto">
          <a:xfrm>
            <a:off x="7084683" y="4078959"/>
            <a:ext cx="3456796" cy="10365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075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3e.ii.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233027"/>
              </p:ext>
            </p:extLst>
          </p:nvPr>
        </p:nvGraphicFramePr>
        <p:xfrm>
          <a:off x="4936052" y="632894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31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11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59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1.3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86" y="3363804"/>
            <a:ext cx="5714954" cy="1728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90" y="1758037"/>
            <a:ext cx="9938094" cy="125258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4"/>
          <a:srcRect b="41261"/>
          <a:stretch/>
        </p:blipFill>
        <p:spPr bwMode="auto">
          <a:xfrm>
            <a:off x="7019882" y="3517719"/>
            <a:ext cx="3357695" cy="1574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31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3f.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56576"/>
              </p:ext>
            </p:extLst>
          </p:nvPr>
        </p:nvGraphicFramePr>
        <p:xfrm>
          <a:off x="4599622" y="680468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60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8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32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0.7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40" y="1720193"/>
            <a:ext cx="8097738" cy="1635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3498532"/>
            <a:ext cx="33528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76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3g.i.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76" y="1734293"/>
            <a:ext cx="9092236" cy="853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869" y="2587924"/>
            <a:ext cx="5400042" cy="106105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20321"/>
              </p:ext>
            </p:extLst>
          </p:nvPr>
        </p:nvGraphicFramePr>
        <p:xfrm>
          <a:off x="4711765" y="673243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64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13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23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0.6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711765" y="3839970"/>
            <a:ext cx="3405692" cy="246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3g.ii.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0895"/>
              </p:ext>
            </p:extLst>
          </p:nvPr>
        </p:nvGraphicFramePr>
        <p:xfrm>
          <a:off x="4737645" y="632894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91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3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7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0.2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0785"/>
            <a:ext cx="8081446" cy="691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75" y="2861957"/>
            <a:ext cx="5901267" cy="164103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4"/>
          <a:srcRect b="46266"/>
          <a:stretch/>
        </p:blipFill>
        <p:spPr bwMode="auto">
          <a:xfrm>
            <a:off x="7037442" y="2861957"/>
            <a:ext cx="3564422" cy="1528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228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4a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288131"/>
              </p:ext>
            </p:extLst>
          </p:nvPr>
        </p:nvGraphicFramePr>
        <p:xfrm>
          <a:off x="4418468" y="632894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24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28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48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1.2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95" y="1672620"/>
            <a:ext cx="6499801" cy="4742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842" y="2146558"/>
            <a:ext cx="5992941" cy="286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6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4b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38299"/>
              </p:ext>
            </p:extLst>
          </p:nvPr>
        </p:nvGraphicFramePr>
        <p:xfrm>
          <a:off x="4720392" y="706347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12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25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64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1.5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91" y="1878705"/>
            <a:ext cx="6371291" cy="640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99" y="2613267"/>
            <a:ext cx="5500355" cy="323544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34" y="2734333"/>
            <a:ext cx="3540125" cy="2355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92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92% answered Question 1 and 88% answered Question 6 correctly.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   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/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Multiple Choice 2017 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83139" y="38047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74403"/>
              </p:ext>
            </p:extLst>
          </p:nvPr>
        </p:nvGraphicFramePr>
        <p:xfrm>
          <a:off x="2794482" y="3046413"/>
          <a:ext cx="3911600" cy="19732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Question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Answer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Question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Answer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C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C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C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B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C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C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B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B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3214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4b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106265"/>
            <a:ext cx="3647536" cy="289705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934434" y="2106265"/>
            <a:ext cx="3658139" cy="29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05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4c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25992"/>
              </p:ext>
            </p:extLst>
          </p:nvPr>
        </p:nvGraphicFramePr>
        <p:xfrm>
          <a:off x="4225386" y="632894"/>
          <a:ext cx="3568700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3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22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10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20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49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>2.0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53" y="1869957"/>
            <a:ext cx="4718429" cy="60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856" y="2556968"/>
            <a:ext cx="4826204" cy="160096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616819" y="2475779"/>
            <a:ext cx="3501965" cy="248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3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4d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983838"/>
              </p:ext>
            </p:extLst>
          </p:nvPr>
        </p:nvGraphicFramePr>
        <p:xfrm>
          <a:off x="4685886" y="689094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26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13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62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1.4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99" y="1728820"/>
            <a:ext cx="6168601" cy="434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310" y="2315589"/>
            <a:ext cx="4345086" cy="315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779" y="2886928"/>
            <a:ext cx="2290883" cy="654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641" y="3467464"/>
            <a:ext cx="1908687" cy="84574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6"/>
          <a:srcRect b="29508"/>
          <a:stretch/>
        </p:blipFill>
        <p:spPr bwMode="auto">
          <a:xfrm>
            <a:off x="7616620" y="4451229"/>
            <a:ext cx="3269915" cy="1619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332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4e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81775"/>
              </p:ext>
            </p:extLst>
          </p:nvPr>
        </p:nvGraphicFramePr>
        <p:xfrm>
          <a:off x="4809957" y="697721"/>
          <a:ext cx="2416810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35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65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0.6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57" y="1737446"/>
            <a:ext cx="7440478" cy="876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815" y="2794014"/>
            <a:ext cx="2878732" cy="142694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/>
          <a:srcRect b="56467"/>
          <a:stretch/>
        </p:blipFill>
        <p:spPr bwMode="auto">
          <a:xfrm>
            <a:off x="5302369" y="2884529"/>
            <a:ext cx="3738113" cy="1169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143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4f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43082"/>
              </p:ext>
            </p:extLst>
          </p:nvPr>
        </p:nvGraphicFramePr>
        <p:xfrm>
          <a:off x="5086003" y="632894"/>
          <a:ext cx="2416810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42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58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0.6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8426"/>
            <a:ext cx="7096451" cy="581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027" y="2622275"/>
            <a:ext cx="3015048" cy="83989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/>
          <a:srcRect b="51366"/>
          <a:stretch/>
        </p:blipFill>
        <p:spPr bwMode="auto">
          <a:xfrm>
            <a:off x="5675102" y="2787050"/>
            <a:ext cx="3555161" cy="1336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603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4g.i.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327272"/>
              </p:ext>
            </p:extLst>
          </p:nvPr>
        </p:nvGraphicFramePr>
        <p:xfrm>
          <a:off x="4887595" y="714974"/>
          <a:ext cx="2416810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69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31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0.3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27" y="1858732"/>
            <a:ext cx="7485406" cy="642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959" y="2501660"/>
            <a:ext cx="5028495" cy="144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5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4g.ii.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886262"/>
              </p:ext>
            </p:extLst>
          </p:nvPr>
        </p:nvGraphicFramePr>
        <p:xfrm>
          <a:off x="5103255" y="723600"/>
          <a:ext cx="2416810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70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30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0.3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59" y="1943463"/>
            <a:ext cx="8062180" cy="575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184" y="2686950"/>
            <a:ext cx="5441073" cy="155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4h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489889"/>
              </p:ext>
            </p:extLst>
          </p:nvPr>
        </p:nvGraphicFramePr>
        <p:xfrm>
          <a:off x="4599622" y="706347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77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21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0.3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62" y="1895475"/>
            <a:ext cx="8889278" cy="908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40" y="3047002"/>
            <a:ext cx="5026635" cy="190455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/>
          <a:srcRect b="37158"/>
          <a:stretch/>
        </p:blipFill>
        <p:spPr bwMode="auto">
          <a:xfrm>
            <a:off x="7078034" y="3047001"/>
            <a:ext cx="3566962" cy="138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146" y="4951560"/>
            <a:ext cx="4592875" cy="14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3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4h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70" y="1833660"/>
            <a:ext cx="7576201" cy="8788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891047"/>
            <a:ext cx="2596515" cy="195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70" y="5272637"/>
            <a:ext cx="7555501" cy="1040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5940982" y="2891047"/>
            <a:ext cx="2621915" cy="19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1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4i.i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94356"/>
              </p:ext>
            </p:extLst>
          </p:nvPr>
        </p:nvGraphicFramePr>
        <p:xfrm>
          <a:off x="4599622" y="632894"/>
          <a:ext cx="2992755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95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3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0.1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763" y="2902406"/>
            <a:ext cx="4084763" cy="668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700" y="3501814"/>
            <a:ext cx="1328508" cy="742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52" y="1697679"/>
            <a:ext cx="7217470" cy="110590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6430572" y="3114135"/>
            <a:ext cx="3757223" cy="26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AU" dirty="0"/>
              <a:t>Question 1	C						92%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384" y="2259017"/>
            <a:ext cx="6107730" cy="338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786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 4i.ii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041137"/>
              </p:ext>
            </p:extLst>
          </p:nvPr>
        </p:nvGraphicFramePr>
        <p:xfrm>
          <a:off x="5129134" y="632894"/>
          <a:ext cx="2416810" cy="504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5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Marks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0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1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Average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</a:rPr>
                        <a:t>%</a:t>
                      </a:r>
                      <a:endParaRPr lang="en-A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98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>
                          <a:effectLst/>
                        </a:rPr>
                        <a:t>2</a:t>
                      </a:r>
                      <a:endParaRPr lang="en-A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AU" sz="1100" dirty="0">
                          <a:effectLst/>
                        </a:rPr>
                        <a:t>0.0</a:t>
                      </a:r>
                      <a:endParaRPr lang="en-A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3277"/>
            <a:ext cx="6738427" cy="857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75" y="2933310"/>
            <a:ext cx="6315778" cy="193198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/>
          <a:srcRect b="54827"/>
          <a:stretch/>
        </p:blipFill>
        <p:spPr bwMode="auto">
          <a:xfrm>
            <a:off x="4021053" y="3689050"/>
            <a:ext cx="2908660" cy="1066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34" y="5578006"/>
            <a:ext cx="8735299" cy="77342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8624785" y="3742856"/>
            <a:ext cx="2436495" cy="18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0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AU" dirty="0"/>
              <a:t>Question 6	C							88%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607" y="1780424"/>
            <a:ext cx="4179305" cy="43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72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>
              <a:defRPr/>
            </a:pPr>
            <a:r>
              <a:rPr lang="en-A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 Question 15 (A 14)						58%</a:t>
            </a:r>
          </a:p>
        </p:txBody>
      </p:sp>
      <p:sp>
        <p:nvSpPr>
          <p:cNvPr id="2" name="Rectangle 26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5312"/>
            <a:ext cx="6715425" cy="50825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549" y="2436541"/>
            <a:ext cx="4823814" cy="1764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682" y="4264490"/>
            <a:ext cx="4215759" cy="21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>
              <a:defRPr/>
            </a:pPr>
            <a:r>
              <a:rPr lang="en-AU" dirty="0"/>
              <a:t>A Question 5 (B 20)						47%</a:t>
            </a:r>
          </a:p>
        </p:txBody>
      </p:sp>
      <p:sp>
        <p:nvSpPr>
          <p:cNvPr id="2" name="Rectangle 263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30" y="1585312"/>
            <a:ext cx="9474557" cy="2915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032" y="3167381"/>
            <a:ext cx="7153194" cy="26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6198</TotalTime>
  <Words>815</Words>
  <Application>Microsoft Office PowerPoint</Application>
  <PresentationFormat>Widescreen</PresentationFormat>
  <Paragraphs>470</Paragraphs>
  <Slides>60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Times New Roman</vt:lpstr>
      <vt:lpstr>Office Theme</vt:lpstr>
      <vt:lpstr>Equation</vt:lpstr>
      <vt:lpstr>Meet the Assessors</vt:lpstr>
      <vt:lpstr>Assessment Report for Exam 2</vt:lpstr>
      <vt:lpstr>MAV Solutions</vt:lpstr>
      <vt:lpstr>Scaling 2017  </vt:lpstr>
      <vt:lpstr>Multiple Choice 2017 </vt:lpstr>
      <vt:lpstr>Question 1 C      92%</vt:lpstr>
      <vt:lpstr>Question 6 C       88%</vt:lpstr>
      <vt:lpstr>B Question 15 (A 14)      58%</vt:lpstr>
      <vt:lpstr>A Question 5 (B 20)      47%</vt:lpstr>
      <vt:lpstr>B Question 7 (D 29)      32%</vt:lpstr>
      <vt:lpstr>D Question 10 (B 23)      47%</vt:lpstr>
      <vt:lpstr>C Question 12 (B 18)      45%</vt:lpstr>
      <vt:lpstr>E Question 13 (C 17)      46%</vt:lpstr>
      <vt:lpstr>C Question 16 (D 17)      41%</vt:lpstr>
      <vt:lpstr>D Question 17 (B 37)      21%</vt:lpstr>
      <vt:lpstr>D Question 18 (C 25)      38%</vt:lpstr>
      <vt:lpstr>B Question 20 (C, D 18)     47%</vt:lpstr>
      <vt:lpstr>B Question 20 (C, D 18)     47%</vt:lpstr>
      <vt:lpstr>Extended Answer</vt:lpstr>
      <vt:lpstr>Extended Answer</vt:lpstr>
      <vt:lpstr>Question 1a</vt:lpstr>
      <vt:lpstr>Question 1b.i.</vt:lpstr>
      <vt:lpstr>Question 1b.ii.</vt:lpstr>
      <vt:lpstr>Question 1c.i.</vt:lpstr>
      <vt:lpstr>Question 1c.ii.</vt:lpstr>
      <vt:lpstr>Question 1d.i.</vt:lpstr>
      <vt:lpstr>Question 1d.ii.</vt:lpstr>
      <vt:lpstr>Question 2</vt:lpstr>
      <vt:lpstr>Question 2a</vt:lpstr>
      <vt:lpstr>Question 2b</vt:lpstr>
      <vt:lpstr>Question 2c</vt:lpstr>
      <vt:lpstr>Question 2</vt:lpstr>
      <vt:lpstr>Question 2d</vt:lpstr>
      <vt:lpstr>Question 2e</vt:lpstr>
      <vt:lpstr>Question 2f</vt:lpstr>
      <vt:lpstr>Question 2f</vt:lpstr>
      <vt:lpstr>Question 2g</vt:lpstr>
      <vt:lpstr>Question 2h</vt:lpstr>
      <vt:lpstr>Question 3a</vt:lpstr>
      <vt:lpstr>Question 3b</vt:lpstr>
      <vt:lpstr>Question 3c</vt:lpstr>
      <vt:lpstr>Question 3d</vt:lpstr>
      <vt:lpstr>Question 3e.i.</vt:lpstr>
      <vt:lpstr>Question 3e.ii.</vt:lpstr>
      <vt:lpstr>Question 3f.</vt:lpstr>
      <vt:lpstr>Question 3g.i.</vt:lpstr>
      <vt:lpstr>Question 3g.ii.</vt:lpstr>
      <vt:lpstr>Question 4a</vt:lpstr>
      <vt:lpstr>Question 4b</vt:lpstr>
      <vt:lpstr>Question 4b</vt:lpstr>
      <vt:lpstr>Question 4c</vt:lpstr>
      <vt:lpstr>Question 4d</vt:lpstr>
      <vt:lpstr>Question 4e</vt:lpstr>
      <vt:lpstr>Question 4f</vt:lpstr>
      <vt:lpstr>Question 4g.i.</vt:lpstr>
      <vt:lpstr>Question 4g.ii.</vt:lpstr>
      <vt:lpstr>Question 4h</vt:lpstr>
      <vt:lpstr>Question 4h</vt:lpstr>
      <vt:lpstr>Question 4i.i</vt:lpstr>
      <vt:lpstr>Question 4i.ii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Saffin</dc:creator>
  <cp:lastModifiedBy>Helen Haralambous</cp:lastModifiedBy>
  <cp:revision>161</cp:revision>
  <dcterms:created xsi:type="dcterms:W3CDTF">2017-06-02T04:36:15Z</dcterms:created>
  <dcterms:modified xsi:type="dcterms:W3CDTF">2018-12-09T22:27:31Z</dcterms:modified>
</cp:coreProperties>
</file>