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80" r:id="rId3"/>
    <p:sldId id="275" r:id="rId4"/>
    <p:sldId id="279" r:id="rId5"/>
    <p:sldId id="259" r:id="rId6"/>
    <p:sldId id="260" r:id="rId7"/>
    <p:sldId id="261" r:id="rId8"/>
    <p:sldId id="265" r:id="rId9"/>
    <p:sldId id="266" r:id="rId10"/>
    <p:sldId id="267" r:id="rId11"/>
    <p:sldId id="281" r:id="rId12"/>
    <p:sldId id="263" r:id="rId13"/>
    <p:sldId id="262" r:id="rId14"/>
    <p:sldId id="276" r:id="rId15"/>
    <p:sldId id="282" r:id="rId16"/>
    <p:sldId id="278" r:id="rId17"/>
    <p:sldId id="273" r:id="rId18"/>
    <p:sldId id="270" r:id="rId19"/>
    <p:sldId id="27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31" autoAdjust="0"/>
    <p:restoredTop sz="94660"/>
  </p:normalViewPr>
  <p:slideViewPr>
    <p:cSldViewPr snapToGrid="0">
      <p:cViewPr varScale="1">
        <p:scale>
          <a:sx n="63" d="100"/>
          <a:sy n="63" d="100"/>
        </p:scale>
        <p:origin x="229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614A68-47C6-4399-8375-081E31D56547}" type="datetimeFigureOut">
              <a:rPr lang="en-US" smtClean="0"/>
              <a:pPr/>
              <a:t>9/11/2017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D38CF5-BC4C-48EF-B1DC-F68CD01EC9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5139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8429105" y="465513"/>
            <a:ext cx="3075710" cy="8728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133309" y="1026334"/>
            <a:ext cx="3268288" cy="2869882"/>
          </a:xfrm>
        </p:spPr>
        <p:txBody>
          <a:bodyPr anchor="t">
            <a:noAutofit/>
          </a:bodyPr>
          <a:lstStyle>
            <a:lvl1pPr algn="ctr">
              <a:defRPr sz="4400"/>
            </a:lvl1pPr>
          </a:lstStyle>
          <a:p>
            <a:r>
              <a:rPr lang="en-US" dirty="0"/>
              <a:t>Presentation title goes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170024" y="4121900"/>
            <a:ext cx="3194859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Presenter name </a:t>
            </a:r>
          </a:p>
          <a:p>
            <a:r>
              <a:rPr lang="en-US" dirty="0"/>
              <a:t>Job title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74814" y="-19247"/>
            <a:ext cx="7606146" cy="694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186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33179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14486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15496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10304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8858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7" y="340821"/>
            <a:ext cx="3932237" cy="110974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41378" y="1450570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7" y="2020367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40707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7" y="274319"/>
            <a:ext cx="3932237" cy="117625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0321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397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Slide title goes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 rot="5400000">
            <a:off x="8646395" y="3312395"/>
            <a:ext cx="6858000" cy="23321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838200" y="1510183"/>
            <a:ext cx="2246105" cy="78613"/>
          </a:xfrm>
          <a:prstGeom prst="rect">
            <a:avLst/>
          </a:prstGeom>
        </p:spPr>
      </p:pic>
      <p:pic>
        <p:nvPicPr>
          <p:cNvPr id="5" name="Picture 4" descr="A picture containing thing&#10;&#10;Description generated with high confidence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969" y="548640"/>
            <a:ext cx="2618774" cy="741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386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B0F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70C0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B0F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Transition from Kinder to Foundation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Bree Collins </a:t>
            </a:r>
          </a:p>
        </p:txBody>
      </p:sp>
    </p:spTree>
    <p:extLst>
      <p:ext uri="{BB962C8B-B14F-4D97-AF65-F5344CB8AC3E}">
        <p14:creationId xmlns:p14="http://schemas.microsoft.com/office/powerpoint/2010/main" val="26496766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Growing Patterns</a:t>
            </a:r>
            <a:br>
              <a:rPr lang="en-US" dirty="0"/>
            </a:b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64664"/>
            <a:ext cx="10515600" cy="4879975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Opportunity to do the following: Copy, describe, extend a repeating pattern, identify a missing part in a repeating pattern</a:t>
            </a:r>
          </a:p>
          <a:p>
            <a:r>
              <a:rPr lang="en-US" dirty="0"/>
              <a:t>Want to focus on identifying the unit of repeat not just the alternating </a:t>
            </a:r>
            <a:r>
              <a:rPr lang="en-US" dirty="0" err="1"/>
              <a:t>colours</a:t>
            </a:r>
            <a:r>
              <a:rPr lang="en-US" dirty="0"/>
              <a:t> </a:t>
            </a:r>
          </a:p>
          <a:p>
            <a:pPr>
              <a:buNone/>
            </a:pPr>
            <a:endParaRPr lang="en-US" dirty="0"/>
          </a:p>
          <a:p>
            <a:r>
              <a:rPr lang="en-US" dirty="0"/>
              <a:t>I’ve made a pattern with some </a:t>
            </a:r>
            <a:r>
              <a:rPr lang="en-US" dirty="0" err="1"/>
              <a:t>colour</a:t>
            </a:r>
            <a:r>
              <a:rPr lang="en-US" dirty="0"/>
              <a:t> blocks from Roosters tail, who can find my pattern? Break into each unit of repeat</a:t>
            </a:r>
          </a:p>
          <a:p>
            <a:r>
              <a:rPr lang="en-US" dirty="0"/>
              <a:t>Using 3 different </a:t>
            </a:r>
            <a:r>
              <a:rPr lang="en-US" dirty="0" err="1"/>
              <a:t>colour</a:t>
            </a:r>
            <a:r>
              <a:rPr lang="en-US" dirty="0"/>
              <a:t> blocks create a pattern. Now see if you can find a partner &amp; join your pattern &amp; see if repeats </a:t>
            </a:r>
          </a:p>
          <a:p>
            <a:r>
              <a:rPr lang="en-US" dirty="0"/>
              <a:t>Book: What happens each time a new animal arrives? What pattern do you notice? </a:t>
            </a:r>
          </a:p>
          <a:p>
            <a:r>
              <a:rPr lang="en-US" dirty="0"/>
              <a:t>Using animals or teddies, replicate the pattern that happened in the story (extension: what if 20 animals joined the journey, how can you work out how many animals go on the journey?</a:t>
            </a:r>
          </a:p>
          <a:p>
            <a:r>
              <a:rPr lang="en-US" dirty="0"/>
              <a:t>Growing pattern stations: toothpicks, make a triangle label how many picks were used, how many to make next triangle?  </a:t>
            </a:r>
          </a:p>
          <a:p>
            <a:r>
              <a:rPr lang="en-US" dirty="0"/>
              <a:t>How many were added each time? Is there a pattern with the number? Odd or even? Discuss how a growing pattern is different to a repeating pattern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Examples</a:t>
            </a:r>
          </a:p>
        </p:txBody>
      </p:sp>
      <p:pic>
        <p:nvPicPr>
          <p:cNvPr id="4" name="Content Placeholder 3" descr="IMG_796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10447" y="1840055"/>
            <a:ext cx="2707853" cy="2030890"/>
          </a:xfrm>
        </p:spPr>
      </p:pic>
      <p:pic>
        <p:nvPicPr>
          <p:cNvPr id="5" name="Picture 4" descr="IMG_796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511" y="1801111"/>
            <a:ext cx="3005071" cy="2253804"/>
          </a:xfrm>
          <a:prstGeom prst="rect">
            <a:avLst/>
          </a:prstGeom>
        </p:spPr>
      </p:pic>
      <p:pic>
        <p:nvPicPr>
          <p:cNvPr id="6" name="Picture 5" descr="IMG_796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46278" y="4666801"/>
            <a:ext cx="2301097" cy="1725823"/>
          </a:xfrm>
          <a:prstGeom prst="rect">
            <a:avLst/>
          </a:prstGeom>
        </p:spPr>
      </p:pic>
      <p:pic>
        <p:nvPicPr>
          <p:cNvPr id="7" name="Picture 6" descr="IMG_798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2673" y="2799478"/>
            <a:ext cx="5021742" cy="376630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Pattern &amp; Structure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pPr marL="0" indent="0">
              <a:buNone/>
            </a:pPr>
            <a:r>
              <a:rPr lang="en-US" dirty="0"/>
              <a:t>Almost every content descriptor in the Australian Curriculum involves some mathematical pattern along with its structure. Young children's awareness of pattern &amp; structure reflects how well they are able to acquire meaningful mathematical concepts &amp; </a:t>
            </a:r>
            <a:r>
              <a:rPr lang="en-US" dirty="0" err="1"/>
              <a:t>recognise</a:t>
            </a:r>
            <a:r>
              <a:rPr lang="en-US" dirty="0"/>
              <a:t> the relationship between them. 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endParaRPr lang="en-US" sz="2400" dirty="0"/>
          </a:p>
          <a:p>
            <a:pPr marL="457200" lvl="1" indent="0">
              <a:buNone/>
            </a:pPr>
            <a:r>
              <a:rPr lang="en-US" i="1" dirty="0"/>
              <a:t>Muir, T, Livy, S, Bragg, L, Clark, J, Wells, J &amp; Attard, C, (2007) ‘Engaging with Mathematics through Picture Story Books’, Albert Park, Teaching Solution, p6. 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in Sequence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Ordinal numbers: which animals came in 1</a:t>
            </a:r>
            <a:r>
              <a:rPr lang="en-US" baseline="30000" dirty="0"/>
              <a:t>st</a:t>
            </a:r>
            <a:r>
              <a:rPr lang="en-US" dirty="0"/>
              <a:t>, 2</a:t>
            </a:r>
            <a:r>
              <a:rPr lang="en-US" baseline="30000" dirty="0"/>
              <a:t>nd</a:t>
            </a:r>
            <a:r>
              <a:rPr lang="en-US" dirty="0"/>
              <a:t>, 3</a:t>
            </a:r>
            <a:r>
              <a:rPr lang="en-US" baseline="30000" dirty="0"/>
              <a:t>rd</a:t>
            </a:r>
            <a:r>
              <a:rPr lang="en-US" dirty="0"/>
              <a:t> etc</a:t>
            </a:r>
          </a:p>
          <a:p>
            <a:r>
              <a:rPr lang="en-US" dirty="0"/>
              <a:t>Match animals to bowls with number, 1 rooster, 2 cats, 3 frogs</a:t>
            </a:r>
          </a:p>
          <a:p>
            <a:r>
              <a:rPr lang="en-US" dirty="0"/>
              <a:t>Counting forward/backwards</a:t>
            </a:r>
          </a:p>
          <a:p>
            <a:pPr>
              <a:buNone/>
            </a:pPr>
            <a:endParaRPr lang="en-US" dirty="0"/>
          </a:p>
          <a:p>
            <a:r>
              <a:rPr lang="en-US" dirty="0"/>
              <a:t>Old McDonald had 10 animals on his farm. Some were pigs and some were cows. How many of each? Represent your thinking. </a:t>
            </a:r>
            <a:endParaRPr lang="en-AU" dirty="0"/>
          </a:p>
          <a:p>
            <a:pPr lvl="0"/>
            <a:r>
              <a:rPr lang="en-AU" dirty="0"/>
              <a:t>Make a model</a:t>
            </a:r>
          </a:p>
          <a:p>
            <a:pPr lvl="0"/>
            <a:r>
              <a:rPr lang="en-AU" dirty="0"/>
              <a:t>Draw a diagram</a:t>
            </a:r>
          </a:p>
          <a:p>
            <a:pPr lvl="0"/>
            <a:r>
              <a:rPr lang="en-AU" dirty="0"/>
              <a:t>Write a number sentence</a:t>
            </a:r>
          </a:p>
          <a:p>
            <a:pPr lvl="0"/>
            <a:r>
              <a:rPr lang="en-AU" dirty="0"/>
              <a:t>Show it on a tens frame</a:t>
            </a:r>
          </a:p>
          <a:p>
            <a:pPr lvl="0"/>
            <a:r>
              <a:rPr lang="en-AU" dirty="0"/>
              <a:t>Draw a picture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Very Blue Thingamajig </a:t>
            </a:r>
          </a:p>
        </p:txBody>
      </p:sp>
      <p:pic>
        <p:nvPicPr>
          <p:cNvPr id="4" name="Content Placeholder 3" descr="2017-08-30_1547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3007" y="248932"/>
            <a:ext cx="2929833" cy="3859297"/>
          </a:xfrm>
        </p:spPr>
      </p:pic>
      <p:sp>
        <p:nvSpPr>
          <p:cNvPr id="6" name="TextBox 5"/>
          <p:cNvSpPr txBox="1"/>
          <p:nvPr/>
        </p:nvSpPr>
        <p:spPr>
          <a:xfrm>
            <a:off x="736066" y="2034673"/>
            <a:ext cx="7158606" cy="7848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What </a:t>
            </a:r>
            <a:r>
              <a:rPr lang="en-US" sz="2400" dirty="0" err="1">
                <a:solidFill>
                  <a:srgbClr val="0070C0"/>
                </a:solidFill>
              </a:rPr>
              <a:t>Maths</a:t>
            </a:r>
            <a:r>
              <a:rPr lang="en-US" sz="2400" dirty="0">
                <a:solidFill>
                  <a:srgbClr val="0070C0"/>
                </a:solidFill>
              </a:rPr>
              <a:t> can we find in the book?</a:t>
            </a:r>
          </a:p>
          <a:p>
            <a:r>
              <a:rPr lang="en-US" sz="2400" dirty="0">
                <a:solidFill>
                  <a:srgbClr val="0070C0"/>
                </a:solidFill>
              </a:rPr>
              <a:t>-days of the week</a:t>
            </a:r>
          </a:p>
          <a:p>
            <a:r>
              <a:rPr lang="en-US" sz="2400" dirty="0">
                <a:solidFill>
                  <a:srgbClr val="0070C0"/>
                </a:solidFill>
              </a:rPr>
              <a:t>-numbers </a:t>
            </a:r>
          </a:p>
          <a:p>
            <a:r>
              <a:rPr lang="en-US" sz="2400" dirty="0" err="1">
                <a:solidFill>
                  <a:srgbClr val="0070C0"/>
                </a:solidFill>
              </a:rPr>
              <a:t>Maths</a:t>
            </a:r>
            <a:r>
              <a:rPr lang="en-US" sz="2400" dirty="0">
                <a:solidFill>
                  <a:srgbClr val="0070C0"/>
                </a:solidFill>
              </a:rPr>
              <a:t> language</a:t>
            </a:r>
          </a:p>
          <a:p>
            <a:endParaRPr lang="en-US" sz="2400" dirty="0">
              <a:solidFill>
                <a:srgbClr val="0070C0"/>
              </a:solidFill>
            </a:endParaRPr>
          </a:p>
          <a:p>
            <a:r>
              <a:rPr lang="en-US" sz="2400" dirty="0">
                <a:solidFill>
                  <a:srgbClr val="0070C0"/>
                </a:solidFill>
              </a:rPr>
              <a:t>Create your own thingamajig, use 10 different features on it. </a:t>
            </a:r>
          </a:p>
          <a:p>
            <a:r>
              <a:rPr lang="en-US" sz="2400" dirty="0">
                <a:solidFill>
                  <a:srgbClr val="0070C0"/>
                </a:solidFill>
              </a:rPr>
              <a:t>-Record what features you used &amp; how many of each</a:t>
            </a:r>
          </a:p>
          <a:p>
            <a:r>
              <a:rPr lang="en-US" sz="2400" dirty="0">
                <a:solidFill>
                  <a:srgbClr val="0070C0"/>
                </a:solidFill>
              </a:rPr>
              <a:t>-How many thingamajigs did we make altogether? </a:t>
            </a:r>
          </a:p>
          <a:p>
            <a:r>
              <a:rPr lang="en-US" sz="2400" dirty="0">
                <a:solidFill>
                  <a:srgbClr val="0070C0"/>
                </a:solidFill>
              </a:rPr>
              <a:t>-How many features in total did we use altogether? </a:t>
            </a:r>
          </a:p>
          <a:p>
            <a:endParaRPr lang="en-US" sz="2400" dirty="0">
              <a:solidFill>
                <a:srgbClr val="3366FF"/>
              </a:solidFill>
            </a:endParaRPr>
          </a:p>
          <a:p>
            <a:r>
              <a:rPr lang="en-US" sz="2400" dirty="0">
                <a:solidFill>
                  <a:srgbClr val="3366FF"/>
                </a:solidFill>
              </a:rPr>
              <a:t>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</a:t>
            </a:r>
          </a:p>
        </p:txBody>
      </p:sp>
      <p:pic>
        <p:nvPicPr>
          <p:cNvPr id="4" name="Content Placeholder 3" descr="IMG_798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33986" y="2417267"/>
            <a:ext cx="4473137" cy="3354853"/>
          </a:xfrm>
          <a:scene3d>
            <a:camera prst="orthographicFront">
              <a:rot lat="0" lon="0" rev="16194000"/>
            </a:camera>
            <a:lightRig rig="threePt" dir="t"/>
          </a:scene3d>
        </p:spPr>
      </p:pic>
      <p:pic>
        <p:nvPicPr>
          <p:cNvPr id="5" name="Picture 4" descr="IMG_798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8202" y="2409861"/>
            <a:ext cx="4600326" cy="345024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Picture Story Books</a:t>
            </a:r>
          </a:p>
        </p:txBody>
      </p:sp>
      <p:pic>
        <p:nvPicPr>
          <p:cNvPr id="4" name="Content Placeholder 3" descr="2017-09-05_1047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11667" y="4362523"/>
            <a:ext cx="2286000" cy="2019300"/>
          </a:xfrm>
        </p:spPr>
      </p:pic>
      <p:pic>
        <p:nvPicPr>
          <p:cNvPr id="5" name="Picture 4" descr="2017-09-05_104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2519" y="1864061"/>
            <a:ext cx="1917700" cy="2235200"/>
          </a:xfrm>
          <a:prstGeom prst="rect">
            <a:avLst/>
          </a:prstGeom>
        </p:spPr>
      </p:pic>
      <p:pic>
        <p:nvPicPr>
          <p:cNvPr id="6" name="Picture 5" descr="2017-09-05_1046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7485" y="4118648"/>
            <a:ext cx="1689100" cy="2286000"/>
          </a:xfrm>
          <a:prstGeom prst="rect">
            <a:avLst/>
          </a:prstGeom>
        </p:spPr>
      </p:pic>
      <p:pic>
        <p:nvPicPr>
          <p:cNvPr id="7" name="Picture 6" descr="2017-09-07_2041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0755" y="4295272"/>
            <a:ext cx="1765954" cy="2082920"/>
          </a:xfrm>
          <a:prstGeom prst="rect">
            <a:avLst/>
          </a:prstGeom>
        </p:spPr>
      </p:pic>
      <p:pic>
        <p:nvPicPr>
          <p:cNvPr id="8" name="Picture 7" descr="2017-09-07_2041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61780" y="2216755"/>
            <a:ext cx="2152442" cy="1708287"/>
          </a:xfrm>
          <a:prstGeom prst="rect">
            <a:avLst/>
          </a:prstGeom>
        </p:spPr>
      </p:pic>
      <p:pic>
        <p:nvPicPr>
          <p:cNvPr id="10" name="Picture 9" descr="2017-09-07_2043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1271" y="4309703"/>
            <a:ext cx="1895525" cy="2039629"/>
          </a:xfrm>
          <a:prstGeom prst="rect">
            <a:avLst/>
          </a:prstGeom>
        </p:spPr>
      </p:pic>
      <p:pic>
        <p:nvPicPr>
          <p:cNvPr id="11" name="Picture 10" descr="2017-09-07_2044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95762" y="1815584"/>
            <a:ext cx="1794437" cy="2437220"/>
          </a:xfrm>
          <a:prstGeom prst="rect">
            <a:avLst/>
          </a:prstGeom>
        </p:spPr>
      </p:pic>
      <p:pic>
        <p:nvPicPr>
          <p:cNvPr id="12" name="Picture 11" descr="2017-09-07_2043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55388" y="2054954"/>
            <a:ext cx="1923884" cy="1957440"/>
          </a:xfrm>
          <a:prstGeom prst="rect">
            <a:avLst/>
          </a:prstGeom>
        </p:spPr>
      </p:pic>
      <p:pic>
        <p:nvPicPr>
          <p:cNvPr id="13" name="Picture 12" descr="2017-09-07_2046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1879" y="2205214"/>
            <a:ext cx="2243388" cy="1777548"/>
          </a:xfrm>
          <a:prstGeom prst="rect">
            <a:avLst/>
          </a:prstGeom>
        </p:spPr>
      </p:pic>
      <p:pic>
        <p:nvPicPr>
          <p:cNvPr id="14" name="Picture 13" descr="2017-09-07_2046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53086" y="4317783"/>
            <a:ext cx="2042530" cy="2031549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Transition to School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30624"/>
            <a:ext cx="10515600" cy="5050605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  <a:p>
            <a:pPr marL="0" indent="0">
              <a:buNone/>
            </a:pPr>
            <a:r>
              <a:rPr lang="en-US" sz="9600" dirty="0"/>
              <a:t>Over three years the project investigated the perceptions and expectations of all those involved in young children's transition to school. Effective transition programs </a:t>
            </a:r>
          </a:p>
          <a:p>
            <a:r>
              <a:rPr lang="en-US" sz="9600" dirty="0"/>
              <a:t>establish positive relationships between the children, parents, and educators. </a:t>
            </a:r>
          </a:p>
          <a:p>
            <a:r>
              <a:rPr lang="en-US" sz="9600" dirty="0"/>
              <a:t>facilitate each child's development as a capable learner. 		. 		</a:t>
            </a:r>
          </a:p>
          <a:p>
            <a:r>
              <a:rPr lang="en-US" sz="9600" dirty="0"/>
              <a:t>are well planned and effectively evaluated. 	</a:t>
            </a:r>
          </a:p>
          <a:p>
            <a:r>
              <a:rPr lang="en-US" sz="9600" dirty="0"/>
              <a:t>are flexible and responsive. 	</a:t>
            </a:r>
          </a:p>
          <a:p>
            <a:r>
              <a:rPr lang="en-US" sz="9600" dirty="0"/>
              <a:t>are based on mutual trust and respect. 	</a:t>
            </a:r>
          </a:p>
          <a:p>
            <a:r>
              <a:rPr lang="en-US" sz="9600" dirty="0"/>
              <a:t>rely on reciprocal communication among participants. 	</a:t>
            </a:r>
          </a:p>
          <a:p>
            <a:r>
              <a:rPr lang="en-US" sz="9600" dirty="0"/>
              <a:t>take into account contextual aspects of community and of individual families and children within that community. 	</a:t>
            </a:r>
          </a:p>
          <a:p>
            <a:pPr>
              <a:buNone/>
            </a:pPr>
            <a:r>
              <a:rPr lang="en-US" sz="9600" dirty="0"/>
              <a:t>	</a:t>
            </a:r>
          </a:p>
          <a:p>
            <a:pPr marL="0" indent="0">
              <a:buNone/>
            </a:pPr>
            <a:r>
              <a:rPr lang="en-US" sz="9600" i="1" dirty="0"/>
              <a:t>		Perry, B &amp; Clark B, (2015) ‘Count Me In Effective Transitions’, pp 1-33. 	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Transition to School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In situations where positive relationships had been established between families and schools, children, and teachers (and between educators in prior-to-school settings and schools), children, parents, and early childhood educators reported positive feelings about the transition to school. Where such relationships were not in evidence, hesitations, anxieties, and concerns prevailed. 	</a:t>
            </a:r>
          </a:p>
          <a:p>
            <a:r>
              <a:rPr lang="en-US" dirty="0"/>
              <a:t>Effective transition programs </a:t>
            </a:r>
            <a:r>
              <a:rPr lang="en-US" dirty="0" err="1"/>
              <a:t>recognise</a:t>
            </a:r>
            <a:r>
              <a:rPr lang="en-US" dirty="0"/>
              <a:t> the role of the family and other educators and seek to collaborate in ways that build upon the child's experiences. </a:t>
            </a:r>
          </a:p>
          <a:p>
            <a:r>
              <a:rPr lang="en-US" dirty="0"/>
              <a:t>Many were familiar with what was expected at preschool or day care but were unsure of what their role could be in the school setting.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2162" i="1" dirty="0"/>
              <a:t>			Perry, B &amp; Clark B, (2015) ‘Count Me In Effective Transitions’, pp 1-33. </a:t>
            </a:r>
            <a:r>
              <a:rPr lang="en-US" i="1" dirty="0"/>
              <a:t>	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 for Families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AU" dirty="0"/>
              <a:t>Capitalise on relationships: </a:t>
            </a:r>
          </a:p>
          <a:p>
            <a:r>
              <a:rPr lang="en-AU" dirty="0"/>
              <a:t>Invite parents in to classroom weekly to support </a:t>
            </a:r>
          </a:p>
          <a:p>
            <a:r>
              <a:rPr lang="en-AU" dirty="0"/>
              <a:t>Run maths family nights</a:t>
            </a:r>
          </a:p>
          <a:p>
            <a:r>
              <a:rPr lang="en-AU" dirty="0"/>
              <a:t>Teach parents that maths is worthwhile and enjoyable, show parents how maths is relevant &amp; accessible to all </a:t>
            </a:r>
          </a:p>
          <a:p>
            <a:pPr marL="0" indent="0">
              <a:buNone/>
            </a:pPr>
            <a:r>
              <a:rPr lang="en-AU" dirty="0"/>
              <a:t>Prompts could be given to parents:  </a:t>
            </a:r>
          </a:p>
          <a:p>
            <a:r>
              <a:rPr lang="en-AU" dirty="0"/>
              <a:t>Planks</a:t>
            </a:r>
          </a:p>
          <a:p>
            <a:r>
              <a:rPr lang="en-AU" dirty="0"/>
              <a:t>Board games</a:t>
            </a:r>
          </a:p>
          <a:p>
            <a:r>
              <a:rPr lang="en-AU" dirty="0" err="1"/>
              <a:t>Morphun</a:t>
            </a:r>
            <a:r>
              <a:rPr lang="en-AU" dirty="0"/>
              <a:t> </a:t>
            </a:r>
          </a:p>
          <a:p>
            <a:r>
              <a:rPr lang="en-AU" dirty="0"/>
              <a:t>Picture books</a:t>
            </a:r>
          </a:p>
          <a:p>
            <a:endParaRPr lang="en-US" dirty="0"/>
          </a:p>
        </p:txBody>
      </p:sp>
      <p:pic>
        <p:nvPicPr>
          <p:cNvPr id="4" name="Picture 3" descr="2017-09-07_205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2445" y="4711449"/>
            <a:ext cx="2251198" cy="1778344"/>
          </a:xfrm>
          <a:prstGeom prst="rect">
            <a:avLst/>
          </a:prstGeom>
        </p:spPr>
      </p:pic>
      <p:pic>
        <p:nvPicPr>
          <p:cNvPr id="5" name="Picture 4" descr="2017-09-07_205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0838" y="3844474"/>
            <a:ext cx="1711480" cy="1278284"/>
          </a:xfrm>
          <a:prstGeom prst="rect">
            <a:avLst/>
          </a:prstGeom>
        </p:spPr>
      </p:pic>
      <p:pic>
        <p:nvPicPr>
          <p:cNvPr id="6" name="Picture 5" descr="2017-09-07_205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05967" y="4762249"/>
            <a:ext cx="1841824" cy="171695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Foundation Transition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Begins any time from May to November</a:t>
            </a:r>
          </a:p>
          <a:p>
            <a:r>
              <a:rPr lang="en-US" dirty="0"/>
              <a:t>Great opportunity to get insight into student’s capabilities</a:t>
            </a:r>
          </a:p>
          <a:p>
            <a:r>
              <a:rPr lang="en-US" dirty="0"/>
              <a:t>Time to build rapport with both students and parents  </a:t>
            </a:r>
          </a:p>
          <a:p>
            <a:r>
              <a:rPr lang="en-US" dirty="0"/>
              <a:t>Chance to visit Kindergartens to observe students- what Mathematical content are students engaging in?</a:t>
            </a:r>
          </a:p>
          <a:p>
            <a:r>
              <a:rPr lang="en-US" dirty="0"/>
              <a:t>What skills and knowledge will they bring to school?</a:t>
            </a:r>
          </a:p>
          <a:p>
            <a:pPr>
              <a:buNone/>
            </a:pPr>
            <a:r>
              <a:rPr lang="en-US" dirty="0"/>
              <a:t>   </a:t>
            </a:r>
          </a:p>
        </p:txBody>
      </p:sp>
      <p:pic>
        <p:nvPicPr>
          <p:cNvPr id="4" name="Picture 3" descr="2017-09-06_205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5835" y="4704279"/>
            <a:ext cx="2112890" cy="152884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37649"/>
          </a:xfrm>
        </p:spPr>
        <p:txBody>
          <a:bodyPr>
            <a:normAutofit/>
          </a:bodyPr>
          <a:lstStyle/>
          <a:p>
            <a:r>
              <a:rPr lang="en-AU" sz="3600" dirty="0"/>
              <a:t>What will we do as Prep teachers?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endParaRPr lang="en-AU" dirty="0"/>
          </a:p>
          <a:p>
            <a:r>
              <a:rPr lang="en-AU" dirty="0"/>
              <a:t>“’The real mathematics learning occurs through investigation and problem solving…’’</a:t>
            </a:r>
          </a:p>
          <a:p>
            <a:pPr>
              <a:buNone/>
            </a:pPr>
            <a:r>
              <a:rPr lang="en-AU" dirty="0"/>
              <a:t> </a:t>
            </a:r>
          </a:p>
          <a:p>
            <a:r>
              <a:rPr lang="en-AU" dirty="0"/>
              <a:t>Ask sensible &amp; supportive open ended questions, provide open ended experiences where exploration &amp; investigation are fostered &amp; learning can continue after the first answer is obtained. Model problem solving, capitalise on prior knowledge, develop vocabulary. </a:t>
            </a:r>
          </a:p>
          <a:p>
            <a:pPr>
              <a:buNone/>
            </a:pPr>
            <a:endParaRPr lang="en-AU" dirty="0"/>
          </a:p>
          <a:p>
            <a:pPr marL="0" indent="0">
              <a:buNone/>
            </a:pPr>
            <a:r>
              <a:rPr lang="en-AU" sz="2162" dirty="0"/>
              <a:t>Hunting, R, </a:t>
            </a:r>
            <a:r>
              <a:rPr lang="en-AU" sz="2162" dirty="0" err="1"/>
              <a:t>Mousley</a:t>
            </a:r>
            <a:r>
              <a:rPr lang="en-AU" sz="2162" dirty="0"/>
              <a:t>, J &amp; Perry, B, 2012 ‘Young Children Learning Mathematics A Guide for Educators and Families’. Camberwell, Victoria. ACER Press, pp55-56. </a:t>
            </a:r>
          </a:p>
          <a:p>
            <a:pPr>
              <a:buNone/>
            </a:pPr>
            <a:endParaRPr lang="en-AU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 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Snap</a:t>
            </a:r>
          </a:p>
          <a:p>
            <a:r>
              <a:rPr lang="en-US" dirty="0"/>
              <a:t>1 more 1 less</a:t>
            </a:r>
          </a:p>
          <a:p>
            <a:r>
              <a:rPr lang="en-US" dirty="0"/>
              <a:t>Friends of 10</a:t>
            </a:r>
          </a:p>
          <a:p>
            <a:r>
              <a:rPr lang="en-US" dirty="0"/>
              <a:t>Doubles</a:t>
            </a:r>
          </a:p>
          <a:p>
            <a:r>
              <a:rPr lang="en-US" dirty="0"/>
              <a:t>Out of order- split deck in half with partner &amp; 1 card at a time order cards to form one number line</a:t>
            </a:r>
          </a:p>
          <a:p>
            <a:r>
              <a:rPr lang="en-US" dirty="0"/>
              <a:t>In Between- Aim: to win the most cards</a:t>
            </a:r>
          </a:p>
          <a:p>
            <a:r>
              <a:rPr lang="en-US" dirty="0"/>
              <a:t>One player is the ‘flipper’ &amp; deals 3 cards to each player. Dealer flips over 2 cards from deck other players race to throw down a number in between the 2 cards, winner takes all 3 cards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Play based pedagogies</a:t>
            </a:r>
          </a:p>
        </p:txBody>
      </p:sp>
      <p:pic>
        <p:nvPicPr>
          <p:cNvPr id="4" name="Content Placeholder 3" descr="2017-08-15_1034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5325" y="1825625"/>
            <a:ext cx="8746199" cy="4351338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958152"/>
          </a:xfrm>
        </p:spPr>
        <p:txBody>
          <a:bodyPr>
            <a:normAutofit/>
          </a:bodyPr>
          <a:lstStyle/>
          <a:p>
            <a:r>
              <a:rPr lang="en-US" sz="3600" dirty="0"/>
              <a:t>Pre-counting skills for early number concepts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sz="8000" dirty="0"/>
              <a:t>These are not sequential but occur in conjunction with each other</a:t>
            </a:r>
          </a:p>
          <a:p>
            <a:r>
              <a:rPr lang="en-US" sz="8000" dirty="0"/>
              <a:t>Classification (children must justify whether the sorted object matches the classification of the group. Classification assists us to define items for counting)</a:t>
            </a:r>
          </a:p>
          <a:p>
            <a:r>
              <a:rPr lang="en-US" sz="8000" dirty="0"/>
              <a:t>Pattern (Exploring patterns builds connections to abstract symbolic patterns in number (</a:t>
            </a:r>
            <a:r>
              <a:rPr lang="en-US" sz="8000" dirty="0" err="1"/>
              <a:t>Reys</a:t>
            </a:r>
            <a:r>
              <a:rPr lang="en-US" sz="8000" dirty="0"/>
              <a:t> et al. 2012)</a:t>
            </a:r>
          </a:p>
          <a:p>
            <a:r>
              <a:rPr lang="en-US" sz="8000" dirty="0"/>
              <a:t>Conservation (a child is able to conserve a number when they understand that the number of items in a group does not vary if they group is arranged and rearranged) </a:t>
            </a:r>
          </a:p>
          <a:p>
            <a:r>
              <a:rPr lang="en-US" sz="8000" dirty="0" err="1"/>
              <a:t>Subitising</a:t>
            </a:r>
            <a:r>
              <a:rPr lang="en-US" sz="8000" dirty="0"/>
              <a:t> (introduces part-whole relationships, quantity &amp; cardinality) </a:t>
            </a:r>
          </a:p>
          <a:p>
            <a:r>
              <a:rPr lang="en-US" sz="8000" dirty="0"/>
              <a:t>One-to-one correspondence (facilitates children’s capability to make comparisons between groups of objects) </a:t>
            </a:r>
          </a:p>
          <a:p>
            <a:pPr>
              <a:buNone/>
            </a:pPr>
            <a:endParaRPr lang="en-US" dirty="0"/>
          </a:p>
          <a:p>
            <a:pPr marL="0" indent="0">
              <a:buNone/>
            </a:pPr>
            <a:r>
              <a:rPr lang="en-US" sz="5600" dirty="0"/>
              <a:t>Muir, T, Livy, S, Bragg, L, Clark, J (2017) ‘Engaging with Mathematics Through Picture Story Books’ pp 12-14.</a:t>
            </a:r>
            <a:br>
              <a:rPr lang="en-US" sz="5600" dirty="0"/>
            </a:br>
            <a:r>
              <a:rPr lang="en-US" sz="5600" dirty="0"/>
              <a:t>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39726"/>
          </a:xfrm>
        </p:spPr>
        <p:txBody>
          <a:bodyPr>
            <a:normAutofit/>
          </a:bodyPr>
          <a:lstStyle/>
          <a:p>
            <a:r>
              <a:rPr lang="en-US" sz="4000"/>
              <a:t>Rooster’s Off to See the World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025640" cy="4351338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/>
          </a:p>
          <a:p>
            <a:r>
              <a:rPr lang="en-US" dirty="0"/>
              <a:t>Roll the dice 2 times each &amp; collect that many animals. Arrange your animals and count them, who has more? How do you know? </a:t>
            </a:r>
          </a:p>
          <a:p>
            <a:r>
              <a:rPr lang="en-US" dirty="0"/>
              <a:t>Sort &amp; classify farm animals</a:t>
            </a:r>
          </a:p>
          <a:p>
            <a:r>
              <a:rPr lang="en-US" dirty="0"/>
              <a:t>How many in my bag? Predict how many you have in your bag. Arrange your animals in an effective way to count them. Record your thinking on a think board. Number, name, tens frame, picture.   </a:t>
            </a:r>
          </a:p>
          <a:p>
            <a:endParaRPr lang="en-US" dirty="0"/>
          </a:p>
        </p:txBody>
      </p:sp>
      <p:pic>
        <p:nvPicPr>
          <p:cNvPr id="4" name="Picture 3" descr="2017-08-30_153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8907" y="3017520"/>
            <a:ext cx="2164893" cy="302552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Pattern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Make me a pattern:</a:t>
            </a:r>
          </a:p>
          <a:p>
            <a:r>
              <a:rPr lang="en-US" dirty="0"/>
              <a:t>Rooster’s tail: 2 big handfuls of blocks, what could you do with them? No instructions, room for creativity, freedom to explore</a:t>
            </a:r>
          </a:p>
          <a:p>
            <a:r>
              <a:rPr lang="en-US" dirty="0"/>
              <a:t>Time to scaffold: What is a pattern? How do we know if it’s a pattern? Can you make a pattern with the </a:t>
            </a:r>
            <a:r>
              <a:rPr lang="en-US" dirty="0" err="1"/>
              <a:t>colourful</a:t>
            </a:r>
            <a:r>
              <a:rPr lang="en-US" dirty="0"/>
              <a:t> blocks?     </a:t>
            </a:r>
          </a:p>
          <a:p>
            <a:r>
              <a:rPr lang="en-US" dirty="0"/>
              <a:t>Continue my pattern: what is the pattern? What will be next? How do you know? Challenge to make more than a 2 step pattern (AAB,ABCC). Find a partner and see if your patterns continue  </a:t>
            </a:r>
          </a:p>
          <a:p>
            <a:r>
              <a:rPr lang="en-US" dirty="0"/>
              <a:t>Students to verbally identify the unit of repeat in their patterns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Pattern Stations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834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We want to highlight growing patterns throughout learning sequence</a:t>
            </a:r>
          </a:p>
          <a:p>
            <a:pPr marL="0" indent="0">
              <a:buNone/>
            </a:pPr>
            <a:r>
              <a:rPr lang="en-US" dirty="0"/>
              <a:t>Provide a variety of materials: </a:t>
            </a:r>
          </a:p>
          <a:p>
            <a:r>
              <a:rPr lang="en-US" dirty="0"/>
              <a:t>Shapes, numbers, musical instruments copy, create &amp; perform patterns, Lego, stamps, buttons, blocks, threading, pompoms </a:t>
            </a:r>
          </a:p>
          <a:p>
            <a:r>
              <a:rPr lang="en-US" dirty="0"/>
              <a:t>Different formats, horizontal, vertical, circular</a:t>
            </a:r>
          </a:p>
          <a:p>
            <a:r>
              <a:rPr lang="en-US" dirty="0"/>
              <a:t>Pattern blocks: symmetrical, growing patterns. Spatial patterns with tessellations        </a:t>
            </a:r>
          </a:p>
          <a:p>
            <a:endParaRPr lang="en-US" dirty="0"/>
          </a:p>
        </p:txBody>
      </p:sp>
      <p:pic>
        <p:nvPicPr>
          <p:cNvPr id="4" name="Picture 3" descr="2017-09-06_211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3295" y="4984112"/>
            <a:ext cx="1515431" cy="1601337"/>
          </a:xfrm>
          <a:prstGeom prst="rect">
            <a:avLst/>
          </a:prstGeom>
          <a:scene3d>
            <a:camera prst="orthographicFront">
              <a:rot lat="0" lon="0" rev="5454000"/>
            </a:camera>
            <a:lightRig rig="threePt" dir="t"/>
          </a:scene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719</TotalTime>
  <Words>1198</Words>
  <Application>Microsoft Office PowerPoint</Application>
  <PresentationFormat>Widescreen</PresentationFormat>
  <Paragraphs>134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Transition from Kinder to Foundation</vt:lpstr>
      <vt:lpstr>Foundation Transition </vt:lpstr>
      <vt:lpstr>What will we do as Prep teachers? </vt:lpstr>
      <vt:lpstr>Warm up</vt:lpstr>
      <vt:lpstr>Play based pedagogies</vt:lpstr>
      <vt:lpstr>Pre-counting skills for early number concepts </vt:lpstr>
      <vt:lpstr>Rooster’s Off to See the World</vt:lpstr>
      <vt:lpstr>Pattern </vt:lpstr>
      <vt:lpstr>Pattern Stations </vt:lpstr>
      <vt:lpstr>Growing Patterns  </vt:lpstr>
      <vt:lpstr>Examples</vt:lpstr>
      <vt:lpstr>Pattern &amp; Structure </vt:lpstr>
      <vt:lpstr>Next in Sequence</vt:lpstr>
      <vt:lpstr>The Very Blue Thingamajig </vt:lpstr>
      <vt:lpstr>Examples</vt:lpstr>
      <vt:lpstr>Other Picture Story Books</vt:lpstr>
      <vt:lpstr>Transition to School</vt:lpstr>
      <vt:lpstr>Transition to School</vt:lpstr>
      <vt:lpstr>Support for Families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 Saffin</dc:creator>
  <cp:lastModifiedBy>Jen Bowden</cp:lastModifiedBy>
  <cp:revision>87</cp:revision>
  <dcterms:created xsi:type="dcterms:W3CDTF">2017-09-07T10:13:14Z</dcterms:created>
  <dcterms:modified xsi:type="dcterms:W3CDTF">2017-09-11T07:19:04Z</dcterms:modified>
</cp:coreProperties>
</file>