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9" r:id="rId3"/>
    <p:sldId id="271" r:id="rId4"/>
    <p:sldId id="267" r:id="rId5"/>
    <p:sldId id="268" r:id="rId6"/>
    <p:sldId id="272" r:id="rId7"/>
    <p:sldId id="260" r:id="rId8"/>
    <p:sldId id="258" r:id="rId9"/>
    <p:sldId id="261" r:id="rId10"/>
    <p:sldId id="266" r:id="rId11"/>
    <p:sldId id="263" r:id="rId12"/>
    <p:sldId id="265" r:id="rId13"/>
    <p:sldId id="262"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79" autoAdjust="0"/>
    <p:restoredTop sz="94660"/>
  </p:normalViewPr>
  <p:slideViewPr>
    <p:cSldViewPr snapToGrid="0">
      <p:cViewPr varScale="1">
        <p:scale>
          <a:sx n="93" d="100"/>
          <a:sy n="93" d="100"/>
        </p:scale>
        <p:origin x="1638" y="96"/>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Bowden" userId="27ad3940-3e8a-4838-a4c4-360f8b13d5ab" providerId="ADAL" clId="{4FAF6E33-BFB6-4996-9A09-8C3E6B3ABDD4}"/>
    <pc:docChg chg="custSel delSld modSld">
      <pc:chgData name="Jen Bowden" userId="27ad3940-3e8a-4838-a4c4-360f8b13d5ab" providerId="ADAL" clId="{4FAF6E33-BFB6-4996-9A09-8C3E6B3ABDD4}" dt="2017-09-20T23:33:21.930" v="74" actId="2696"/>
      <pc:docMkLst>
        <pc:docMk/>
      </pc:docMkLst>
      <pc:sldChg chg="modSp">
        <pc:chgData name="Jen Bowden" userId="27ad3940-3e8a-4838-a4c4-360f8b13d5ab" providerId="ADAL" clId="{4FAF6E33-BFB6-4996-9A09-8C3E6B3ABDD4}" dt="2017-09-20T23:24:52.212" v="4" actId="1076"/>
        <pc:sldMkLst>
          <pc:docMk/>
          <pc:sldMk cId="2649676677" sldId="256"/>
        </pc:sldMkLst>
        <pc:spChg chg="mod">
          <ac:chgData name="Jen Bowden" userId="27ad3940-3e8a-4838-a4c4-360f8b13d5ab" providerId="ADAL" clId="{4FAF6E33-BFB6-4996-9A09-8C3E6B3ABDD4}" dt="2017-09-20T23:24:52.212" v="4" actId="1076"/>
          <ac:spMkLst>
            <pc:docMk/>
            <pc:sldMk cId="2649676677" sldId="256"/>
            <ac:spMk id="2" creationId="{00000000-0000-0000-0000-000000000000}"/>
          </ac:spMkLst>
        </pc:spChg>
      </pc:sldChg>
      <pc:sldChg chg="modSp">
        <pc:chgData name="Jen Bowden" userId="27ad3940-3e8a-4838-a4c4-360f8b13d5ab" providerId="ADAL" clId="{4FAF6E33-BFB6-4996-9A09-8C3E6B3ABDD4}" dt="2017-09-20T03:29:59.366" v="3" actId="20577"/>
        <pc:sldMkLst>
          <pc:docMk/>
          <pc:sldMk cId="590168975" sldId="259"/>
        </pc:sldMkLst>
        <pc:spChg chg="mod">
          <ac:chgData name="Jen Bowden" userId="27ad3940-3e8a-4838-a4c4-360f8b13d5ab" providerId="ADAL" clId="{4FAF6E33-BFB6-4996-9A09-8C3E6B3ABDD4}" dt="2017-09-20T03:29:59.366" v="3" actId="20577"/>
          <ac:spMkLst>
            <pc:docMk/>
            <pc:sldMk cId="590168975" sldId="259"/>
            <ac:spMk id="4" creationId="{00000000-0000-0000-0000-000000000000}"/>
          </ac:spMkLst>
        </pc:spChg>
      </pc:sldChg>
      <pc:sldChg chg="modSp">
        <pc:chgData name="Jen Bowden" userId="27ad3940-3e8a-4838-a4c4-360f8b13d5ab" providerId="ADAL" clId="{4FAF6E33-BFB6-4996-9A09-8C3E6B3ABDD4}" dt="2017-09-20T23:27:42.544" v="73" actId="12"/>
        <pc:sldMkLst>
          <pc:docMk/>
          <pc:sldMk cId="983303487" sldId="262"/>
        </pc:sldMkLst>
        <pc:spChg chg="mod">
          <ac:chgData name="Jen Bowden" userId="27ad3940-3e8a-4838-a4c4-360f8b13d5ab" providerId="ADAL" clId="{4FAF6E33-BFB6-4996-9A09-8C3E6B3ABDD4}" dt="2017-09-20T23:27:42.544" v="73" actId="12"/>
          <ac:spMkLst>
            <pc:docMk/>
            <pc:sldMk cId="983303487" sldId="262"/>
            <ac:spMk id="5" creationId="{00000000-0000-0000-0000-000000000000}"/>
          </ac:spMkLst>
        </pc:spChg>
        <pc:picChg chg="mod">
          <ac:chgData name="Jen Bowden" userId="27ad3940-3e8a-4838-a4c4-360f8b13d5ab" providerId="ADAL" clId="{4FAF6E33-BFB6-4996-9A09-8C3E6B3ABDD4}" dt="2017-09-13T02:55:34.880" v="0" actId="1076"/>
          <ac:picMkLst>
            <pc:docMk/>
            <pc:sldMk cId="983303487" sldId="262"/>
            <ac:picMk id="4" creationId="{00000000-0000-0000-0000-000000000000}"/>
          </ac:picMkLst>
        </pc:picChg>
      </pc:sldChg>
      <pc:sldChg chg="del">
        <pc:chgData name="Jen Bowden" userId="27ad3940-3e8a-4838-a4c4-360f8b13d5ab" providerId="ADAL" clId="{4FAF6E33-BFB6-4996-9A09-8C3E6B3ABDD4}" dt="2017-09-20T23:33:21.930" v="74" actId="2696"/>
        <pc:sldMkLst>
          <pc:docMk/>
          <pc:sldMk cId="222330744"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614A68-47C6-4399-8375-081E31D56547}"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38CF5-BC4C-48EF-B1DC-F68CD01EC965}" type="slidenum">
              <a:rPr lang="en-US" smtClean="0"/>
              <a:t>‹#›</a:t>
            </a:fld>
            <a:endParaRPr lang="en-US"/>
          </a:p>
        </p:txBody>
      </p:sp>
    </p:spTree>
    <p:extLst>
      <p:ext uri="{BB962C8B-B14F-4D97-AF65-F5344CB8AC3E}">
        <p14:creationId xmlns:p14="http://schemas.microsoft.com/office/powerpoint/2010/main" val="388751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8429105" y="465513"/>
            <a:ext cx="3075710" cy="872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8133309" y="1026334"/>
            <a:ext cx="3268288" cy="2869882"/>
          </a:xfrm>
        </p:spPr>
        <p:txBody>
          <a:bodyPr anchor="t">
            <a:noAutofit/>
          </a:bodyPr>
          <a:lstStyle>
            <a:lvl1pPr algn="ctr">
              <a:defRPr sz="4400"/>
            </a:lvl1pPr>
          </a:lstStyle>
          <a:p>
            <a:r>
              <a:rPr lang="en-US" dirty="0"/>
              <a:t>Presentation title goes here</a:t>
            </a:r>
          </a:p>
        </p:txBody>
      </p:sp>
      <p:sp>
        <p:nvSpPr>
          <p:cNvPr id="3" name="Subtitle 2"/>
          <p:cNvSpPr>
            <a:spLocks noGrp="1"/>
          </p:cNvSpPr>
          <p:nvPr>
            <p:ph type="subTitle" idx="1" hasCustomPrompt="1"/>
          </p:nvPr>
        </p:nvSpPr>
        <p:spPr>
          <a:xfrm>
            <a:off x="8170024" y="4121900"/>
            <a:ext cx="3194859"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a:t>
            </a:r>
          </a:p>
          <a:p>
            <a:r>
              <a:rPr lang="en-US" dirty="0"/>
              <a:t>Job title</a:t>
            </a:r>
          </a:p>
        </p:txBody>
      </p:sp>
      <p:pic>
        <p:nvPicPr>
          <p:cNvPr id="7" name="Picture 6"/>
          <p:cNvPicPr>
            <a:picLocks noChangeAspect="1"/>
          </p:cNvPicPr>
          <p:nvPr userDrawn="1"/>
        </p:nvPicPr>
        <p:blipFill>
          <a:blip r:embed="rId2"/>
          <a:stretch>
            <a:fillRect/>
          </a:stretch>
        </p:blipFill>
        <p:spPr>
          <a:xfrm>
            <a:off x="-74814" y="-19247"/>
            <a:ext cx="7606146" cy="6945563"/>
          </a:xfrm>
          <a:prstGeom prst="rect">
            <a:avLst/>
          </a:prstGeom>
        </p:spPr>
      </p:pic>
    </p:spTree>
    <p:extLst>
      <p:ext uri="{BB962C8B-B14F-4D97-AF65-F5344CB8AC3E}">
        <p14:creationId xmlns:p14="http://schemas.microsoft.com/office/powerpoint/2010/main" val="398718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17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48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15496"/>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304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858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340821"/>
            <a:ext cx="3932237" cy="1109749"/>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241378" y="145057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7" y="2020367"/>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040707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274319"/>
            <a:ext cx="3932237" cy="1176251"/>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450321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039726"/>
          </a:xfrm>
          <a:prstGeom prst="rect">
            <a:avLst/>
          </a:prstGeom>
        </p:spPr>
        <p:txBody>
          <a:bodyPr vert="horz" lIns="91440" tIns="45720" rIns="91440" bIns="45720" rtlCol="0" anchor="ctr">
            <a:normAutofit/>
          </a:bodyPr>
          <a:lstStyle/>
          <a:p>
            <a:r>
              <a:rPr lang="en-US" dirty="0"/>
              <a:t>Slide title goes here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Level 1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9"/>
          <a:stretch>
            <a:fillRect/>
          </a:stretch>
        </p:blipFill>
        <p:spPr>
          <a:xfrm rot="5400000">
            <a:off x="8646395" y="3312395"/>
            <a:ext cx="6858000" cy="233210"/>
          </a:xfrm>
          <a:prstGeom prst="rect">
            <a:avLst/>
          </a:prstGeom>
        </p:spPr>
      </p:pic>
      <p:pic>
        <p:nvPicPr>
          <p:cNvPr id="9" name="Picture 8"/>
          <p:cNvPicPr>
            <a:picLocks noChangeAspect="1"/>
          </p:cNvPicPr>
          <p:nvPr userDrawn="1"/>
        </p:nvPicPr>
        <p:blipFill>
          <a:blip r:embed="rId9"/>
          <a:stretch>
            <a:fillRect/>
          </a:stretch>
        </p:blipFill>
        <p:spPr>
          <a:xfrm>
            <a:off x="838200" y="1510183"/>
            <a:ext cx="2246105" cy="78613"/>
          </a:xfrm>
          <a:prstGeom prst="rect">
            <a:avLst/>
          </a:prstGeom>
        </p:spPr>
      </p:pic>
      <p:pic>
        <p:nvPicPr>
          <p:cNvPr id="5" name="Picture 4" descr="A picture containing thing&#10;&#10;Description generated with high confidenc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67969" y="548640"/>
            <a:ext cx="2618774" cy="741872"/>
          </a:xfrm>
          <a:prstGeom prst="rect">
            <a:avLst/>
          </a:prstGeom>
        </p:spPr>
      </p:pic>
    </p:spTree>
    <p:extLst>
      <p:ext uri="{BB962C8B-B14F-4D97-AF65-F5344CB8AC3E}">
        <p14:creationId xmlns:p14="http://schemas.microsoft.com/office/powerpoint/2010/main" val="234638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Lst>
  <p:txStyles>
    <p:titleStyle>
      <a:lvl1pPr algn="l" defTabSz="914400" rtl="0" eaLnBrk="1" latinLnBrk="0" hangingPunct="1">
        <a:lnSpc>
          <a:spcPct val="90000"/>
        </a:lnSpc>
        <a:spcBef>
          <a:spcPct val="0"/>
        </a:spcBef>
        <a:buNone/>
        <a:defRPr sz="4400" b="1"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70C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B0F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victoriancurriculum.vcaa.vic.edu.au/technologies/digital-technologies/curriculum/f-1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victoriancurriculum.vcaa.vic.edu.au/Curriculum/ContentDescription/VCMNA094" TargetMode="External"/><Relationship Id="rId2" Type="http://schemas.openxmlformats.org/officeDocument/2006/relationships/hyperlink" Target="http://victoriancurriculum.vcaa.vic.edu.au/Curriculum/ContentDescription/VCMNA077" TargetMode="External"/><Relationship Id="rId1" Type="http://schemas.openxmlformats.org/officeDocument/2006/relationships/slideLayout" Target="../slideLayouts/slideLayout2.xml"/><Relationship Id="rId5" Type="http://schemas.openxmlformats.org/officeDocument/2006/relationships/hyperlink" Target="http://victoriancurriculum.vcaa.vic.edu.au/Curriculum/ContentDescription/VCMNA139" TargetMode="External"/><Relationship Id="rId4" Type="http://schemas.openxmlformats.org/officeDocument/2006/relationships/hyperlink" Target="http://victoriancurriculum.vcaa.vic.edu.au/Curriculum/ContentDescription/VCMNA114"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victoriancurriculum.vcaa.vic.edu.au/Curriculum/ContentDescription/VCMNA194" TargetMode="External"/><Relationship Id="rId2" Type="http://schemas.openxmlformats.org/officeDocument/2006/relationships/hyperlink" Target="http://victoriancurriculum.vcaa.vic.edu.au/Curriculum/ContentDescription/VCMNA164" TargetMode="External"/><Relationship Id="rId1" Type="http://schemas.openxmlformats.org/officeDocument/2006/relationships/slideLayout" Target="../slideLayouts/slideLayout2.xml"/><Relationship Id="rId4" Type="http://schemas.openxmlformats.org/officeDocument/2006/relationships/hyperlink" Target="http://victoriancurriculum.vcaa.vic.edu.au/Curriculum/ContentDescription/VCMNA221"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6595" y="974963"/>
            <a:ext cx="3268288" cy="2869882"/>
          </a:xfrm>
        </p:spPr>
        <p:txBody>
          <a:bodyPr/>
          <a:lstStyle/>
          <a:p>
            <a:r>
              <a:rPr lang="en-US" dirty="0"/>
              <a:t>Algorithmic Thinking through Primary Years</a:t>
            </a:r>
          </a:p>
        </p:txBody>
      </p:sp>
      <p:sp>
        <p:nvSpPr>
          <p:cNvPr id="3" name="Subtitle 2"/>
          <p:cNvSpPr>
            <a:spLocks noGrp="1"/>
          </p:cNvSpPr>
          <p:nvPr>
            <p:ph type="subTitle" idx="1"/>
          </p:nvPr>
        </p:nvSpPr>
        <p:spPr/>
        <p:txBody>
          <a:bodyPr/>
          <a:lstStyle/>
          <a:p>
            <a:r>
              <a:rPr lang="en-US" dirty="0"/>
              <a:t>Tim Colman</a:t>
            </a:r>
          </a:p>
        </p:txBody>
      </p:sp>
    </p:spTree>
    <p:extLst>
      <p:ext uri="{BB962C8B-B14F-4D97-AF65-F5344CB8AC3E}">
        <p14:creationId xmlns:p14="http://schemas.microsoft.com/office/powerpoint/2010/main" val="2649676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Evaluating and Debugging</a:t>
            </a:r>
          </a:p>
        </p:txBody>
      </p:sp>
      <p:sp>
        <p:nvSpPr>
          <p:cNvPr id="6" name="Content Placeholder 5"/>
          <p:cNvSpPr>
            <a:spLocks noGrp="1"/>
          </p:cNvSpPr>
          <p:nvPr>
            <p:ph sz="half" idx="1"/>
          </p:nvPr>
        </p:nvSpPr>
        <p:spPr/>
        <p:txBody>
          <a:bodyPr>
            <a:normAutofit lnSpcReduction="10000"/>
          </a:bodyPr>
          <a:lstStyle/>
          <a:p>
            <a:r>
              <a:rPr lang="en-US" dirty="0"/>
              <a:t>Evaluation is how we look at algorithms and determine how useful they are, how adaptable, how efficient, how correct. There may be many algorithmic solutions to a problem, evaluation asks which one was best and why? Evaluation is also concerned with the people who use an algorithm. Did it solve their problem? Was it better on paper than in practice? </a:t>
            </a:r>
          </a:p>
          <a:p>
            <a:endParaRPr lang="en-US" dirty="0"/>
          </a:p>
          <a:p>
            <a:endParaRPr lang="en-US" dirty="0"/>
          </a:p>
        </p:txBody>
      </p:sp>
      <p:sp>
        <p:nvSpPr>
          <p:cNvPr id="7" name="Content Placeholder 6"/>
          <p:cNvSpPr>
            <a:spLocks noGrp="1"/>
          </p:cNvSpPr>
          <p:nvPr>
            <p:ph sz="half" idx="2"/>
          </p:nvPr>
        </p:nvSpPr>
        <p:spPr/>
        <p:txBody>
          <a:bodyPr>
            <a:normAutofit/>
          </a:bodyPr>
          <a:lstStyle/>
          <a:p>
            <a:r>
              <a:rPr lang="en-US" dirty="0"/>
              <a:t>Every ‘programmer’ will make mistakes, so debugging is a normal part of the process</a:t>
            </a:r>
          </a:p>
          <a:p>
            <a:r>
              <a:rPr lang="en-US" dirty="0"/>
              <a:t>Not a teachers job to debug</a:t>
            </a:r>
          </a:p>
          <a:p>
            <a:r>
              <a:rPr lang="en-US" dirty="0"/>
              <a:t>Encourages independence</a:t>
            </a:r>
          </a:p>
        </p:txBody>
      </p:sp>
    </p:spTree>
    <p:extLst>
      <p:ext uri="{BB962C8B-B14F-4D97-AF65-F5344CB8AC3E}">
        <p14:creationId xmlns:p14="http://schemas.microsoft.com/office/powerpoint/2010/main" val="1805141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For the greater good</a:t>
            </a:r>
            <a:r>
              <a:rPr lang="mr-IN" dirty="0"/>
              <a:t>…</a:t>
            </a:r>
            <a:r>
              <a:rPr lang="en-AU" dirty="0"/>
              <a:t>..</a:t>
            </a:r>
            <a:endParaRPr lang="en-US" dirty="0"/>
          </a:p>
        </p:txBody>
      </p:sp>
      <p:sp>
        <p:nvSpPr>
          <p:cNvPr id="7" name="Content Placeholder 6"/>
          <p:cNvSpPr>
            <a:spLocks noGrp="1"/>
          </p:cNvSpPr>
          <p:nvPr>
            <p:ph idx="1"/>
          </p:nvPr>
        </p:nvSpPr>
        <p:spPr>
          <a:xfrm>
            <a:off x="838200" y="1825625"/>
            <a:ext cx="3408947" cy="4351338"/>
          </a:xfrm>
        </p:spPr>
        <p:txBody>
          <a:bodyPr/>
          <a:lstStyle/>
          <a:p>
            <a:r>
              <a:rPr lang="en-US" dirty="0"/>
              <a:t>Is there a way we can increase knowledge about something (for example, sustainable use of water, or amount </a:t>
            </a:r>
            <a:r>
              <a:rPr lang="en-US"/>
              <a:t>of exercise) by using a flow chart?</a:t>
            </a:r>
          </a:p>
          <a:p>
            <a:endParaRPr lang="en-US" dirty="0"/>
          </a:p>
        </p:txBody>
      </p:sp>
      <p:pic>
        <p:nvPicPr>
          <p:cNvPr id="8" name="Picture 7"/>
          <p:cNvPicPr>
            <a:picLocks noChangeAspect="1"/>
          </p:cNvPicPr>
          <p:nvPr/>
        </p:nvPicPr>
        <p:blipFill>
          <a:blip r:embed="rId2"/>
          <a:stretch>
            <a:fillRect/>
          </a:stretch>
        </p:blipFill>
        <p:spPr>
          <a:xfrm>
            <a:off x="5486400" y="1383632"/>
            <a:ext cx="4901866" cy="5474368"/>
          </a:xfrm>
          <a:prstGeom prst="rect">
            <a:avLst/>
          </a:prstGeom>
        </p:spPr>
      </p:pic>
    </p:spTree>
    <p:extLst>
      <p:ext uri="{BB962C8B-B14F-4D97-AF65-F5344CB8AC3E}">
        <p14:creationId xmlns:p14="http://schemas.microsoft.com/office/powerpoint/2010/main" val="188265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Sushi Train </a:t>
            </a:r>
            <a:r>
              <a:rPr lang="mr-IN" dirty="0"/>
              <a:t>–</a:t>
            </a:r>
            <a:r>
              <a:rPr lang="en-US" dirty="0"/>
              <a:t> You have $20</a:t>
            </a:r>
          </a:p>
        </p:txBody>
      </p:sp>
      <p:pic>
        <p:nvPicPr>
          <p:cNvPr id="6" name="Content Placeholder 5"/>
          <p:cNvPicPr>
            <a:picLocks noGrp="1" noChangeAspect="1"/>
          </p:cNvPicPr>
          <p:nvPr>
            <p:ph sz="half" idx="1"/>
          </p:nvPr>
        </p:nvPicPr>
        <p:blipFill>
          <a:blip r:embed="rId2"/>
          <a:stretch>
            <a:fillRect/>
          </a:stretch>
        </p:blipFill>
        <p:spPr>
          <a:xfrm>
            <a:off x="157616" y="1825625"/>
            <a:ext cx="3462684" cy="4351338"/>
          </a:xfrm>
          <a:prstGeom prst="rect">
            <a:avLst/>
          </a:prstGeom>
        </p:spPr>
      </p:pic>
      <p:sp>
        <p:nvSpPr>
          <p:cNvPr id="5" name="Content Placeholder 4"/>
          <p:cNvSpPr>
            <a:spLocks noGrp="1"/>
          </p:cNvSpPr>
          <p:nvPr>
            <p:ph sz="half" idx="2"/>
          </p:nvPr>
        </p:nvSpPr>
        <p:spPr>
          <a:xfrm>
            <a:off x="6388769" y="1825625"/>
            <a:ext cx="5181600" cy="4351338"/>
          </a:xfrm>
        </p:spPr>
        <p:txBody>
          <a:bodyPr/>
          <a:lstStyle/>
          <a:p>
            <a:r>
              <a:rPr lang="en-US" dirty="0"/>
              <a:t>What can be bought?</a:t>
            </a:r>
          </a:p>
          <a:p>
            <a:r>
              <a:rPr lang="en-US" dirty="0"/>
              <a:t>This problem encourages flexible problem solving, and algorithmic thinking</a:t>
            </a:r>
          </a:p>
          <a:p>
            <a:r>
              <a:rPr lang="en-US" dirty="0"/>
              <a:t>Think about how many different possibilities could be bought</a:t>
            </a:r>
          </a:p>
          <a:p>
            <a:r>
              <a:rPr lang="en-US" dirty="0"/>
              <a:t>Open ended problem that can easily be adjusted to enable or extend</a:t>
            </a:r>
          </a:p>
        </p:txBody>
      </p:sp>
      <p:pic>
        <p:nvPicPr>
          <p:cNvPr id="7" name="Picture 6"/>
          <p:cNvPicPr>
            <a:picLocks noChangeAspect="1"/>
          </p:cNvPicPr>
          <p:nvPr/>
        </p:nvPicPr>
        <p:blipFill>
          <a:blip r:embed="rId3"/>
          <a:stretch>
            <a:fillRect/>
          </a:stretch>
        </p:blipFill>
        <p:spPr>
          <a:xfrm>
            <a:off x="3664746" y="1825626"/>
            <a:ext cx="2577102" cy="4351338"/>
          </a:xfrm>
          <a:prstGeom prst="rect">
            <a:avLst/>
          </a:prstGeom>
        </p:spPr>
      </p:pic>
    </p:spTree>
    <p:extLst>
      <p:ext uri="{BB962C8B-B14F-4D97-AF65-F5344CB8AC3E}">
        <p14:creationId xmlns:p14="http://schemas.microsoft.com/office/powerpoint/2010/main" val="1246406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Colour 100s Chart</a:t>
            </a:r>
          </a:p>
        </p:txBody>
      </p:sp>
      <p:pic>
        <p:nvPicPr>
          <p:cNvPr id="4" name="Content Placeholder 3"/>
          <p:cNvPicPr>
            <a:picLocks noGrp="1" noChangeAspect="1"/>
          </p:cNvPicPr>
          <p:nvPr>
            <p:ph sz="half" idx="1"/>
          </p:nvPr>
        </p:nvPicPr>
        <p:blipFill>
          <a:blip r:embed="rId2"/>
          <a:stretch>
            <a:fillRect/>
          </a:stretch>
        </p:blipFill>
        <p:spPr>
          <a:xfrm>
            <a:off x="1280666" y="1825625"/>
            <a:ext cx="4358311" cy="4351338"/>
          </a:xfrm>
          <a:prstGeom prst="rect">
            <a:avLst/>
          </a:prstGeom>
        </p:spPr>
      </p:pic>
      <p:sp>
        <p:nvSpPr>
          <p:cNvPr id="5" name="Content Placeholder 4"/>
          <p:cNvSpPr>
            <a:spLocks noGrp="1"/>
          </p:cNvSpPr>
          <p:nvPr>
            <p:ph sz="half" idx="2"/>
          </p:nvPr>
        </p:nvSpPr>
        <p:spPr/>
        <p:txBody>
          <a:bodyPr>
            <a:normAutofit/>
          </a:bodyPr>
          <a:lstStyle/>
          <a:p>
            <a:r>
              <a:rPr lang="en-US" dirty="0"/>
              <a:t>What discussions happen when this image is displayed</a:t>
            </a:r>
          </a:p>
          <a:p>
            <a:r>
              <a:rPr lang="en-US" dirty="0"/>
              <a:t>How can we move from simple observations about the grid to a more systematic approach?</a:t>
            </a:r>
          </a:p>
          <a:p>
            <a:r>
              <a:rPr lang="en-US" dirty="0"/>
              <a:t>What do the different colours represent?</a:t>
            </a:r>
          </a:p>
          <a:p>
            <a:endParaRPr lang="en-US" dirty="0"/>
          </a:p>
          <a:p>
            <a:pPr marL="0" indent="0">
              <a:buNone/>
            </a:pPr>
            <a:r>
              <a:rPr lang="en-US" sz="2000" i="1" dirty="0"/>
              <a:t>Prime Climb, Dan </a:t>
            </a:r>
            <a:r>
              <a:rPr lang="en-US" sz="2000" i="1" dirty="0" err="1"/>
              <a:t>Finkle</a:t>
            </a:r>
            <a:r>
              <a:rPr lang="en-US" sz="2000" i="1" dirty="0"/>
              <a:t> mathforlove.com</a:t>
            </a:r>
          </a:p>
        </p:txBody>
      </p:sp>
    </p:spTree>
    <p:extLst>
      <p:ext uri="{BB962C8B-B14F-4D97-AF65-F5344CB8AC3E}">
        <p14:creationId xmlns:p14="http://schemas.microsoft.com/office/powerpoint/2010/main" val="98330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5606"/>
            <a:ext cx="10515600" cy="1570354"/>
          </a:xfrm>
        </p:spPr>
        <p:txBody>
          <a:bodyPr>
            <a:normAutofit fontScale="90000"/>
          </a:bodyPr>
          <a:lstStyle/>
          <a:p>
            <a:r>
              <a:rPr lang="en-AU" dirty="0"/>
              <a:t>Teaching Algorithms in the </a:t>
            </a:r>
            <a:br>
              <a:rPr lang="en-AU" dirty="0"/>
            </a:br>
            <a:r>
              <a:rPr lang="en-AU" dirty="0"/>
              <a:t>Primary School Years</a:t>
            </a:r>
            <a:br>
              <a:rPr lang="en-AU" dirty="0"/>
            </a:br>
            <a:endParaRPr lang="en-AU" dirty="0"/>
          </a:p>
        </p:txBody>
      </p:sp>
      <p:sp>
        <p:nvSpPr>
          <p:cNvPr id="3" name="Content Placeholder 2"/>
          <p:cNvSpPr>
            <a:spLocks noGrp="1"/>
          </p:cNvSpPr>
          <p:nvPr>
            <p:ph idx="1"/>
          </p:nvPr>
        </p:nvSpPr>
        <p:spPr/>
        <p:txBody>
          <a:bodyPr>
            <a:normAutofit fontScale="92500" lnSpcReduction="20000"/>
          </a:bodyPr>
          <a:lstStyle/>
          <a:p>
            <a:pPr marL="0" indent="0">
              <a:buNone/>
            </a:pPr>
            <a:r>
              <a:rPr lang="en-AU" dirty="0"/>
              <a:t>What’s important:</a:t>
            </a:r>
          </a:p>
          <a:p>
            <a:r>
              <a:rPr lang="en-AU" dirty="0"/>
              <a:t>Developing the language of communicating Algorithms (Computational Thinking) is critical at all stages of the curriculum </a:t>
            </a:r>
          </a:p>
          <a:p>
            <a:r>
              <a:rPr lang="en-AU" dirty="0"/>
              <a:t>No particular language or programming medium is required</a:t>
            </a:r>
          </a:p>
          <a:p>
            <a:r>
              <a:rPr lang="en-AU" dirty="0"/>
              <a:t>Linked to the digital technologies curriculum but quite distinct purposes</a:t>
            </a:r>
          </a:p>
          <a:p>
            <a:r>
              <a:rPr lang="en-AU" dirty="0"/>
              <a:t>Algorithms focus on mathematics of number, shape, patterns and algebra</a:t>
            </a:r>
          </a:p>
          <a:p>
            <a:r>
              <a:rPr lang="en-AU" dirty="0"/>
              <a:t>Student group work is particularly powerful to develop and refine algorithmic thinking</a:t>
            </a:r>
          </a:p>
          <a:p>
            <a:r>
              <a:rPr lang="en-AU" dirty="0"/>
              <a:t>Display student work, students discuss ideas and formulate understanding as a group, group presentations</a:t>
            </a:r>
          </a:p>
          <a:p>
            <a:pPr marL="0" indent="0">
              <a:buNone/>
            </a:pPr>
            <a:r>
              <a:rPr lang="en-AU" i="1" dirty="0"/>
              <a:t>			Max Stephens, University of Melbourne (2017)</a:t>
            </a:r>
            <a:endParaRPr lang="en-US" dirty="0"/>
          </a:p>
          <a:p>
            <a:endParaRPr lang="en-AU" dirty="0"/>
          </a:p>
        </p:txBody>
      </p:sp>
    </p:spTree>
    <p:extLst>
      <p:ext uri="{BB962C8B-B14F-4D97-AF65-F5344CB8AC3E}">
        <p14:creationId xmlns:p14="http://schemas.microsoft.com/office/powerpoint/2010/main" val="2961674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Game with No Rules</a:t>
            </a:r>
          </a:p>
        </p:txBody>
      </p:sp>
      <p:sp>
        <p:nvSpPr>
          <p:cNvPr id="3" name="Content Placeholder 2"/>
          <p:cNvSpPr>
            <a:spLocks noGrp="1"/>
          </p:cNvSpPr>
          <p:nvPr>
            <p:ph sz="half" idx="1"/>
          </p:nvPr>
        </p:nvSpPr>
        <p:spPr>
          <a:xfrm>
            <a:off x="838200" y="1825625"/>
            <a:ext cx="3444433" cy="4351338"/>
          </a:xfrm>
        </p:spPr>
        <p:txBody>
          <a:bodyPr>
            <a:normAutofit lnSpcReduction="10000"/>
          </a:bodyPr>
          <a:lstStyle/>
          <a:p>
            <a:r>
              <a:rPr lang="en-US" dirty="0"/>
              <a:t>In this game two dice are rolled</a:t>
            </a:r>
          </a:p>
          <a:p>
            <a:r>
              <a:rPr lang="en-US" dirty="0"/>
              <a:t>Based on the statements:</a:t>
            </a:r>
          </a:p>
          <a:p>
            <a:r>
              <a:rPr lang="en-US" dirty="0"/>
              <a:t>What could be the rules to this game?</a:t>
            </a:r>
          </a:p>
          <a:p>
            <a:r>
              <a:rPr lang="en-US" dirty="0"/>
              <a:t>How many variables are there?</a:t>
            </a:r>
          </a:p>
          <a:p>
            <a:r>
              <a:rPr lang="en-US" dirty="0"/>
              <a:t>Is there something we don’t know?</a:t>
            </a:r>
          </a:p>
        </p:txBody>
      </p:sp>
      <p:sp>
        <p:nvSpPr>
          <p:cNvPr id="4" name="Content Placeholder 3"/>
          <p:cNvSpPr>
            <a:spLocks noGrp="1"/>
          </p:cNvSpPr>
          <p:nvPr>
            <p:ph sz="half" idx="2"/>
          </p:nvPr>
        </p:nvSpPr>
        <p:spPr>
          <a:xfrm>
            <a:off x="4826643" y="1825625"/>
            <a:ext cx="6527157" cy="4351338"/>
          </a:xfrm>
        </p:spPr>
        <p:txBody>
          <a:bodyPr>
            <a:normAutofit/>
          </a:bodyPr>
          <a:lstStyle/>
          <a:p>
            <a:pPr>
              <a:lnSpc>
                <a:spcPct val="100000"/>
              </a:lnSpc>
              <a:spcBef>
                <a:spcPts val="0"/>
              </a:spcBef>
            </a:pPr>
            <a:r>
              <a:rPr lang="en-US" dirty="0"/>
              <a:t>Turn 1: “I rolled a 1 &amp; 1. I coloured the camel red”.</a:t>
            </a:r>
          </a:p>
          <a:p>
            <a:pPr>
              <a:lnSpc>
                <a:spcPct val="100000"/>
              </a:lnSpc>
              <a:spcBef>
                <a:spcPts val="0"/>
              </a:spcBef>
            </a:pPr>
            <a:r>
              <a:rPr lang="en-US" dirty="0"/>
              <a:t>Turn 2: “I rolled a 2 &amp; 2. I coloured the dog blue”</a:t>
            </a:r>
          </a:p>
          <a:p>
            <a:pPr>
              <a:lnSpc>
                <a:spcPct val="100000"/>
              </a:lnSpc>
              <a:spcBef>
                <a:spcPts val="0"/>
              </a:spcBef>
            </a:pPr>
            <a:r>
              <a:rPr lang="en-US" dirty="0"/>
              <a:t>Turn 3: “ 3 &amp; 3. I coloured the bird yellow”</a:t>
            </a:r>
          </a:p>
          <a:p>
            <a:pPr>
              <a:lnSpc>
                <a:spcPct val="100000"/>
              </a:lnSpc>
              <a:spcBef>
                <a:spcPts val="0"/>
              </a:spcBef>
            </a:pPr>
            <a:r>
              <a:rPr lang="en-US" dirty="0"/>
              <a:t>Turn 4: “4 &amp; 3. A yellow fish”</a:t>
            </a:r>
          </a:p>
          <a:p>
            <a:pPr>
              <a:lnSpc>
                <a:spcPct val="100000"/>
              </a:lnSpc>
              <a:spcBef>
                <a:spcPts val="0"/>
              </a:spcBef>
            </a:pPr>
            <a:r>
              <a:rPr lang="en-US" dirty="0"/>
              <a:t>Turn 5: “5 &amp; 5. An orange cat”</a:t>
            </a:r>
          </a:p>
          <a:p>
            <a:pPr>
              <a:lnSpc>
                <a:spcPct val="100000"/>
              </a:lnSpc>
              <a:spcBef>
                <a:spcPts val="0"/>
              </a:spcBef>
            </a:pPr>
            <a:r>
              <a:rPr lang="en-US" dirty="0"/>
              <a:t>Turn 6: “6 &amp; 4. A black elephant”</a:t>
            </a:r>
          </a:p>
          <a:p>
            <a:pPr>
              <a:lnSpc>
                <a:spcPct val="100000"/>
              </a:lnSpc>
              <a:spcBef>
                <a:spcPts val="0"/>
              </a:spcBef>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59016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73D30-16E0-4116-A3E3-4F5EF3E6915E}"/>
              </a:ext>
            </a:extLst>
          </p:cNvPr>
          <p:cNvSpPr>
            <a:spLocks noGrp="1"/>
          </p:cNvSpPr>
          <p:nvPr>
            <p:ph type="title"/>
          </p:nvPr>
        </p:nvSpPr>
        <p:spPr/>
        <p:txBody>
          <a:bodyPr/>
          <a:lstStyle/>
          <a:p>
            <a:r>
              <a:rPr lang="en-US" dirty="0"/>
              <a:t>What is algorithmic thinking?</a:t>
            </a:r>
          </a:p>
        </p:txBody>
      </p:sp>
      <p:sp>
        <p:nvSpPr>
          <p:cNvPr id="3" name="Content Placeholder 2">
            <a:extLst>
              <a:ext uri="{FF2B5EF4-FFF2-40B4-BE49-F238E27FC236}">
                <a16:creationId xmlns:a16="http://schemas.microsoft.com/office/drawing/2014/main" id="{5C328F7B-EE5C-42B1-A458-41DE70C1A2E5}"/>
              </a:ext>
            </a:extLst>
          </p:cNvPr>
          <p:cNvSpPr>
            <a:spLocks noGrp="1"/>
          </p:cNvSpPr>
          <p:nvPr>
            <p:ph sz="half" idx="1"/>
          </p:nvPr>
        </p:nvSpPr>
        <p:spPr/>
        <p:txBody>
          <a:bodyPr>
            <a:normAutofit fontScale="92500" lnSpcReduction="10000"/>
          </a:bodyPr>
          <a:lstStyle/>
          <a:p>
            <a:r>
              <a:rPr lang="en-AU" b="1" dirty="0"/>
              <a:t>What is the relationship between algorithmic thinking and coding?</a:t>
            </a:r>
            <a:br>
              <a:rPr lang="en-AU" dirty="0"/>
            </a:br>
            <a:r>
              <a:rPr lang="en-AU" dirty="0"/>
              <a:t>Algorithmic thinking is less about coding or any specific technology than it is about a </a:t>
            </a:r>
            <a:r>
              <a:rPr lang="en-AU" b="1" dirty="0"/>
              <a:t>systematic method for solving problems</a:t>
            </a:r>
            <a:r>
              <a:rPr lang="en-AU" dirty="0"/>
              <a:t>. Coding is part of the story, but so is the use of flow diagrams, spreadsheets, calculators, dynamic geometry software and even pencil and paper. </a:t>
            </a:r>
            <a:br>
              <a:rPr lang="en-AU" dirty="0"/>
            </a:br>
            <a:br>
              <a:rPr lang="en-AU" dirty="0"/>
            </a:br>
            <a:endParaRPr lang="en-US" dirty="0"/>
          </a:p>
        </p:txBody>
      </p:sp>
      <p:sp>
        <p:nvSpPr>
          <p:cNvPr id="4" name="Content Placeholder 3">
            <a:extLst>
              <a:ext uri="{FF2B5EF4-FFF2-40B4-BE49-F238E27FC236}">
                <a16:creationId xmlns:a16="http://schemas.microsoft.com/office/drawing/2014/main" id="{CE3BB0FA-3965-4FC2-9E8A-2C74887A9144}"/>
              </a:ext>
            </a:extLst>
          </p:cNvPr>
          <p:cNvSpPr>
            <a:spLocks noGrp="1"/>
          </p:cNvSpPr>
          <p:nvPr>
            <p:ph sz="half" idx="2"/>
          </p:nvPr>
        </p:nvSpPr>
        <p:spPr>
          <a:xfrm>
            <a:off x="6172200" y="1825625"/>
            <a:ext cx="5181600" cy="3569335"/>
          </a:xfrm>
        </p:spPr>
        <p:txBody>
          <a:bodyPr>
            <a:normAutofit fontScale="92500" lnSpcReduction="20000"/>
          </a:bodyPr>
          <a:lstStyle/>
          <a:p>
            <a:r>
              <a:rPr lang="en-AU" b="1" dirty="0"/>
              <a:t>What is algorithmic thinking as it applies to maths?</a:t>
            </a:r>
            <a:br>
              <a:rPr lang="en-AU" dirty="0"/>
            </a:br>
            <a:r>
              <a:rPr lang="en-AU" dirty="0"/>
              <a:t>An algorithm is a step-by-step process that is used to solve a problem, so you could say algorithmic thinking is about coming up with </a:t>
            </a:r>
            <a:r>
              <a:rPr lang="en-AU" b="1" dirty="0"/>
              <a:t>step-by-step processes to solve mathematical problems</a:t>
            </a:r>
            <a:r>
              <a:rPr lang="en-AU" dirty="0"/>
              <a:t>. Essentially it means solving problems by thinking in the way a computer operates.</a:t>
            </a:r>
            <a:endParaRPr lang="en-US" dirty="0"/>
          </a:p>
        </p:txBody>
      </p:sp>
      <p:sp>
        <p:nvSpPr>
          <p:cNvPr id="5" name="Rectangle 4">
            <a:extLst>
              <a:ext uri="{FF2B5EF4-FFF2-40B4-BE49-F238E27FC236}">
                <a16:creationId xmlns:a16="http://schemas.microsoft.com/office/drawing/2014/main" id="{1815DA3A-BC18-4559-B3CE-EDCE8D082A7F}"/>
              </a:ext>
            </a:extLst>
          </p:cNvPr>
          <p:cNvSpPr/>
          <p:nvPr/>
        </p:nvSpPr>
        <p:spPr>
          <a:xfrm>
            <a:off x="2773680" y="5815733"/>
            <a:ext cx="8945880" cy="646331"/>
          </a:xfrm>
          <a:prstGeom prst="rect">
            <a:avLst/>
          </a:prstGeom>
        </p:spPr>
        <p:txBody>
          <a:bodyPr wrap="square">
            <a:spAutoFit/>
          </a:bodyPr>
          <a:lstStyle/>
          <a:p>
            <a:r>
              <a:rPr lang="en-US" dirty="0"/>
              <a:t>https://www.cambridge.edu.au/education/news/2016-08-04/Interpreting-algorithmics-in-the-Victorian-Curriculum/</a:t>
            </a:r>
          </a:p>
        </p:txBody>
      </p:sp>
    </p:spTree>
    <p:extLst>
      <p:ext uri="{BB962C8B-B14F-4D97-AF65-F5344CB8AC3E}">
        <p14:creationId xmlns:p14="http://schemas.microsoft.com/office/powerpoint/2010/main" val="357915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a:t>Victorian Curriculum </a:t>
            </a:r>
            <a:br>
              <a:rPr lang="en-AU" sz="4000" dirty="0"/>
            </a:br>
            <a:r>
              <a:rPr lang="en-AU" sz="4000" dirty="0"/>
              <a:t>Algorithms and coding </a:t>
            </a:r>
          </a:p>
        </p:txBody>
      </p:sp>
      <p:sp>
        <p:nvSpPr>
          <p:cNvPr id="3" name="Content Placeholder 2"/>
          <p:cNvSpPr>
            <a:spLocks noGrp="1"/>
          </p:cNvSpPr>
          <p:nvPr>
            <p:ph idx="1"/>
          </p:nvPr>
        </p:nvSpPr>
        <p:spPr>
          <a:xfrm>
            <a:off x="838200" y="1700808"/>
            <a:ext cx="10515600" cy="4578072"/>
          </a:xfrm>
        </p:spPr>
        <p:txBody>
          <a:bodyPr>
            <a:normAutofit lnSpcReduction="10000"/>
          </a:bodyPr>
          <a:lstStyle/>
          <a:p>
            <a:pPr lvl="1">
              <a:buFont typeface="Arial" pitchFamily="34" charset="0"/>
              <a:buChar char="•"/>
            </a:pPr>
            <a:r>
              <a:rPr lang="en-AU" sz="3200" dirty="0"/>
              <a:t>At each level a single new content description related to algorithms and coding in mathematics with two elaborations has been included</a:t>
            </a:r>
          </a:p>
          <a:p>
            <a:pPr lvl="1">
              <a:buFont typeface="Arial" pitchFamily="34" charset="0"/>
              <a:buChar char="•"/>
            </a:pPr>
            <a:r>
              <a:rPr lang="en-AU" sz="3200" dirty="0"/>
              <a:t>The new content descriptions are located in the </a:t>
            </a:r>
            <a:r>
              <a:rPr lang="en-AU" sz="3200" i="1" dirty="0"/>
              <a:t>Patterns and algebra</a:t>
            </a:r>
            <a:r>
              <a:rPr lang="en-AU" sz="3200" dirty="0"/>
              <a:t> sub-strand of the </a:t>
            </a:r>
            <a:r>
              <a:rPr lang="en-AU" sz="3200" b="1" dirty="0"/>
              <a:t>Number and Algebra </a:t>
            </a:r>
            <a:r>
              <a:rPr lang="en-AU" sz="3200" dirty="0"/>
              <a:t>strand</a:t>
            </a:r>
          </a:p>
          <a:p>
            <a:pPr lvl="1">
              <a:buFont typeface="Arial" pitchFamily="34" charset="0"/>
              <a:buChar char="•"/>
            </a:pPr>
            <a:r>
              <a:rPr lang="en-AU" sz="3200" dirty="0"/>
              <a:t>They relate to existing mathematical content</a:t>
            </a:r>
          </a:p>
          <a:p>
            <a:pPr lvl="1">
              <a:buFont typeface="Arial" pitchFamily="34" charset="0"/>
              <a:buChar char="•"/>
            </a:pPr>
            <a:r>
              <a:rPr lang="en-AU" sz="3200" dirty="0"/>
              <a:t>They complement, and are aligned with the Victorian Digital Technologies curriculum (see: </a:t>
            </a:r>
            <a:r>
              <a:rPr lang="en-AU" sz="3200" dirty="0">
                <a:hlinkClick r:id="rId2"/>
              </a:rPr>
              <a:t>http://victoriancurriculum.vcaa.vic.edu.au/technologies/digital-technologies/curriculum/f-10</a:t>
            </a:r>
            <a:r>
              <a:rPr lang="en-AU" sz="3200" dirty="0"/>
              <a:t> </a:t>
            </a:r>
          </a:p>
        </p:txBody>
      </p:sp>
    </p:spTree>
    <p:extLst>
      <p:ext uri="{BB962C8B-B14F-4D97-AF65-F5344CB8AC3E}">
        <p14:creationId xmlns:p14="http://schemas.microsoft.com/office/powerpoint/2010/main" val="106450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Algorithms in the VC</a:t>
            </a:r>
          </a:p>
        </p:txBody>
      </p:sp>
      <p:sp>
        <p:nvSpPr>
          <p:cNvPr id="3" name="Content Placeholder 2"/>
          <p:cNvSpPr>
            <a:spLocks noGrp="1"/>
          </p:cNvSpPr>
          <p:nvPr>
            <p:ph idx="1"/>
          </p:nvPr>
        </p:nvSpPr>
        <p:spPr>
          <a:xfrm>
            <a:off x="679584" y="1520825"/>
            <a:ext cx="10515600" cy="4887772"/>
          </a:xfrm>
        </p:spPr>
        <p:txBody>
          <a:bodyPr>
            <a:normAutofit/>
          </a:bodyPr>
          <a:lstStyle/>
          <a:p>
            <a:pPr marL="0" indent="0">
              <a:buNone/>
            </a:pPr>
            <a:r>
              <a:rPr lang="en-AU" u="sng" dirty="0"/>
              <a:t>Number and Algebra ; Patterns and Algebra</a:t>
            </a:r>
          </a:p>
          <a:p>
            <a:pPr marL="0" indent="0">
              <a:buNone/>
            </a:pPr>
            <a:r>
              <a:rPr lang="en-AU" dirty="0"/>
              <a:t>Foundation - Follow a short sequence of instructions </a:t>
            </a:r>
            <a:r>
              <a:rPr lang="en-AU" dirty="0">
                <a:hlinkClick r:id="rId2" tooltip="View elaborations and additional details of VCMNA077"/>
              </a:rPr>
              <a:t>(VCMNA077)</a:t>
            </a:r>
            <a:r>
              <a:rPr lang="en-AU" dirty="0"/>
              <a:t> </a:t>
            </a:r>
          </a:p>
          <a:p>
            <a:pPr marL="0" indent="0">
              <a:buNone/>
            </a:pPr>
            <a:r>
              <a:rPr lang="en-AU" dirty="0"/>
              <a:t>Level 1 - Recognise the importance of repetition of a process in solving problems </a:t>
            </a:r>
            <a:r>
              <a:rPr lang="en-AU" dirty="0">
                <a:hlinkClick r:id="rId3" tooltip="View elaborations and additional details of VCMNA094"/>
              </a:rPr>
              <a:t>(VCMNA094)</a:t>
            </a:r>
            <a:endParaRPr lang="en-AU" dirty="0"/>
          </a:p>
          <a:p>
            <a:pPr marL="0" indent="0">
              <a:buNone/>
            </a:pPr>
            <a:r>
              <a:rPr lang="en-AU" dirty="0"/>
              <a:t>Level 2 - Apply repetition in arithmetic operations, including multiplication as repeated addition and division as repeated subtraction </a:t>
            </a:r>
            <a:r>
              <a:rPr lang="en-AU" dirty="0">
                <a:hlinkClick r:id="rId4" tooltip="View elaborations and additional details of VCMNA114"/>
              </a:rPr>
              <a:t>(VCMNA114)</a:t>
            </a:r>
            <a:r>
              <a:rPr lang="en-AU" dirty="0"/>
              <a:t> </a:t>
            </a:r>
          </a:p>
          <a:p>
            <a:pPr marL="0" indent="0">
              <a:buNone/>
            </a:pPr>
            <a:r>
              <a:rPr lang="en-AU" dirty="0"/>
              <a:t>Level 3 - Use a function machine and the inverse machine as a model to apply mathematical rules to numbers or shapes </a:t>
            </a:r>
            <a:r>
              <a:rPr lang="en-AU" dirty="0">
                <a:hlinkClick r:id="rId5" tooltip="View elaborations and additional details of VCMNA139"/>
              </a:rPr>
              <a:t>(VCMNA139)</a:t>
            </a:r>
            <a:r>
              <a:rPr lang="en-AU" dirty="0"/>
              <a:t> </a:t>
            </a:r>
          </a:p>
          <a:p>
            <a:pPr marL="0" indent="0">
              <a:buNone/>
            </a:pPr>
            <a:endParaRPr lang="en-AU" dirty="0"/>
          </a:p>
        </p:txBody>
      </p:sp>
    </p:spTree>
    <p:extLst>
      <p:ext uri="{BB962C8B-B14F-4D97-AF65-F5344CB8AC3E}">
        <p14:creationId xmlns:p14="http://schemas.microsoft.com/office/powerpoint/2010/main" val="3092149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Algorithms in the VC</a:t>
            </a:r>
          </a:p>
        </p:txBody>
      </p:sp>
      <p:sp>
        <p:nvSpPr>
          <p:cNvPr id="3" name="Content Placeholder 2"/>
          <p:cNvSpPr>
            <a:spLocks noGrp="1"/>
          </p:cNvSpPr>
          <p:nvPr>
            <p:ph idx="1"/>
          </p:nvPr>
        </p:nvSpPr>
        <p:spPr>
          <a:xfrm>
            <a:off x="679584" y="1520825"/>
            <a:ext cx="10515600" cy="4887772"/>
          </a:xfrm>
        </p:spPr>
        <p:txBody>
          <a:bodyPr>
            <a:normAutofit/>
          </a:bodyPr>
          <a:lstStyle/>
          <a:p>
            <a:pPr marL="0" indent="0">
              <a:buNone/>
            </a:pPr>
            <a:r>
              <a:rPr lang="en-AU" u="sng" dirty="0"/>
              <a:t>Number and Algebra ; Patterns and Algebra</a:t>
            </a:r>
          </a:p>
          <a:p>
            <a:pPr marL="0" indent="0">
              <a:buNone/>
            </a:pPr>
            <a:r>
              <a:rPr lang="en-AU" dirty="0"/>
              <a:t>Level 4 – Define a simple class of problems and solve them using an effective algorithm that involves a short sequence of steps and decisions </a:t>
            </a:r>
            <a:r>
              <a:rPr lang="en-AU" dirty="0">
                <a:hlinkClick r:id="rId2" tooltip="View elaborations and additional details of VCMNA164"/>
              </a:rPr>
              <a:t>(VCMNA164)</a:t>
            </a:r>
            <a:r>
              <a:rPr lang="en-AU" dirty="0"/>
              <a:t> </a:t>
            </a:r>
          </a:p>
          <a:p>
            <a:pPr marL="0" indent="0">
              <a:buNone/>
            </a:pPr>
            <a:r>
              <a:rPr lang="en-AU" dirty="0"/>
              <a:t>Level 5 – Follow a mathematical algorithm involving branching and repetition (iteration) </a:t>
            </a:r>
            <a:r>
              <a:rPr lang="en-AU" dirty="0">
                <a:hlinkClick r:id="rId3" tooltip="View elaborations and additional details of VCMNA194"/>
              </a:rPr>
              <a:t>(VCMNA194)</a:t>
            </a:r>
            <a:r>
              <a:rPr lang="en-AU" dirty="0"/>
              <a:t> </a:t>
            </a:r>
          </a:p>
          <a:p>
            <a:pPr marL="0" indent="0">
              <a:buNone/>
            </a:pPr>
            <a:r>
              <a:rPr lang="en-AU" dirty="0"/>
              <a:t>Level 6 - Design algorithms involving branching and iteration to solve specific classes of mathematical problems </a:t>
            </a:r>
            <a:r>
              <a:rPr lang="en-AU" dirty="0">
                <a:hlinkClick r:id="rId4" tooltip="View elaborations and additional details of VCMNA221"/>
              </a:rPr>
              <a:t>(VCMNA221)</a:t>
            </a:r>
            <a:r>
              <a:rPr lang="en-AU" dirty="0"/>
              <a:t> </a:t>
            </a:r>
          </a:p>
          <a:p>
            <a:pPr marL="0" indent="0">
              <a:buNone/>
            </a:pPr>
            <a:endParaRPr lang="en-AU" dirty="0"/>
          </a:p>
        </p:txBody>
      </p:sp>
    </p:spTree>
    <p:extLst>
      <p:ext uri="{BB962C8B-B14F-4D97-AF65-F5344CB8AC3E}">
        <p14:creationId xmlns:p14="http://schemas.microsoft.com/office/powerpoint/2010/main" val="421344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Giving Instructions</a:t>
            </a:r>
          </a:p>
        </p:txBody>
      </p:sp>
      <p:pic>
        <p:nvPicPr>
          <p:cNvPr id="4" name="Content Placeholder 3"/>
          <p:cNvPicPr>
            <a:picLocks noGrp="1" noChangeAspect="1"/>
          </p:cNvPicPr>
          <p:nvPr>
            <p:ph sz="half" idx="1"/>
          </p:nvPr>
        </p:nvPicPr>
        <p:blipFill>
          <a:blip r:embed="rId2"/>
          <a:stretch>
            <a:fillRect/>
          </a:stretch>
        </p:blipFill>
        <p:spPr>
          <a:xfrm>
            <a:off x="1215713" y="1825625"/>
            <a:ext cx="4351338" cy="4351338"/>
          </a:xfrm>
          <a:prstGeom prst="rect">
            <a:avLst/>
          </a:prstGeom>
          <a:ln>
            <a:solidFill>
              <a:schemeClr val="accent1"/>
            </a:solidFill>
          </a:ln>
        </p:spPr>
      </p:pic>
      <p:sp>
        <p:nvSpPr>
          <p:cNvPr id="5" name="Content Placeholder 4"/>
          <p:cNvSpPr>
            <a:spLocks noGrp="1"/>
          </p:cNvSpPr>
          <p:nvPr>
            <p:ph sz="half" idx="2"/>
          </p:nvPr>
        </p:nvSpPr>
        <p:spPr/>
        <p:txBody>
          <a:bodyPr/>
          <a:lstStyle/>
          <a:p>
            <a:r>
              <a:rPr lang="en-US" dirty="0"/>
              <a:t>Using only directional arrows </a:t>
            </a:r>
          </a:p>
          <a:p>
            <a:endParaRPr lang="en-US" dirty="0"/>
          </a:p>
          <a:p>
            <a:endParaRPr lang="en-US" dirty="0"/>
          </a:p>
          <a:p>
            <a:r>
              <a:rPr lang="en-US" dirty="0"/>
              <a:t>What are the steps to get the circle to the star?</a:t>
            </a:r>
          </a:p>
        </p:txBody>
      </p:sp>
      <p:sp>
        <p:nvSpPr>
          <p:cNvPr id="6" name="Oval 5"/>
          <p:cNvSpPr/>
          <p:nvPr/>
        </p:nvSpPr>
        <p:spPr>
          <a:xfrm>
            <a:off x="1527858" y="2118167"/>
            <a:ext cx="544010" cy="509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4745545" y="5370653"/>
            <a:ext cx="625107" cy="55558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5713" y="2919995"/>
            <a:ext cx="1064871" cy="1084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91382" y="4001294"/>
            <a:ext cx="1064871" cy="1084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02180" y="4001294"/>
            <a:ext cx="1064871" cy="10844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6610590" y="2372810"/>
            <a:ext cx="81491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7700404" y="2372810"/>
            <a:ext cx="77226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8953710" y="2276362"/>
            <a:ext cx="484632" cy="85342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9779354" y="2276362"/>
            <a:ext cx="484632" cy="8534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334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Flow Charts</a:t>
            </a:r>
          </a:p>
        </p:txBody>
      </p:sp>
      <p:pic>
        <p:nvPicPr>
          <p:cNvPr id="5" name="Content Placeholder 4"/>
          <p:cNvPicPr>
            <a:picLocks noGrp="1" noChangeAspect="1"/>
          </p:cNvPicPr>
          <p:nvPr>
            <p:ph sz="half" idx="1"/>
          </p:nvPr>
        </p:nvPicPr>
        <p:blipFill>
          <a:blip r:embed="rId2"/>
          <a:stretch>
            <a:fillRect/>
          </a:stretch>
        </p:blipFill>
        <p:spPr>
          <a:xfrm>
            <a:off x="585537" y="1812464"/>
            <a:ext cx="5099012" cy="4364499"/>
          </a:xfrm>
          <a:prstGeom prst="rect">
            <a:avLst/>
          </a:prstGeom>
        </p:spPr>
      </p:pic>
      <p:pic>
        <p:nvPicPr>
          <p:cNvPr id="6" name="Content Placeholder 5"/>
          <p:cNvPicPr>
            <a:picLocks noGrp="1" noChangeAspect="1"/>
          </p:cNvPicPr>
          <p:nvPr>
            <p:ph sz="half" idx="2"/>
          </p:nvPr>
        </p:nvPicPr>
        <p:blipFill>
          <a:blip r:embed="rId3"/>
          <a:stretch>
            <a:fillRect/>
          </a:stretch>
        </p:blipFill>
        <p:spPr>
          <a:xfrm>
            <a:off x="6262064" y="1404852"/>
            <a:ext cx="4710735" cy="5396358"/>
          </a:xfrm>
          <a:prstGeom prst="rect">
            <a:avLst/>
          </a:prstGeom>
        </p:spPr>
      </p:pic>
      <p:sp>
        <p:nvSpPr>
          <p:cNvPr id="7" name="Rectangle 6"/>
          <p:cNvSpPr/>
          <p:nvPr/>
        </p:nvSpPr>
        <p:spPr>
          <a:xfrm>
            <a:off x="10551695" y="6328611"/>
            <a:ext cx="132347" cy="108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1378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Branching and Looping</a:t>
            </a:r>
          </a:p>
        </p:txBody>
      </p:sp>
      <p:pic>
        <p:nvPicPr>
          <p:cNvPr id="5" name="Content Placeholder 4"/>
          <p:cNvPicPr>
            <a:picLocks noGrp="1" noChangeAspect="1"/>
          </p:cNvPicPr>
          <p:nvPr>
            <p:ph sz="half" idx="1"/>
          </p:nvPr>
        </p:nvPicPr>
        <p:blipFill>
          <a:blip r:embed="rId2"/>
          <a:stretch>
            <a:fillRect/>
          </a:stretch>
        </p:blipFill>
        <p:spPr>
          <a:xfrm>
            <a:off x="838200" y="1647172"/>
            <a:ext cx="4593590" cy="4529791"/>
          </a:xfrm>
          <a:prstGeom prst="rect">
            <a:avLst/>
          </a:prstGeom>
        </p:spPr>
      </p:pic>
      <p:sp>
        <p:nvSpPr>
          <p:cNvPr id="4" name="Content Placeholder 3"/>
          <p:cNvSpPr>
            <a:spLocks noGrp="1"/>
          </p:cNvSpPr>
          <p:nvPr>
            <p:ph sz="half" idx="2"/>
          </p:nvPr>
        </p:nvSpPr>
        <p:spPr>
          <a:xfrm>
            <a:off x="5984111" y="1647172"/>
            <a:ext cx="5369689" cy="4529791"/>
          </a:xfrm>
        </p:spPr>
        <p:txBody>
          <a:bodyPr>
            <a:normAutofit/>
          </a:bodyPr>
          <a:lstStyle/>
          <a:p>
            <a:r>
              <a:rPr lang="en-US" dirty="0"/>
              <a:t>At home we have a: A black bin for rubbish, a blue bin for recycling and a green bin for garden waste</a:t>
            </a:r>
          </a:p>
          <a:p>
            <a:r>
              <a:rPr lang="en-US" dirty="0"/>
              <a:t>Design a flow chart that determines whether an item goes in a rubbish bin, recycling bin or garden bin.</a:t>
            </a:r>
          </a:p>
        </p:txBody>
      </p:sp>
    </p:spTree>
    <p:extLst>
      <p:ext uri="{BB962C8B-B14F-4D97-AF65-F5344CB8AC3E}">
        <p14:creationId xmlns:p14="http://schemas.microsoft.com/office/powerpoint/2010/main" val="1165733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784</Words>
  <Application>Microsoft Office PowerPoint</Application>
  <PresentationFormat>Widescreen</PresentationFormat>
  <Paragraphs>70</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Mangal</vt:lpstr>
      <vt:lpstr>Office Theme</vt:lpstr>
      <vt:lpstr>Algorithmic Thinking through Primary Years</vt:lpstr>
      <vt:lpstr>The Game with No Rules</vt:lpstr>
      <vt:lpstr>What is algorithmic thinking?</vt:lpstr>
      <vt:lpstr>Victorian Curriculum  Algorithms and coding </vt:lpstr>
      <vt:lpstr>Algorithms in the VC</vt:lpstr>
      <vt:lpstr>Algorithms in the VC</vt:lpstr>
      <vt:lpstr>Giving Instructions</vt:lpstr>
      <vt:lpstr>Flow Charts</vt:lpstr>
      <vt:lpstr>Branching and Looping</vt:lpstr>
      <vt:lpstr>Evaluating and Debugging</vt:lpstr>
      <vt:lpstr>For the greater good…..</vt:lpstr>
      <vt:lpstr>Sushi Train – You have $20</vt:lpstr>
      <vt:lpstr>Colour 100s Chart</vt:lpstr>
      <vt:lpstr>Teaching Algorithms in the  Primary School Years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Saffin</dc:creator>
  <cp:lastModifiedBy>Jen Bowden</cp:lastModifiedBy>
  <cp:revision>29</cp:revision>
  <dcterms:created xsi:type="dcterms:W3CDTF">2017-06-02T04:36:15Z</dcterms:created>
  <dcterms:modified xsi:type="dcterms:W3CDTF">2017-09-20T23:33:35Z</dcterms:modified>
</cp:coreProperties>
</file>